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2" r:id="rId4"/>
    <p:sldId id="272" r:id="rId5"/>
    <p:sldId id="260" r:id="rId6"/>
    <p:sldId id="258" r:id="rId7"/>
    <p:sldId id="263" r:id="rId8"/>
    <p:sldId id="265" r:id="rId9"/>
    <p:sldId id="264" r:id="rId10"/>
    <p:sldId id="266" r:id="rId11"/>
    <p:sldId id="267" r:id="rId12"/>
    <p:sldId id="268" r:id="rId13"/>
    <p:sldId id="276" r:id="rId14"/>
    <p:sldId id="277" r:id="rId15"/>
    <p:sldId id="280" r:id="rId16"/>
    <p:sldId id="279" r:id="rId17"/>
    <p:sldId id="281" r:id="rId18"/>
    <p:sldId id="282" r:id="rId19"/>
    <p:sldId id="283" r:id="rId20"/>
    <p:sldId id="284" r:id="rId21"/>
    <p:sldId id="285" r:id="rId22"/>
    <p:sldId id="269" r:id="rId23"/>
    <p:sldId id="275" r:id="rId24"/>
    <p:sldId id="27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BD3F6-8B7F-4FF1-9258-BA2278583E6C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491BB-C864-43CA-9535-79B4EFA12D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491BB-C864-43CA-9535-79B4EFA12DF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9265-93E6-4879-86BC-C4B57B7CA15B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878F-6BB4-400D-97E0-C248CF6C7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9265-93E6-4879-86BC-C4B57B7CA15B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878F-6BB4-400D-97E0-C248CF6C7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9265-93E6-4879-86BC-C4B57B7CA15B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878F-6BB4-400D-97E0-C248CF6C7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9265-93E6-4879-86BC-C4B57B7CA15B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878F-6BB4-400D-97E0-C248CF6C7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9265-93E6-4879-86BC-C4B57B7CA15B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878F-6BB4-400D-97E0-C248CF6C7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9265-93E6-4879-86BC-C4B57B7CA15B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878F-6BB4-400D-97E0-C248CF6C7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9265-93E6-4879-86BC-C4B57B7CA15B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878F-6BB4-400D-97E0-C248CF6C7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9265-93E6-4879-86BC-C4B57B7CA15B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878F-6BB4-400D-97E0-C248CF6C7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9265-93E6-4879-86BC-C4B57B7CA15B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878F-6BB4-400D-97E0-C248CF6C7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9265-93E6-4879-86BC-C4B57B7CA15B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878F-6BB4-400D-97E0-C248CF6C7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9265-93E6-4879-86BC-C4B57B7CA15B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878F-6BB4-400D-97E0-C248CF6C7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9265-93E6-4879-86BC-C4B57B7CA15B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3878F-6BB4-400D-97E0-C248CF6C7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성균관대학교 </a:t>
            </a:r>
            <a:r>
              <a:rPr lang="ko-KR" altLang="en-US" dirty="0" err="1"/>
              <a:t>멘토링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752600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배열과 함수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예제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12694" t="16400" r="68997" b="44750"/>
          <a:stretch>
            <a:fillRect/>
          </a:stretch>
        </p:blipFill>
        <p:spPr bwMode="auto">
          <a:xfrm>
            <a:off x="3851920" y="476672"/>
            <a:ext cx="4752528" cy="567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2063" t="6515" r="86635" b="71349"/>
          <a:stretch>
            <a:fillRect/>
          </a:stretch>
        </p:blipFill>
        <p:spPr bwMode="auto">
          <a:xfrm>
            <a:off x="4499992" y="476672"/>
            <a:ext cx="424847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1412776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·  10</a:t>
            </a:r>
            <a:r>
              <a:rPr lang="ko-KR" altLang="en-US" sz="2400" dirty="0"/>
              <a:t>개의 수를 </a:t>
            </a:r>
            <a:r>
              <a:rPr lang="ko-KR" altLang="en-US" sz="2400" dirty="0" err="1"/>
              <a:t>입력받은</a:t>
            </a:r>
            <a:r>
              <a:rPr lang="ko-KR" altLang="en-US" sz="2400" dirty="0"/>
              <a:t> 다음</a:t>
            </a:r>
            <a:endParaRPr lang="en-US" altLang="ko-KR" sz="2400" dirty="0"/>
          </a:p>
          <a:p>
            <a:r>
              <a:rPr lang="en-US" altLang="ko-KR" sz="2400" dirty="0"/>
              <a:t>   </a:t>
            </a:r>
            <a:r>
              <a:rPr lang="ko-KR" altLang="en-US" sz="2400" dirty="0"/>
              <a:t>홀수와 짝수를 구분하여</a:t>
            </a:r>
            <a:endParaRPr lang="en-US" altLang="ko-KR" sz="2400" dirty="0"/>
          </a:p>
          <a:p>
            <a:r>
              <a:rPr lang="en-US" altLang="ko-KR" sz="2400" dirty="0"/>
              <a:t>   </a:t>
            </a:r>
            <a:r>
              <a:rPr lang="ko-KR" altLang="en-US" sz="2400" dirty="0"/>
              <a:t>각각 출력하시오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4128" y="5589240"/>
            <a:ext cx="3045024" cy="562074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dirty="0"/>
              <a:t>연습문제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l="12694" t="16400" r="67225" b="32150"/>
          <a:stretch>
            <a:fillRect/>
          </a:stretch>
        </p:blipFill>
        <p:spPr bwMode="auto">
          <a:xfrm>
            <a:off x="0" y="-1"/>
            <a:ext cx="4427984" cy="6381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 l="12500" t="27950" r="67719" b="43700"/>
          <a:stretch>
            <a:fillRect/>
          </a:stretch>
        </p:blipFill>
        <p:spPr bwMode="auto">
          <a:xfrm>
            <a:off x="4427984" y="0"/>
            <a:ext cx="437689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4248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·  0</a:t>
            </a:r>
            <a:r>
              <a:rPr lang="ko-KR" altLang="en-US" sz="2400" dirty="0"/>
              <a:t>에서 </a:t>
            </a:r>
            <a:r>
              <a:rPr lang="en-US" altLang="ko-KR" sz="2400" dirty="0"/>
              <a:t>9 </a:t>
            </a:r>
            <a:r>
              <a:rPr lang="ko-KR" altLang="en-US" sz="2400" dirty="0"/>
              <a:t>사이의 숫자를 </a:t>
            </a:r>
            <a:endParaRPr lang="en-US" altLang="ko-KR" sz="2400" dirty="0"/>
          </a:p>
          <a:p>
            <a:r>
              <a:rPr lang="ko-KR" altLang="en-US" sz="2400" dirty="0"/>
              <a:t>  계속 </a:t>
            </a:r>
            <a:r>
              <a:rPr lang="ko-KR" altLang="en-US" sz="2400" dirty="0" err="1"/>
              <a:t>입력받고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/>
              <a:t>  -1</a:t>
            </a:r>
            <a:r>
              <a:rPr lang="ko-KR" altLang="en-US" sz="2400" dirty="0"/>
              <a:t>을 입력하면 </a:t>
            </a:r>
            <a:endParaRPr lang="en-US" altLang="ko-KR" sz="2400" dirty="0"/>
          </a:p>
          <a:p>
            <a:r>
              <a:rPr lang="ko-KR" altLang="en-US" sz="2400" dirty="0"/>
              <a:t>  지금까지 입력한 수의 </a:t>
            </a:r>
            <a:endParaRPr lang="en-US" altLang="ko-KR" sz="2400" dirty="0"/>
          </a:p>
          <a:p>
            <a:r>
              <a:rPr lang="ko-KR" altLang="en-US" sz="2400" dirty="0"/>
              <a:t>  빈도를 출력하도록 하시오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5470" t="12201" r="83762" b="43184"/>
          <a:stretch>
            <a:fillRect/>
          </a:stretch>
        </p:blipFill>
        <p:spPr bwMode="auto">
          <a:xfrm>
            <a:off x="5436096" y="188640"/>
            <a:ext cx="2749575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3737" t="15350" r="68406" b="40550"/>
          <a:stretch>
            <a:fillRect/>
          </a:stretch>
        </p:blipFill>
        <p:spPr bwMode="auto">
          <a:xfrm>
            <a:off x="3851920" y="0"/>
            <a:ext cx="4464270" cy="620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3A1FD-078E-4ED2-A957-ED7D6B5E1F75}"/>
              </a:ext>
            </a:extLst>
          </p:cNvPr>
          <p:cNvSpPr txBox="1"/>
          <p:nvPr/>
        </p:nvSpPr>
        <p:spPr>
          <a:xfrm>
            <a:off x="755576" y="353070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 코드의 불필요한 반복을 피하기 위해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4B58E9-728B-4B66-A04C-6A1AB96A9A55}"/>
              </a:ext>
            </a:extLst>
          </p:cNvPr>
          <p:cNvSpPr txBox="1"/>
          <p:nvPr/>
        </p:nvSpPr>
        <p:spPr>
          <a:xfrm>
            <a:off x="755576" y="398848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대형 프로그램을 여러 개의 부분으로 코딩할 수 있다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D675E-763A-45AA-945C-4E18921DAB27}"/>
              </a:ext>
            </a:extLst>
          </p:cNvPr>
          <p:cNvSpPr txBox="1"/>
          <p:nvPr/>
        </p:nvSpPr>
        <p:spPr>
          <a:xfrm>
            <a:off x="611560" y="1268760"/>
            <a:ext cx="7920880" cy="89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dirty="0"/>
              <a:t>:</a:t>
            </a:r>
            <a:r>
              <a:rPr lang="en-US" altLang="ko-KR" sz="2000" dirty="0"/>
              <a:t> </a:t>
            </a:r>
            <a:r>
              <a:rPr lang="ko-KR" altLang="en-US" dirty="0"/>
              <a:t>자주 사용하는 기능을 하나의 이름으로 정의하고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  </a:t>
            </a:r>
            <a:r>
              <a:rPr lang="ko-KR" altLang="en-US" dirty="0"/>
              <a:t>그 이름을 호출하는 것으로 사용하는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CECAC7-CD2C-49C9-8F45-4B309D4F2270}"/>
              </a:ext>
            </a:extLst>
          </p:cNvPr>
          <p:cNvSpPr txBox="1"/>
          <p:nvPr/>
        </p:nvSpPr>
        <p:spPr>
          <a:xfrm>
            <a:off x="611560" y="290578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함수를 만드는 이유</a:t>
            </a:r>
          </a:p>
        </p:txBody>
      </p:sp>
    </p:spTree>
    <p:extLst>
      <p:ext uri="{BB962C8B-B14F-4D97-AF65-F5344CB8AC3E}">
        <p14:creationId xmlns:p14="http://schemas.microsoft.com/office/powerpoint/2010/main" val="329141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43C976-3D18-4725-A1D5-C79E261290A5}"/>
              </a:ext>
            </a:extLst>
          </p:cNvPr>
          <p:cNvSpPr/>
          <p:nvPr/>
        </p:nvSpPr>
        <p:spPr>
          <a:xfrm>
            <a:off x="1736710" y="2855511"/>
            <a:ext cx="6696744" cy="2759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AD86F78-1637-4DDB-911D-3BCA1DA8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dirty="0"/>
              <a:t>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6D0C3-76CD-451B-9488-E84EB3D09E35}"/>
              </a:ext>
            </a:extLst>
          </p:cNvPr>
          <p:cNvSpPr txBox="1"/>
          <p:nvPr/>
        </p:nvSpPr>
        <p:spPr>
          <a:xfrm>
            <a:off x="1727176" y="2198267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highlight>
                  <a:srgbClr val="FFFF00"/>
                </a:highlight>
              </a:rPr>
              <a:t>int</a:t>
            </a:r>
            <a:r>
              <a:rPr lang="en-US" altLang="ko-KR" sz="3600" dirty="0"/>
              <a:t>  </a:t>
            </a:r>
            <a:r>
              <a:rPr lang="en-US" altLang="ko-KR" sz="3600" dirty="0">
                <a:highlight>
                  <a:srgbClr val="00FF00"/>
                </a:highlight>
              </a:rPr>
              <a:t>Add</a:t>
            </a:r>
            <a:r>
              <a:rPr lang="en-US" altLang="ko-KR" sz="3600" dirty="0"/>
              <a:t> ( </a:t>
            </a:r>
            <a:r>
              <a:rPr lang="en-US" altLang="ko-KR" sz="3600" dirty="0" err="1">
                <a:highlight>
                  <a:srgbClr val="00FFFF"/>
                </a:highlight>
              </a:rPr>
              <a:t>int</a:t>
            </a:r>
            <a:r>
              <a:rPr lang="en-US" altLang="ko-KR" sz="3600" dirty="0">
                <a:highlight>
                  <a:srgbClr val="00FFFF"/>
                </a:highlight>
              </a:rPr>
              <a:t> num1, </a:t>
            </a:r>
            <a:r>
              <a:rPr lang="en-US" altLang="ko-KR" sz="3600" dirty="0" err="1">
                <a:highlight>
                  <a:srgbClr val="00FFFF"/>
                </a:highlight>
              </a:rPr>
              <a:t>int</a:t>
            </a:r>
            <a:r>
              <a:rPr lang="en-US" altLang="ko-KR" sz="3600" dirty="0">
                <a:highlight>
                  <a:srgbClr val="00FFFF"/>
                </a:highlight>
              </a:rPr>
              <a:t> num2</a:t>
            </a:r>
            <a:r>
              <a:rPr lang="en-US" altLang="ko-KR" sz="3600" dirty="0"/>
              <a:t> )</a:t>
            </a:r>
          </a:p>
          <a:p>
            <a:r>
              <a:rPr lang="en-US" altLang="ko-KR" sz="3600" dirty="0"/>
              <a:t>{                                       	</a:t>
            </a:r>
          </a:p>
          <a:p>
            <a:r>
              <a:rPr lang="en-US" altLang="ko-KR" sz="3600" dirty="0"/>
              <a:t>	</a:t>
            </a:r>
            <a:r>
              <a:rPr lang="en-US" altLang="ko-KR" sz="3600" dirty="0" err="1"/>
              <a:t>int</a:t>
            </a:r>
            <a:r>
              <a:rPr lang="en-US" altLang="ko-KR" sz="3600" dirty="0"/>
              <a:t> result = num1 + num2;</a:t>
            </a:r>
          </a:p>
          <a:p>
            <a:r>
              <a:rPr lang="en-US" altLang="ko-KR" sz="3600" dirty="0"/>
              <a:t>	</a:t>
            </a:r>
            <a:r>
              <a:rPr lang="en-US" altLang="ko-KR" sz="3600" dirty="0" err="1"/>
              <a:t>printf</a:t>
            </a:r>
            <a:r>
              <a:rPr lang="en-US" altLang="ko-KR" sz="3600" dirty="0"/>
              <a:t>(“%d\n”, result);</a:t>
            </a:r>
          </a:p>
          <a:p>
            <a:r>
              <a:rPr lang="en-US" altLang="ko-KR" sz="3600" dirty="0"/>
              <a:t>	return result;</a:t>
            </a:r>
          </a:p>
          <a:p>
            <a:r>
              <a:rPr lang="en-US" altLang="ko-KR" sz="3600" dirty="0"/>
              <a:t>}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2F9E0-9447-4270-AD92-7B8F99B8BE09}"/>
              </a:ext>
            </a:extLst>
          </p:cNvPr>
          <p:cNvSpPr txBox="1"/>
          <p:nvPr/>
        </p:nvSpPr>
        <p:spPr>
          <a:xfrm>
            <a:off x="1542636" y="17532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반환형태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E9B5F7-B4D4-4292-833E-5FB15A6527F1}"/>
              </a:ext>
            </a:extLst>
          </p:cNvPr>
          <p:cNvSpPr txBox="1"/>
          <p:nvPr/>
        </p:nvSpPr>
        <p:spPr>
          <a:xfrm>
            <a:off x="2650632" y="17532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highlight>
                  <a:srgbClr val="00FF00"/>
                </a:highlight>
              </a:rPr>
              <a:t>함수이름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AF5D0-37F2-42A5-B002-9FCA01DFBA33}"/>
              </a:ext>
            </a:extLst>
          </p:cNvPr>
          <p:cNvSpPr txBox="1"/>
          <p:nvPr/>
        </p:nvSpPr>
        <p:spPr>
          <a:xfrm>
            <a:off x="5292080" y="17532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highlight>
                  <a:srgbClr val="00FFFF"/>
                </a:highlight>
              </a:rPr>
              <a:t>입력형태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3A1263-F07E-4F2A-84CB-4A123B6D77CB}"/>
              </a:ext>
            </a:extLst>
          </p:cNvPr>
          <p:cNvSpPr txBox="1"/>
          <p:nvPr/>
        </p:nvSpPr>
        <p:spPr>
          <a:xfrm>
            <a:off x="343815" y="376392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highlight>
                  <a:srgbClr val="C0C0C0"/>
                </a:highlight>
              </a:rPr>
              <a:t>함수의 몸체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5C52EE-1C55-4760-AA45-B4953E21A1B8}"/>
              </a:ext>
            </a:extLst>
          </p:cNvPr>
          <p:cNvSpPr/>
          <p:nvPr/>
        </p:nvSpPr>
        <p:spPr>
          <a:xfrm>
            <a:off x="1764396" y="2160417"/>
            <a:ext cx="647363" cy="635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6C5140-EC62-4390-AEB6-1D6640952CA7}"/>
              </a:ext>
            </a:extLst>
          </p:cNvPr>
          <p:cNvSpPr/>
          <p:nvPr/>
        </p:nvSpPr>
        <p:spPr>
          <a:xfrm>
            <a:off x="2650632" y="4437112"/>
            <a:ext cx="2821352" cy="598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9EB1DF-2D86-4C62-AD15-1EC12F18E9FA}"/>
              </a:ext>
            </a:extLst>
          </p:cNvPr>
          <p:cNvSpPr txBox="1"/>
          <p:nvPr/>
        </p:nvSpPr>
        <p:spPr>
          <a:xfrm>
            <a:off x="1548808" y="2136469"/>
            <a:ext cx="1150984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highlight>
                  <a:srgbClr val="FFFF00"/>
                </a:highlight>
              </a:rPr>
              <a:t>void</a:t>
            </a:r>
            <a:endParaRPr lang="ko-KR" altLang="en-US" sz="38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F7EBE0-82AD-481B-822F-FCE7A700D568}"/>
              </a:ext>
            </a:extLst>
          </p:cNvPr>
          <p:cNvSpPr txBox="1"/>
          <p:nvPr/>
        </p:nvSpPr>
        <p:spPr>
          <a:xfrm>
            <a:off x="2550524" y="4413397"/>
            <a:ext cx="302156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04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682C6AB-ED4B-42CC-8E1D-1D8D6F1E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dirty="0"/>
              <a:t>예제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A6DCBDB-6ED1-4D2C-87F6-01E3A4A32F8E}"/>
              </a:ext>
            </a:extLst>
          </p:cNvPr>
          <p:cNvGrpSpPr/>
          <p:nvPr/>
        </p:nvGrpSpPr>
        <p:grpSpPr>
          <a:xfrm>
            <a:off x="2139834" y="332656"/>
            <a:ext cx="7004166" cy="5632311"/>
            <a:chOff x="1923810" y="404664"/>
            <a:chExt cx="7004166" cy="563231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B346F52-9246-44F9-8236-6952D7B7634E}"/>
                </a:ext>
              </a:extLst>
            </p:cNvPr>
            <p:cNvSpPr/>
            <p:nvPr/>
          </p:nvSpPr>
          <p:spPr>
            <a:xfrm>
              <a:off x="1979712" y="404664"/>
              <a:ext cx="6948264" cy="563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Add(</a:t>
              </a:r>
              <a:r>
                <a:rPr lang="en-US" altLang="ko-KR" sz="2400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24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num1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en-US" altLang="ko-KR" sz="2400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24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num2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</a:t>
              </a:r>
            </a:p>
            <a:p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{</a:t>
              </a:r>
            </a:p>
            <a:p>
              <a:r>
                <a:rPr lang="en-US" altLang="ko-KR" sz="24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	</a:t>
              </a:r>
              <a:r>
                <a:rPr lang="en-US" altLang="ko-KR" sz="2400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result = </a:t>
              </a:r>
              <a:r>
                <a:rPr lang="en-US" altLang="ko-KR" sz="24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num1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+ </a:t>
              </a:r>
              <a:r>
                <a:rPr lang="en-US" altLang="ko-KR" sz="24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num2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;</a:t>
              </a:r>
            </a:p>
            <a:p>
              <a:r>
                <a:rPr lang="en-US" altLang="ko-KR" sz="24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	return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result;</a:t>
              </a:r>
            </a:p>
            <a:p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</a:p>
            <a:p>
              <a:endParaRPr lang="ko-KR" alt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2400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main()</a:t>
              </a:r>
            </a:p>
            <a:p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{</a:t>
              </a:r>
            </a:p>
            <a:p>
              <a:r>
                <a:rPr lang="en-US" altLang="ko-KR" sz="24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	</a:t>
              </a:r>
              <a:r>
                <a:rPr lang="en-US" altLang="ko-KR" sz="2400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answer;</a:t>
              </a:r>
            </a:p>
            <a:p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	answer = Add(3, 4);</a:t>
              </a:r>
            </a:p>
            <a:p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	</a:t>
              </a:r>
              <a:r>
                <a:rPr lang="en-US" altLang="ko-KR" sz="2400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printf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en-US" altLang="ko-KR" sz="24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</a:t>
              </a:r>
              <a:r>
                <a:rPr lang="ko-KR" altLang="en-US" sz="24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덧셈결과</a:t>
              </a:r>
              <a:r>
                <a:rPr lang="en-US" altLang="ko-KR" sz="24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1 : %d\n"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answer);</a:t>
              </a:r>
            </a:p>
            <a:p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	answer = Add(5, 8);</a:t>
              </a:r>
            </a:p>
            <a:p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	</a:t>
              </a:r>
              <a:r>
                <a:rPr lang="en-US" altLang="ko-KR" sz="2400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printf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en-US" altLang="ko-KR" sz="24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</a:t>
              </a:r>
              <a:r>
                <a:rPr lang="ko-KR" altLang="en-US" sz="24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덧셈결과</a:t>
              </a:r>
              <a:r>
                <a:rPr lang="en-US" altLang="ko-KR" sz="24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2 : %d\n"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answer);</a:t>
              </a:r>
            </a:p>
            <a:p>
              <a:r>
                <a:rPr lang="en-US" altLang="ko-KR" sz="24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	return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0;</a:t>
              </a:r>
            </a:p>
            <a:p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40C5B1E-A865-46D7-9DBD-AA0CA7E29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3810" y="484515"/>
              <a:ext cx="76185" cy="54726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195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CFF2F46-D63B-439F-BF88-B2E8C456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06184"/>
            <a:ext cx="5772150" cy="12573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3AAD4724-7B67-4712-B6AD-70F61F82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dirty="0"/>
              <a:t>재귀함수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17512-0D55-4505-BB57-D96D0EC6DAD3}"/>
              </a:ext>
            </a:extLst>
          </p:cNvPr>
          <p:cNvSpPr txBox="1"/>
          <p:nvPr/>
        </p:nvSpPr>
        <p:spPr>
          <a:xfrm>
            <a:off x="611560" y="1268760"/>
            <a:ext cx="7920880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dirty="0"/>
              <a:t>:</a:t>
            </a:r>
            <a:r>
              <a:rPr lang="ko-KR" altLang="en-US" sz="2400" dirty="0"/>
              <a:t>함수 내에서 자기 자신을 다시 호출하는 함수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F4922C4-2773-43FA-A675-4128F158DBCE}"/>
              </a:ext>
            </a:extLst>
          </p:cNvPr>
          <p:cNvGrpSpPr/>
          <p:nvPr/>
        </p:nvGrpSpPr>
        <p:grpSpPr>
          <a:xfrm>
            <a:off x="1083816" y="3038660"/>
            <a:ext cx="7056784" cy="2677656"/>
            <a:chOff x="1043608" y="2780928"/>
            <a:chExt cx="7056784" cy="26776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31272FD-A765-4C6A-8559-95309F720067}"/>
                </a:ext>
              </a:extLst>
            </p:cNvPr>
            <p:cNvSpPr/>
            <p:nvPr/>
          </p:nvSpPr>
          <p:spPr>
            <a:xfrm>
              <a:off x="1043608" y="2780928"/>
              <a:ext cx="7056784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factorial(</a:t>
              </a:r>
              <a:r>
                <a:rPr lang="en-US" altLang="ko-KR" sz="2400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24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</a:t>
              </a:r>
            </a:p>
            <a:p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{</a:t>
              </a:r>
            </a:p>
            <a:p>
              <a:r>
                <a:rPr lang="en-US" altLang="ko-KR" sz="24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	if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(</a:t>
              </a:r>
              <a:r>
                <a:rPr lang="en-US" altLang="ko-KR" sz="24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&lt;= 1)</a:t>
              </a:r>
            </a:p>
            <a:p>
              <a:r>
                <a:rPr lang="en-US" altLang="ko-KR" sz="24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		return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1;</a:t>
              </a:r>
            </a:p>
            <a:p>
              <a:r>
                <a:rPr lang="en-US" altLang="ko-KR" sz="24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	else</a:t>
              </a:r>
              <a:endPara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pt-BR" altLang="ko-KR" sz="24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		return</a:t>
              </a:r>
              <a:r>
                <a:rPr lang="pt-BR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(</a:t>
              </a:r>
              <a:r>
                <a:rPr lang="pt-BR" altLang="ko-KR" sz="24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</a:t>
              </a:r>
              <a:r>
                <a:rPr lang="pt-BR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* factorial(</a:t>
              </a:r>
              <a:r>
                <a:rPr lang="pt-BR" altLang="ko-KR" sz="24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</a:t>
              </a:r>
              <a:r>
                <a:rPr lang="pt-BR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- 1));</a:t>
              </a:r>
            </a:p>
            <a:p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  <a:endParaRPr lang="ko-KR" altLang="en-US" sz="2400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FD04A4C-5544-45F2-87DC-BC11F169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8" y="2877756"/>
              <a:ext cx="40208" cy="2484000"/>
            </a:xfrm>
            <a:prstGeom prst="rect">
              <a:avLst/>
            </a:prstGeom>
          </p:spPr>
        </p:pic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A8E8AD6A-66B7-4943-98D5-84910204A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816" y="55914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9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344241D5-E696-4447-96A9-C3FB7408E1B3}"/>
              </a:ext>
            </a:extLst>
          </p:cNvPr>
          <p:cNvGrpSpPr/>
          <p:nvPr/>
        </p:nvGrpSpPr>
        <p:grpSpPr>
          <a:xfrm>
            <a:off x="287474" y="459373"/>
            <a:ext cx="4320480" cy="2031325"/>
            <a:chOff x="125760" y="116632"/>
            <a:chExt cx="4320480" cy="203132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A140505-FDD1-4C0D-9D48-57EC8CCA2422}"/>
                </a:ext>
              </a:extLst>
            </p:cNvPr>
            <p:cNvGrpSpPr/>
            <p:nvPr/>
          </p:nvGrpSpPr>
          <p:grpSpPr>
            <a:xfrm>
              <a:off x="125760" y="116632"/>
              <a:ext cx="4320480" cy="2031325"/>
              <a:chOff x="125760" y="116632"/>
              <a:chExt cx="4320480" cy="2031325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4065EA4-2E7D-4D90-9075-1596E1781F1B}"/>
                  </a:ext>
                </a:extLst>
              </p:cNvPr>
              <p:cNvSpPr/>
              <p:nvPr/>
            </p:nvSpPr>
            <p:spPr>
              <a:xfrm>
                <a:off x="125760" y="116632"/>
                <a:ext cx="4320480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err="1">
                    <a:latin typeface="돋움체" panose="020B0609000101010101" pitchFamily="49" charset="-127"/>
                    <a:ea typeface="돋움체" panose="020B0609000101010101" pitchFamily="49" charset="-127"/>
                  </a:rPr>
                  <a:t>int</a:t>
                </a:r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factorial(</a:t>
                </a:r>
                <a:r>
                  <a:rPr lang="en-US" altLang="ko-KR" dirty="0" err="1">
                    <a:latin typeface="돋움체" panose="020B0609000101010101" pitchFamily="49" charset="-127"/>
                    <a:ea typeface="돋움체" panose="020B0609000101010101" pitchFamily="49" charset="-127"/>
                  </a:rPr>
                  <a:t>int</a:t>
                </a:r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3</a:t>
                </a:r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)</a:t>
                </a:r>
              </a:p>
              <a:p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{</a:t>
                </a:r>
              </a:p>
              <a:p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  if (</a:t>
                </a:r>
                <a:r>
                  <a:rPr lang="en-US" altLang="ko-KR" dirty="0">
                    <a:solidFill>
                      <a:srgbClr val="FF0000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3</a:t>
                </a:r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&lt;= 1)</a:t>
                </a:r>
              </a:p>
              <a:p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    return 1;</a:t>
                </a:r>
              </a:p>
              <a:p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  else</a:t>
                </a:r>
              </a:p>
              <a:p>
                <a:r>
                  <a:rPr lang="pt-BR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    return (</a:t>
                </a:r>
                <a:r>
                  <a:rPr lang="en-US" altLang="ko-KR" dirty="0">
                    <a:solidFill>
                      <a:srgbClr val="FF0000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3</a:t>
                </a:r>
                <a:r>
                  <a:rPr lang="pt-BR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* factorial(</a:t>
                </a:r>
                <a:r>
                  <a:rPr lang="en-US" altLang="ko-KR" dirty="0">
                    <a:solidFill>
                      <a:srgbClr val="FF0000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3</a:t>
                </a:r>
                <a:r>
                  <a:rPr lang="pt-BR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- 1));</a:t>
                </a:r>
              </a:p>
              <a:p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}</a:t>
                </a:r>
                <a:endParaRPr lang="ko-KR" altLang="en-US" dirty="0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7B66AF6E-C74C-4CD5-B62A-3F568132E2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760" y="188640"/>
                <a:ext cx="30884" cy="1908000"/>
              </a:xfrm>
              <a:prstGeom prst="rect">
                <a:avLst/>
              </a:prstGeom>
            </p:spPr>
          </p:pic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2D99B21-5EAB-47D3-8A19-D1F554DCA551}"/>
                </a:ext>
              </a:extLst>
            </p:cNvPr>
            <p:cNvCxnSpPr>
              <a:cxnSpLocks/>
            </p:cNvCxnSpPr>
            <p:nvPr/>
          </p:nvCxnSpPr>
          <p:spPr>
            <a:xfrm>
              <a:off x="2123728" y="1844824"/>
              <a:ext cx="18002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F369464-A3DB-4067-B23A-7C7C5C3B3952}"/>
              </a:ext>
            </a:extLst>
          </p:cNvPr>
          <p:cNvGrpSpPr/>
          <p:nvPr/>
        </p:nvGrpSpPr>
        <p:grpSpPr>
          <a:xfrm>
            <a:off x="261511" y="3248768"/>
            <a:ext cx="4572000" cy="2031325"/>
            <a:chOff x="4305038" y="2096640"/>
            <a:chExt cx="4572000" cy="203132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69EEB61-A37D-4660-BFE6-BB23AFC59A49}"/>
                </a:ext>
              </a:extLst>
            </p:cNvPr>
            <p:cNvGrpSpPr/>
            <p:nvPr/>
          </p:nvGrpSpPr>
          <p:grpSpPr>
            <a:xfrm>
              <a:off x="4305038" y="2096640"/>
              <a:ext cx="4572000" cy="2031325"/>
              <a:chOff x="4550905" y="1523075"/>
              <a:chExt cx="4572000" cy="2031325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926DFC1-E539-4B91-81F8-8F524A2D50BC}"/>
                  </a:ext>
                </a:extLst>
              </p:cNvPr>
              <p:cNvSpPr/>
              <p:nvPr/>
            </p:nvSpPr>
            <p:spPr>
              <a:xfrm>
                <a:off x="4550905" y="1523075"/>
                <a:ext cx="4572000" cy="20313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ko-KR" dirty="0" err="1">
                    <a:latin typeface="돋움체" panose="020B0609000101010101" pitchFamily="49" charset="-127"/>
                    <a:ea typeface="돋움체" panose="020B0609000101010101" pitchFamily="49" charset="-127"/>
                  </a:rPr>
                  <a:t>int</a:t>
                </a:r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factorial(</a:t>
                </a:r>
                <a:r>
                  <a:rPr lang="en-US" altLang="ko-KR" dirty="0" err="1">
                    <a:latin typeface="돋움체" panose="020B0609000101010101" pitchFamily="49" charset="-127"/>
                    <a:ea typeface="돋움체" panose="020B0609000101010101" pitchFamily="49" charset="-127"/>
                  </a:rPr>
                  <a:t>int</a:t>
                </a:r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2</a:t>
                </a:r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)</a:t>
                </a:r>
              </a:p>
              <a:p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{</a:t>
                </a:r>
              </a:p>
              <a:p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  if (</a:t>
                </a:r>
                <a:r>
                  <a:rPr lang="en-US" altLang="ko-KR" dirty="0">
                    <a:solidFill>
                      <a:srgbClr val="FF0000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2</a:t>
                </a:r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&lt;= 1)</a:t>
                </a:r>
              </a:p>
              <a:p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    return 1;</a:t>
                </a:r>
              </a:p>
              <a:p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  else</a:t>
                </a:r>
              </a:p>
              <a:p>
                <a:r>
                  <a:rPr lang="pt-BR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    return (</a:t>
                </a:r>
                <a:r>
                  <a:rPr lang="en-US" altLang="ko-KR" dirty="0">
                    <a:solidFill>
                      <a:srgbClr val="FF0000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2</a:t>
                </a:r>
                <a:r>
                  <a:rPr lang="pt-BR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* factorial(</a:t>
                </a:r>
                <a:r>
                  <a:rPr lang="en-US" altLang="ko-KR" dirty="0">
                    <a:solidFill>
                      <a:srgbClr val="FF0000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2</a:t>
                </a:r>
                <a:r>
                  <a:rPr lang="pt-BR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- 1));</a:t>
                </a:r>
              </a:p>
              <a:p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}</a:t>
                </a:r>
                <a:endParaRPr lang="ko-KR" altLang="en-US" dirty="0"/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84A164D7-9088-406B-8132-64B6DF439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50905" y="1612120"/>
                <a:ext cx="30884" cy="1908000"/>
              </a:xfrm>
              <a:prstGeom prst="rect">
                <a:avLst/>
              </a:prstGeom>
            </p:spPr>
          </p:pic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FE0E779-870D-405A-B99A-51A98F3D8967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3789040"/>
              <a:ext cx="18002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7EB40D2-F231-45BE-A341-2BA350EDAF8C}"/>
              </a:ext>
            </a:extLst>
          </p:cNvPr>
          <p:cNvGrpSpPr/>
          <p:nvPr/>
        </p:nvGrpSpPr>
        <p:grpSpPr>
          <a:xfrm>
            <a:off x="4833511" y="3140968"/>
            <a:ext cx="4572000" cy="2031325"/>
            <a:chOff x="168761" y="4005064"/>
            <a:chExt cx="4572000" cy="203132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17F374F-A8FA-45C3-B9AD-845826CA1835}"/>
                </a:ext>
              </a:extLst>
            </p:cNvPr>
            <p:cNvGrpSpPr/>
            <p:nvPr/>
          </p:nvGrpSpPr>
          <p:grpSpPr>
            <a:xfrm>
              <a:off x="168761" y="4005064"/>
              <a:ext cx="4572000" cy="2031325"/>
              <a:chOff x="827584" y="3861048"/>
              <a:chExt cx="4572000" cy="203132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8966A69-AA88-4DAB-9814-167F302D42C7}"/>
                  </a:ext>
                </a:extLst>
              </p:cNvPr>
              <p:cNvSpPr/>
              <p:nvPr/>
            </p:nvSpPr>
            <p:spPr>
              <a:xfrm>
                <a:off x="827584" y="3861048"/>
                <a:ext cx="4572000" cy="20313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ko-KR" dirty="0" err="1">
                    <a:latin typeface="돋움체" panose="020B0609000101010101" pitchFamily="49" charset="-127"/>
                    <a:ea typeface="돋움체" panose="020B0609000101010101" pitchFamily="49" charset="-127"/>
                  </a:rPr>
                  <a:t>int</a:t>
                </a:r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factorial(</a:t>
                </a:r>
                <a:r>
                  <a:rPr lang="en-US" altLang="ko-KR" dirty="0" err="1">
                    <a:latin typeface="돋움체" panose="020B0609000101010101" pitchFamily="49" charset="-127"/>
                    <a:ea typeface="돋움체" panose="020B0609000101010101" pitchFamily="49" charset="-127"/>
                  </a:rPr>
                  <a:t>int</a:t>
                </a:r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1</a:t>
                </a:r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)</a:t>
                </a:r>
              </a:p>
              <a:p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{</a:t>
                </a:r>
              </a:p>
              <a:p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  if (</a:t>
                </a:r>
                <a:r>
                  <a:rPr lang="en-US" altLang="ko-KR" dirty="0">
                    <a:solidFill>
                      <a:srgbClr val="FF0000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1</a:t>
                </a:r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&lt;= 1)</a:t>
                </a:r>
              </a:p>
              <a:p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    return 1;</a:t>
                </a:r>
              </a:p>
              <a:p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  else</a:t>
                </a:r>
              </a:p>
              <a:p>
                <a:r>
                  <a:rPr lang="pt-BR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    return (</a:t>
                </a:r>
                <a:r>
                  <a:rPr lang="en-US" altLang="ko-KR" dirty="0">
                    <a:solidFill>
                      <a:srgbClr val="FF0000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1</a:t>
                </a:r>
                <a:r>
                  <a:rPr lang="pt-BR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* factorial(</a:t>
                </a:r>
                <a:r>
                  <a:rPr lang="en-US" altLang="ko-KR" dirty="0">
                    <a:solidFill>
                      <a:srgbClr val="FF0000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1</a:t>
                </a:r>
                <a:r>
                  <a:rPr lang="pt-BR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- 1));</a:t>
                </a:r>
              </a:p>
              <a:p>
                <a:r>
                  <a:rPr lang="en-US" altLang="ko-KR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}</a:t>
                </a:r>
                <a:endParaRPr lang="ko-KR" altLang="en-US" dirty="0"/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7AF52B44-1E5F-4D2A-AE40-F665686C9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7584" y="3960235"/>
                <a:ext cx="30884" cy="1908000"/>
              </a:xfrm>
              <a:prstGeom prst="rect">
                <a:avLst/>
              </a:prstGeom>
            </p:spPr>
          </p:pic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3818D9C-1D7B-4AD8-9E18-283E0031C6BF}"/>
                </a:ext>
              </a:extLst>
            </p:cNvPr>
            <p:cNvCxnSpPr>
              <a:cxnSpLocks/>
            </p:cNvCxnSpPr>
            <p:nvPr/>
          </p:nvCxnSpPr>
          <p:spPr>
            <a:xfrm>
              <a:off x="827584" y="5157192"/>
              <a:ext cx="9361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73C1252-0855-46B8-88E5-DB219F0394AB}"/>
              </a:ext>
            </a:extLst>
          </p:cNvPr>
          <p:cNvCxnSpPr>
            <a:cxnSpLocks/>
          </p:cNvCxnSpPr>
          <p:nvPr/>
        </p:nvCxnSpPr>
        <p:spPr>
          <a:xfrm flipV="1">
            <a:off x="3228773" y="3501008"/>
            <a:ext cx="1487243" cy="11012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F33CCF8-317E-42EA-AE41-F442A3863DA2}"/>
              </a:ext>
            </a:extLst>
          </p:cNvPr>
          <p:cNvCxnSpPr>
            <a:cxnSpLocks/>
          </p:cNvCxnSpPr>
          <p:nvPr/>
        </p:nvCxnSpPr>
        <p:spPr>
          <a:xfrm flipH="1">
            <a:off x="4219681" y="4235863"/>
            <a:ext cx="1200975" cy="35265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09AFBF6-8DA7-44CB-99D7-6F36240C4698}"/>
              </a:ext>
            </a:extLst>
          </p:cNvPr>
          <p:cNvCxnSpPr>
            <a:cxnSpLocks/>
          </p:cNvCxnSpPr>
          <p:nvPr/>
        </p:nvCxnSpPr>
        <p:spPr>
          <a:xfrm flipH="1" flipV="1">
            <a:off x="3341606" y="2276872"/>
            <a:ext cx="555705" cy="232537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B97B017-02CB-4CAD-92F9-B0310D37E355}"/>
              </a:ext>
            </a:extLst>
          </p:cNvPr>
          <p:cNvCxnSpPr>
            <a:cxnSpLocks/>
          </p:cNvCxnSpPr>
          <p:nvPr/>
        </p:nvCxnSpPr>
        <p:spPr>
          <a:xfrm flipH="1">
            <a:off x="1763130" y="2187565"/>
            <a:ext cx="1506797" cy="9534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40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복습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4164" t="15268" r="60728" b="46850"/>
          <a:stretch>
            <a:fillRect/>
          </a:stretch>
        </p:blipFill>
        <p:spPr bwMode="auto">
          <a:xfrm>
            <a:off x="1115616" y="1340768"/>
            <a:ext cx="6109069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EBD7F-4011-47E4-8528-3A767CEE94E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/>
              <a:t>연습문제</a:t>
            </a:r>
            <a:r>
              <a:rPr lang="en-US" altLang="ko-KR"/>
              <a:t>1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9E198DE-12AD-49EC-B88D-67B14E81C318}"/>
              </a:ext>
            </a:extLst>
          </p:cNvPr>
          <p:cNvGrpSpPr/>
          <p:nvPr/>
        </p:nvGrpSpPr>
        <p:grpSpPr>
          <a:xfrm>
            <a:off x="852693" y="1143328"/>
            <a:ext cx="7834107" cy="5632311"/>
            <a:chOff x="3331743" y="1259226"/>
            <a:chExt cx="7834107" cy="563231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C375150-E0DB-4976-9B8A-9E04406043AA}"/>
                </a:ext>
              </a:extLst>
            </p:cNvPr>
            <p:cNvSpPr/>
            <p:nvPr/>
          </p:nvSpPr>
          <p:spPr>
            <a:xfrm>
              <a:off x="3419871" y="1259226"/>
              <a:ext cx="7745979" cy="563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main()</a:t>
              </a:r>
            </a:p>
            <a:p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{</a:t>
              </a:r>
            </a:p>
            <a:p>
              <a:r>
                <a:rPr lang="en-US" altLang="ko-KR" sz="24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</a:t>
              </a:r>
              <a:r>
                <a:rPr lang="en-US" altLang="ko-KR" sz="2400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num1, num2;</a:t>
              </a:r>
            </a:p>
            <a:p>
              <a:r>
                <a:rPr lang="en-US" altLang="ko-KR" sz="24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</a:t>
              </a:r>
              <a:r>
                <a:rPr lang="en-US" altLang="ko-KR" sz="2400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x, n;</a:t>
              </a:r>
            </a:p>
            <a:p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</a:t>
              </a:r>
              <a:r>
                <a:rPr lang="en-US" altLang="ko-KR" sz="2400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printf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en-US" altLang="ko-KR" sz="24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</a:t>
              </a:r>
              <a:r>
                <a:rPr lang="en-US" altLang="ko-KR" sz="2400" dirty="0" err="1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x^n</a:t>
              </a:r>
              <a:r>
                <a:rPr lang="ko-KR" altLang="en-US" sz="24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와 </a:t>
              </a:r>
              <a:r>
                <a:rPr lang="en-US" altLang="ko-KR" sz="24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n! </a:t>
              </a:r>
              <a:r>
                <a:rPr lang="ko-KR" altLang="en-US" sz="24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계산하기 위한 </a:t>
              </a:r>
              <a:r>
                <a:rPr lang="en-US" altLang="ko-KR" sz="24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x</a:t>
              </a:r>
              <a:r>
                <a:rPr lang="ko-KR" altLang="en-US" sz="24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와 </a:t>
              </a:r>
              <a:r>
                <a:rPr lang="en-US" altLang="ko-KR" sz="24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</a:t>
              </a:r>
              <a:r>
                <a:rPr lang="ko-KR" altLang="en-US" sz="24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입력 </a:t>
              </a:r>
              <a:r>
                <a:rPr lang="en-US" altLang="ko-KR" sz="24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 "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pt-BR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scanf(</a:t>
              </a:r>
              <a:r>
                <a:rPr lang="pt-BR" altLang="ko-KR" sz="24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"%d %d"</a:t>
              </a:r>
              <a:r>
                <a:rPr lang="pt-BR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&amp;x, &amp;n);</a:t>
              </a:r>
            </a:p>
            <a:p>
              <a:endParaRPr lang="ko-KR" alt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num1 = power(x, n);</a:t>
              </a:r>
            </a:p>
            <a:p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num2 = factorial(n);</a:t>
              </a:r>
            </a:p>
            <a:p>
              <a:r>
                <a:rPr lang="pt-BR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printf(</a:t>
              </a:r>
              <a:r>
                <a:rPr lang="pt-BR" altLang="ko-KR" sz="24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"x^n = %d, n! = %d\n"</a:t>
              </a:r>
              <a:r>
                <a:rPr lang="pt-BR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num1, num2);</a:t>
              </a:r>
            </a:p>
            <a:p>
              <a:endParaRPr lang="ko-KR" alt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pt-BR" altLang="ko-KR" sz="24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</a:t>
              </a:r>
              <a:r>
                <a:rPr lang="pt-BR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PrintMax(num1, num2);</a:t>
              </a:r>
            </a:p>
            <a:p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</a:t>
              </a:r>
              <a:endParaRPr lang="ko-KR" alt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24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return</a:t>
              </a:r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0;</a:t>
              </a:r>
            </a:p>
            <a:p>
              <a:r>
                <a:rPr lang="en-US" altLang="ko-KR" sz="2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2E17FB1-48CF-4FE6-A3FF-23CC74141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1743" y="1353136"/>
              <a:ext cx="88128" cy="544449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3D112-B3CB-4439-8E34-2DFDD2A54A2F}"/>
              </a:ext>
            </a:extLst>
          </p:cNvPr>
          <p:cNvSpPr txBox="1"/>
          <p:nvPr/>
        </p:nvSpPr>
        <p:spPr>
          <a:xfrm>
            <a:off x="5076056" y="274638"/>
            <a:ext cx="34918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power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en-US" altLang="ko-KR" dirty="0" err="1"/>
              <a:t>x^n</a:t>
            </a:r>
            <a:r>
              <a:rPr lang="en-US" altLang="ko-KR" dirty="0"/>
              <a:t> </a:t>
            </a:r>
            <a:r>
              <a:rPr lang="ko-KR" altLang="en-US" dirty="0"/>
              <a:t>계산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factorial</a:t>
            </a:r>
            <a:r>
              <a:rPr lang="ko-KR" altLang="en-US" dirty="0"/>
              <a:t> 함수 </a:t>
            </a:r>
            <a:r>
              <a:rPr lang="en-US" altLang="ko-KR" dirty="0"/>
              <a:t>: n! </a:t>
            </a:r>
            <a:r>
              <a:rPr lang="ko-KR" altLang="en-US" dirty="0"/>
              <a:t>계산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PrintMax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큰 값을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7218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EBD7F-4011-47E4-8528-3A767CEE94E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/>
              <a:t>연습문제</a:t>
            </a:r>
            <a:r>
              <a:rPr lang="en-US" altLang="ko-KR"/>
              <a:t>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8C6D41B-6B41-48A4-AD7D-F73C362D17ED}"/>
              </a:ext>
            </a:extLst>
          </p:cNvPr>
          <p:cNvGrpSpPr/>
          <p:nvPr/>
        </p:nvGrpSpPr>
        <p:grpSpPr>
          <a:xfrm>
            <a:off x="201968" y="1052735"/>
            <a:ext cx="5170136" cy="2462213"/>
            <a:chOff x="201968" y="1052735"/>
            <a:chExt cx="5170136" cy="246221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964468-377D-434A-BF0F-1E13F0455BD4}"/>
                </a:ext>
              </a:extLst>
            </p:cNvPr>
            <p:cNvSpPr/>
            <p:nvPr/>
          </p:nvSpPr>
          <p:spPr>
            <a:xfrm>
              <a:off x="238096" y="1052735"/>
              <a:ext cx="5134008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200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power(</a:t>
              </a:r>
              <a:r>
                <a:rPr lang="en-US" altLang="ko-KR" sz="2200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22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x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en-US" altLang="ko-KR" sz="2200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22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</a:t>
              </a:r>
            </a:p>
            <a:p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{</a:t>
              </a:r>
            </a:p>
            <a:p>
              <a:r>
                <a:rPr lang="en-US" altLang="ko-KR" sz="22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if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(</a:t>
              </a:r>
              <a:r>
                <a:rPr lang="en-US" altLang="ko-KR" sz="22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== 0)</a:t>
              </a:r>
            </a:p>
            <a:p>
              <a:r>
                <a:rPr lang="en-US" altLang="ko-KR" sz="22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return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1;</a:t>
              </a:r>
            </a:p>
            <a:p>
              <a:r>
                <a:rPr lang="en-US" altLang="ko-KR" sz="22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else</a:t>
              </a:r>
              <a:endPara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22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return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22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x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* power(</a:t>
              </a:r>
              <a:r>
                <a:rPr lang="en-US" altLang="ko-KR" sz="22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x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en-US" altLang="ko-KR" sz="22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- 1);</a:t>
              </a:r>
            </a:p>
            <a:p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C049A4D-06DA-4C03-89FC-C9B924F1F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968" y="1196752"/>
              <a:ext cx="37293" cy="2304000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766046-C586-456D-BC18-10C3ABA5294C}"/>
              </a:ext>
            </a:extLst>
          </p:cNvPr>
          <p:cNvGrpSpPr/>
          <p:nvPr/>
        </p:nvGrpSpPr>
        <p:grpSpPr>
          <a:xfrm>
            <a:off x="201968" y="3742534"/>
            <a:ext cx="5715835" cy="2462213"/>
            <a:chOff x="201968" y="3742534"/>
            <a:chExt cx="5715835" cy="246221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928A1A-FDA1-446A-83F3-CFD90D11A6C8}"/>
                </a:ext>
              </a:extLst>
            </p:cNvPr>
            <p:cNvSpPr/>
            <p:nvPr/>
          </p:nvSpPr>
          <p:spPr>
            <a:xfrm>
              <a:off x="238096" y="3742534"/>
              <a:ext cx="5679707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200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factorial(</a:t>
              </a:r>
              <a:r>
                <a:rPr lang="en-US" altLang="ko-KR" sz="2200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22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</a:t>
              </a:r>
            </a:p>
            <a:p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{</a:t>
              </a:r>
            </a:p>
            <a:p>
              <a:r>
                <a:rPr lang="en-US" altLang="ko-KR" sz="22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if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(</a:t>
              </a:r>
              <a:r>
                <a:rPr lang="en-US" altLang="ko-KR" sz="22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&lt;= 1)</a:t>
              </a:r>
            </a:p>
            <a:p>
              <a:r>
                <a:rPr lang="en-US" altLang="ko-KR" sz="22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return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1;</a:t>
              </a:r>
            </a:p>
            <a:p>
              <a:r>
                <a:rPr lang="en-US" altLang="ko-KR" sz="22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else</a:t>
              </a:r>
              <a:endPara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pt-BR" altLang="ko-KR" sz="22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return</a:t>
              </a:r>
              <a:r>
                <a:rPr lang="pt-BR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(</a:t>
              </a:r>
              <a:r>
                <a:rPr lang="pt-BR" altLang="ko-KR" sz="22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</a:t>
              </a:r>
              <a:r>
                <a:rPr lang="pt-BR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* factorial(</a:t>
              </a:r>
              <a:r>
                <a:rPr lang="pt-BR" altLang="ko-KR" sz="22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</a:t>
              </a:r>
              <a:r>
                <a:rPr lang="pt-BR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- 1));</a:t>
              </a:r>
            </a:p>
            <a:p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590EA7C-B4E0-4BC3-8815-E9C268F25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968" y="3857641"/>
              <a:ext cx="37293" cy="2304000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274D69C-02C5-44C1-9165-86B6B3B0A5E4}"/>
              </a:ext>
            </a:extLst>
          </p:cNvPr>
          <p:cNvGrpSpPr/>
          <p:nvPr/>
        </p:nvGrpSpPr>
        <p:grpSpPr>
          <a:xfrm>
            <a:off x="5006636" y="1052735"/>
            <a:ext cx="4045632" cy="2462213"/>
            <a:chOff x="5098368" y="946502"/>
            <a:chExt cx="4045632" cy="246221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730B71-09E5-476F-B069-C1A695AAF126}"/>
                </a:ext>
              </a:extLst>
            </p:cNvPr>
            <p:cNvSpPr/>
            <p:nvPr/>
          </p:nvSpPr>
          <p:spPr>
            <a:xfrm>
              <a:off x="5098368" y="946502"/>
              <a:ext cx="4045632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200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2200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PrintMax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en-US" altLang="ko-KR" sz="2200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22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n1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en-US" altLang="ko-KR" sz="2200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22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n2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</a:t>
              </a:r>
            </a:p>
            <a:p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{</a:t>
              </a:r>
            </a:p>
            <a:p>
              <a:r>
                <a:rPr lang="en-US" altLang="ko-KR" sz="22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if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(</a:t>
              </a:r>
              <a:r>
                <a:rPr lang="en-US" altLang="ko-KR" sz="22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n1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&gt; </a:t>
              </a:r>
              <a:r>
                <a:rPr lang="en-US" altLang="ko-KR" sz="22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n2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</a:t>
              </a:r>
            </a:p>
            <a:p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</a:t>
              </a:r>
              <a:r>
                <a:rPr lang="en-US" altLang="ko-KR" sz="2200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printf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en-US" altLang="ko-KR" sz="22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"%d\n"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en-US" altLang="ko-KR" sz="22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n1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22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else</a:t>
              </a:r>
              <a:endPara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</a:t>
              </a:r>
              <a:r>
                <a:rPr lang="en-US" altLang="ko-KR" sz="2200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printf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en-US" altLang="ko-KR" sz="22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"%d\n"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en-US" altLang="ko-KR" sz="2200" dirty="0">
                  <a:solidFill>
                    <a:srgbClr val="808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n2</a:t>
              </a:r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22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  <a:endParaRPr lang="ko-KR" altLang="en-US" sz="2200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20F1E2A-83DC-4852-B6E0-E9357947A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8368" y="1052735"/>
              <a:ext cx="37293" cy="23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604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심화문제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 l="5448" t="12579" r="83762" b="66149"/>
          <a:stretch>
            <a:fillRect/>
          </a:stretch>
        </p:blipFill>
        <p:spPr bwMode="auto">
          <a:xfrm>
            <a:off x="3851920" y="620688"/>
            <a:ext cx="4707678" cy="522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1412776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· 10</a:t>
            </a:r>
            <a:r>
              <a:rPr lang="ko-KR" altLang="en-US" sz="2400" dirty="0"/>
              <a:t>개의 수를 입력 받고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오름차순으로 정렬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하시오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심화문제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7459" t="51050" r="27654" b="17450"/>
          <a:stretch>
            <a:fillRect/>
          </a:stretch>
        </p:blipFill>
        <p:spPr bwMode="auto">
          <a:xfrm>
            <a:off x="467544" y="1916832"/>
            <a:ext cx="802649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심화문제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3745" t="15350" r="73426" b="66800"/>
          <a:stretch>
            <a:fillRect/>
          </a:stretch>
        </p:blipFill>
        <p:spPr bwMode="auto">
          <a:xfrm>
            <a:off x="683568" y="1700808"/>
            <a:ext cx="3680255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13972" t="33200" r="69491" b="32150"/>
          <a:stretch>
            <a:fillRect/>
          </a:stretch>
        </p:blipFill>
        <p:spPr bwMode="auto">
          <a:xfrm>
            <a:off x="4283968" y="620688"/>
            <a:ext cx="452123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직선 연결선 5"/>
          <p:cNvCxnSpPr/>
          <p:nvPr/>
        </p:nvCxnSpPr>
        <p:spPr>
          <a:xfrm>
            <a:off x="4355976" y="332656"/>
            <a:ext cx="0" cy="619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복습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2694" t="14826" r="67815" b="46850"/>
          <a:stretch>
            <a:fillRect/>
          </a:stretch>
        </p:blipFill>
        <p:spPr bwMode="auto">
          <a:xfrm>
            <a:off x="611560" y="1340768"/>
            <a:ext cx="475252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1985" t="23750" r="81400" b="57350"/>
          <a:stretch>
            <a:fillRect/>
          </a:stretch>
        </p:blipFill>
        <p:spPr bwMode="auto">
          <a:xfrm>
            <a:off x="6228184" y="1628800"/>
            <a:ext cx="201622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복습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11985" t="23750" r="81400" b="57350"/>
          <a:stretch>
            <a:fillRect/>
          </a:stretch>
        </p:blipFill>
        <p:spPr bwMode="auto">
          <a:xfrm>
            <a:off x="6228184" y="1628800"/>
            <a:ext cx="201622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2694" t="16400" r="69047" b="58400"/>
          <a:stretch>
            <a:fillRect/>
          </a:stretch>
        </p:blipFill>
        <p:spPr bwMode="auto">
          <a:xfrm>
            <a:off x="467544" y="1484784"/>
            <a:ext cx="547260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배열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4210" t="16400" r="58956" b="66158"/>
          <a:stretch>
            <a:fillRect/>
          </a:stretch>
        </p:blipFill>
        <p:spPr bwMode="auto">
          <a:xfrm>
            <a:off x="539552" y="1628800"/>
            <a:ext cx="748883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03848" y="4293096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·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203848" y="4653136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·</a:t>
            </a:r>
            <a:endParaRPr lang="ko-KR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3203848" y="5013176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·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1196752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배열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26876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·  </a:t>
            </a:r>
            <a:r>
              <a:rPr lang="en-US" altLang="ko-KR" sz="2400" dirty="0"/>
              <a:t>1</a:t>
            </a:r>
            <a:r>
              <a:rPr lang="ko-KR" altLang="en-US" sz="2400" dirty="0"/>
              <a:t>차원 배열의 선언에 필요한 것 세 가지</a:t>
            </a:r>
            <a:endParaRPr lang="en-US" altLang="ko-KR" sz="2400" dirty="0"/>
          </a:p>
          <a:p>
            <a:r>
              <a:rPr lang="en-US" altLang="ko-KR" sz="2400" dirty="0"/>
              <a:t>   :  </a:t>
            </a:r>
            <a:r>
              <a:rPr lang="ko-KR" altLang="en-US" sz="2400" dirty="0"/>
              <a:t>배열이름</a:t>
            </a:r>
            <a:r>
              <a:rPr lang="en-US" altLang="ko-KR" sz="2400" dirty="0"/>
              <a:t>,  </a:t>
            </a:r>
            <a:r>
              <a:rPr lang="ko-KR" altLang="en-US" sz="2400" dirty="0" err="1"/>
              <a:t>자료형</a:t>
            </a:r>
            <a:r>
              <a:rPr lang="en-US" altLang="ko-KR" sz="2400" dirty="0"/>
              <a:t>,  </a:t>
            </a:r>
            <a:r>
              <a:rPr lang="ko-KR" altLang="en-US" sz="2400" dirty="0"/>
              <a:t>길이정보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25097" t="13251" r="60138" b="81499"/>
          <a:stretch>
            <a:fillRect/>
          </a:stretch>
        </p:blipFill>
        <p:spPr bwMode="auto">
          <a:xfrm>
            <a:off x="1907704" y="2420888"/>
            <a:ext cx="540060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91680" y="3861048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·  </a:t>
            </a:r>
            <a:r>
              <a:rPr lang="en-US" altLang="ko-KR" dirty="0" err="1"/>
              <a:t>int</a:t>
            </a:r>
            <a:r>
              <a:rPr lang="en-US" altLang="ko-KR" dirty="0"/>
              <a:t>                 : </a:t>
            </a:r>
            <a:r>
              <a:rPr lang="ko-KR" altLang="en-US" dirty="0"/>
              <a:t>배열을 이루는 요소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의 자료형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1680" y="450912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·  </a:t>
            </a:r>
            <a:r>
              <a:rPr lang="en-US" altLang="ko-KR" dirty="0" err="1"/>
              <a:t>oneDimArr</a:t>
            </a:r>
            <a:r>
              <a:rPr lang="en-US" altLang="ko-KR" dirty="0"/>
              <a:t>      : </a:t>
            </a:r>
            <a:r>
              <a:rPr lang="ko-KR" altLang="en-US" dirty="0"/>
              <a:t>배열의 이름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1680" y="515719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·  </a:t>
            </a:r>
            <a:r>
              <a:rPr lang="en-US" altLang="ko-KR" dirty="0"/>
              <a:t>[4]                 : </a:t>
            </a:r>
            <a:r>
              <a:rPr lang="ko-KR" altLang="en-US" dirty="0"/>
              <a:t>배열의 길이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배열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12694" t="16400" r="50097" b="45800"/>
          <a:stretch>
            <a:fillRect/>
          </a:stretch>
        </p:blipFill>
        <p:spPr bwMode="auto">
          <a:xfrm>
            <a:off x="251520" y="1556792"/>
            <a:ext cx="756084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 l="5328" t="12201" r="78350" b="85508"/>
          <a:stretch>
            <a:fillRect/>
          </a:stretch>
        </p:blipFill>
        <p:spPr bwMode="auto">
          <a:xfrm>
            <a:off x="3419872" y="836712"/>
            <a:ext cx="547260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 l="25194" t="23750" r="44684" b="71000"/>
          <a:stretch>
            <a:fillRect/>
          </a:stretch>
        </p:blipFill>
        <p:spPr bwMode="auto">
          <a:xfrm>
            <a:off x="4067944" y="4221088"/>
            <a:ext cx="367240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배열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268760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·  </a:t>
            </a:r>
            <a:r>
              <a:rPr lang="ko-KR" altLang="en-US" sz="2400" dirty="0"/>
              <a:t>배열 초기화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348880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int</a:t>
            </a:r>
            <a:r>
              <a:rPr lang="en-US" altLang="ko-KR" sz="2400" dirty="0"/>
              <a:t> arr1[] = {1, 2, 3, 4, 5, 6, 7}   // </a:t>
            </a:r>
            <a:r>
              <a:rPr lang="ko-KR" altLang="en-US" sz="2400" dirty="0"/>
              <a:t>컴파일러에 의해서 </a:t>
            </a:r>
            <a:endParaRPr lang="en-US" altLang="ko-KR" sz="2400" dirty="0"/>
          </a:p>
          <a:p>
            <a:r>
              <a:rPr lang="en-US" altLang="ko-KR" sz="2400" dirty="0"/>
              <a:t>                                           </a:t>
            </a:r>
            <a:r>
              <a:rPr lang="ko-KR" altLang="en-US" sz="2400" dirty="0"/>
              <a:t>자동으로 </a:t>
            </a:r>
            <a:r>
              <a:rPr lang="en-US" altLang="ko-KR" sz="2400" dirty="0"/>
              <a:t>7</a:t>
            </a:r>
            <a:r>
              <a:rPr lang="ko-KR" altLang="en-US" sz="2400" dirty="0"/>
              <a:t>이 삽입됨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3212976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int</a:t>
            </a:r>
            <a:r>
              <a:rPr lang="en-US" altLang="ko-KR" sz="2400" dirty="0"/>
              <a:t> arr2[6] = {0}                    // </a:t>
            </a:r>
            <a:r>
              <a:rPr lang="ko-KR" altLang="en-US" sz="2400" dirty="0"/>
              <a:t>모든 요소가 </a:t>
            </a:r>
            <a:r>
              <a:rPr lang="en-US" altLang="ko-KR" sz="2400" dirty="0"/>
              <a:t>0</a:t>
            </a:r>
            <a:r>
              <a:rPr lang="ko-KR" altLang="en-US" sz="2400" dirty="0"/>
              <a:t>으로 </a:t>
            </a:r>
            <a:endParaRPr lang="en-US" altLang="ko-KR" sz="2400" dirty="0"/>
          </a:p>
          <a:p>
            <a:r>
              <a:rPr lang="ko-KR" altLang="en-US" sz="2400" dirty="0"/>
              <a:t>                                           채워짐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4077072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int</a:t>
            </a:r>
            <a:r>
              <a:rPr lang="en-US" altLang="ko-KR" sz="2400" dirty="0"/>
              <a:t> arr3[6] = {1, 2}                // 3, 4, 5, 6</a:t>
            </a:r>
            <a:r>
              <a:rPr lang="ko-KR" altLang="en-US" sz="2400" dirty="0"/>
              <a:t>번째 배열요소는 </a:t>
            </a:r>
            <a:endParaRPr lang="en-US" altLang="ko-KR" sz="2400" dirty="0"/>
          </a:p>
          <a:p>
            <a:r>
              <a:rPr lang="en-US" altLang="ko-KR" sz="2400" dirty="0"/>
              <a:t>                                          0</a:t>
            </a:r>
            <a:r>
              <a:rPr lang="ko-KR" altLang="en-US" sz="2400" dirty="0"/>
              <a:t>으로 채워짐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예제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29638" t="22700" r="62667" b="56618"/>
          <a:stretch>
            <a:fillRect/>
          </a:stretch>
        </p:blipFill>
        <p:spPr bwMode="auto">
          <a:xfrm>
            <a:off x="5004048" y="332656"/>
            <a:ext cx="347719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1556792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·  10</a:t>
            </a:r>
            <a:r>
              <a:rPr lang="ko-KR" altLang="en-US" sz="2400" dirty="0"/>
              <a:t>개의 수를 </a:t>
            </a:r>
            <a:r>
              <a:rPr lang="ko-KR" altLang="en-US" sz="2400" dirty="0" err="1"/>
              <a:t>입력받은</a:t>
            </a:r>
            <a:r>
              <a:rPr lang="ko-KR" altLang="en-US" sz="2400" dirty="0"/>
              <a:t> 다음</a:t>
            </a:r>
            <a:endParaRPr lang="en-US" altLang="ko-KR" sz="2400" dirty="0"/>
          </a:p>
          <a:p>
            <a:r>
              <a:rPr lang="en-US" altLang="ko-KR" sz="2400" dirty="0"/>
              <a:t>   </a:t>
            </a:r>
            <a:r>
              <a:rPr lang="ko-KR" altLang="en-US" sz="2400" dirty="0"/>
              <a:t>모두 더한 값을 출력하시오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589</Words>
  <Application>Microsoft Office PowerPoint</Application>
  <PresentationFormat>화면 슬라이드 쇼(4:3)</PresentationFormat>
  <Paragraphs>154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돋움체</vt:lpstr>
      <vt:lpstr>맑은 고딕</vt:lpstr>
      <vt:lpstr>Arial</vt:lpstr>
      <vt:lpstr>Office 테마</vt:lpstr>
      <vt:lpstr>성균관대학교 멘토링</vt:lpstr>
      <vt:lpstr>복습</vt:lpstr>
      <vt:lpstr>복습</vt:lpstr>
      <vt:lpstr>복습</vt:lpstr>
      <vt:lpstr>배열</vt:lpstr>
      <vt:lpstr>배열</vt:lpstr>
      <vt:lpstr>배열</vt:lpstr>
      <vt:lpstr>배열</vt:lpstr>
      <vt:lpstr>예제</vt:lpstr>
      <vt:lpstr>예제</vt:lpstr>
      <vt:lpstr>연습문제1</vt:lpstr>
      <vt:lpstr>연습문제1</vt:lpstr>
      <vt:lpstr>연습문제2</vt:lpstr>
      <vt:lpstr>연습문제2</vt:lpstr>
      <vt:lpstr>함수</vt:lpstr>
      <vt:lpstr>함수</vt:lpstr>
      <vt:lpstr>예제</vt:lpstr>
      <vt:lpstr>재귀함수</vt:lpstr>
      <vt:lpstr>PowerPoint 프레젠테이션</vt:lpstr>
      <vt:lpstr>PowerPoint 프레젠테이션</vt:lpstr>
      <vt:lpstr>PowerPoint 프레젠테이션</vt:lpstr>
      <vt:lpstr>심화문제</vt:lpstr>
      <vt:lpstr>심화문제</vt:lpstr>
      <vt:lpstr>심화문제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성균관대학교 멘토링</dc:title>
  <dc:creator>Windows User</dc:creator>
  <cp:lastModifiedBy>박승호</cp:lastModifiedBy>
  <cp:revision>45</cp:revision>
  <dcterms:created xsi:type="dcterms:W3CDTF">2017-09-12T05:58:48Z</dcterms:created>
  <dcterms:modified xsi:type="dcterms:W3CDTF">2017-11-16T12:29:54Z</dcterms:modified>
</cp:coreProperties>
</file>