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58" r:id="rId6"/>
    <p:sldId id="262" r:id="rId7"/>
    <p:sldId id="263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4FB74-EE28-4487-884E-A9CC3550D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287529-8652-4CB9-91D8-095EB17E9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E2F15-C957-4B09-B727-8C7C33BB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6FD34-CD68-43A3-83DF-E4E2C094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04DD2-ECE8-4536-A937-338973C1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57501-DA8B-49EC-BA4C-4237A6D6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F12C1-2217-4B34-809F-AD09CECC7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551F9-532A-42BA-8866-86EF714B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C0560-93FB-4E9B-915C-2B4B22C8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7F266-A4EE-4EC3-BB3F-8E235E4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D441C-0DA5-4EF7-8FB3-20F46B9C4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0F4ABC-4065-4733-B1A6-FD5B1705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A28C-09AF-46BA-A5C3-F0B9A733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30609-6A16-49AE-8E99-2BE46D4C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516BA-FD50-4F08-A880-D4659A6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7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B9CC8-EA56-4A99-B722-09D762F2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DFC4-D398-49C4-9950-C7E87E58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3A654-84F2-42FA-B3E4-4A7BC2CB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CDCC8-D169-45E9-950B-4DA9D714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98ACB-2E0D-4938-B494-FD95F8BD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44AAD-9749-478C-ADD0-24EED625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00678-AFB4-4414-A1CF-EB11E7AA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DE713-BB18-48FD-B774-96DB0172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64657-5FA3-4038-BCA4-6B7092A4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A64B0-C967-4E6D-B495-60418EBE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0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E0655-2C16-4137-8F7A-86288A4B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55B18-835C-487D-AA3D-3C7A7039B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1024B-A180-4435-B3F2-36393160D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403C7-775B-4C1F-9DE8-43214565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A7BA3-193C-49FE-BB07-A3F17D6F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6031F-F5A7-4AF4-A8DB-42C82F27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6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B746D-DCAF-41D8-B2C0-17AE9F63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9ADDE-F65F-4E8E-9E1E-83EF09AD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91BDE-A0DD-414D-933D-DE47A4C3A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D18D0-4597-450E-9E29-9C3C9ADFC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3B924A-5B81-40C7-B172-7D7CFA9E1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734C7D-9498-4694-AE22-399B0304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90AA99-13C7-43B9-8AB4-DFFCBD5D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4B8B5A-38BB-44FD-AABE-FB58350A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5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15A29-FDD4-4097-BBE7-84153A7D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41E2C-AC78-432D-8BEA-8BEB691C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4D07A2-A4C2-45DF-812C-1AA7669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A8062-8641-4A72-A958-8A60B263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65A25C-C373-4BB0-A847-3E6ACB91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1E92CA-AA2D-4C40-BAFA-EFCCF3BA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E5161-1642-473F-A814-583A1DAC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DB89-9604-4B62-B0C2-8185EFEA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8BE96-3EDA-4A56-8E10-F42EC3F4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C83-9C1F-4D5B-831D-3567D091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50C5C-3F8B-43C1-BC8C-FF77C8FC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80C56-E68B-4B9A-B783-BD5B6ED1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8DE63-2840-4977-8964-FA1DD615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FBD6-C2CA-4A05-86C5-ED9C91B2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C306A3-FC1E-4041-B2DA-C815B901A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7FA58-9846-4A0C-A09B-25C11D460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AC53F-646F-46A2-9565-85687573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D28E8-CA92-4536-948D-96DF62F8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14F08-EA50-4B21-B7B1-4CE460D4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7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263D9-E425-43CB-94FB-32D43ACD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42845-BB17-4B18-9443-33B55FA1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6E3D2-94C5-442E-8373-3704D7CA2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B85CA-435B-4E22-BF7E-A8133CE04117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F9898-C008-4D2C-910D-57A461AA7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C3886-A2B2-4301-8D4B-54E209FE2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6DF5-0283-4EE7-99B8-B061740D6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1634-DD19-43DD-BAAB-B14CA6928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395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경영경제학을 위한 </a:t>
            </a:r>
            <a:b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매트랩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프로그래밍 기말고사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47ED43-F420-4F46-8AAC-E0D7E35F6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0243"/>
            <a:ext cx="9144000" cy="107081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중앙대학교 응용통계학과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20174784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조여재</a:t>
            </a:r>
          </a:p>
        </p:txBody>
      </p:sp>
    </p:spTree>
    <p:extLst>
      <p:ext uri="{BB962C8B-B14F-4D97-AF65-F5344CB8AC3E}">
        <p14:creationId xmlns:p14="http://schemas.microsoft.com/office/powerpoint/2010/main" val="176086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E0D3D2-E42A-48D6-89A1-5DF4017A89F4}"/>
              </a:ext>
            </a:extLst>
          </p:cNvPr>
          <p:cNvSpPr txBox="1">
            <a:spLocks/>
          </p:cNvSpPr>
          <p:nvPr/>
        </p:nvSpPr>
        <p:spPr>
          <a:xfrm>
            <a:off x="954507" y="3927107"/>
            <a:ext cx="10282986" cy="129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이전 페이지의 과정을 시행하게 되면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위험이 가장 작은 포트폴리오가 나오게 됩니다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포트폴리오는  기대수익률은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0.075546152020839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이고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0.364341539093270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이며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가중치는 위의 표와 같게 나타나는 것을 알 수 있습니다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0D5FD09-9A5B-4FCC-A494-A8C97FC9B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21337"/>
              </p:ext>
            </p:extLst>
          </p:nvPr>
        </p:nvGraphicFramePr>
        <p:xfrm>
          <a:off x="1644850" y="2376327"/>
          <a:ext cx="8902300" cy="878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0460">
                  <a:extLst>
                    <a:ext uri="{9D8B030D-6E8A-4147-A177-3AD203B41FA5}">
                      <a16:colId xmlns:a16="http://schemas.microsoft.com/office/drawing/2014/main" val="1740196723"/>
                    </a:ext>
                  </a:extLst>
                </a:gridCol>
                <a:gridCol w="1780460">
                  <a:extLst>
                    <a:ext uri="{9D8B030D-6E8A-4147-A177-3AD203B41FA5}">
                      <a16:colId xmlns:a16="http://schemas.microsoft.com/office/drawing/2014/main" val="2731541043"/>
                    </a:ext>
                  </a:extLst>
                </a:gridCol>
                <a:gridCol w="1780460">
                  <a:extLst>
                    <a:ext uri="{9D8B030D-6E8A-4147-A177-3AD203B41FA5}">
                      <a16:colId xmlns:a16="http://schemas.microsoft.com/office/drawing/2014/main" val="282881266"/>
                    </a:ext>
                  </a:extLst>
                </a:gridCol>
                <a:gridCol w="1780460">
                  <a:extLst>
                    <a:ext uri="{9D8B030D-6E8A-4147-A177-3AD203B41FA5}">
                      <a16:colId xmlns:a16="http://schemas.microsoft.com/office/drawing/2014/main" val="789550615"/>
                    </a:ext>
                  </a:extLst>
                </a:gridCol>
                <a:gridCol w="1780460">
                  <a:extLst>
                    <a:ext uri="{9D8B030D-6E8A-4147-A177-3AD203B41FA5}">
                      <a16:colId xmlns:a16="http://schemas.microsoft.com/office/drawing/2014/main" val="3220228083"/>
                    </a:ext>
                  </a:extLst>
                </a:gridCol>
              </a:tblGrid>
              <a:tr h="4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SK</a:t>
                      </a:r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하이닉스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현대차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LG</a:t>
                      </a:r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신한지주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POSCO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00787"/>
                  </a:ext>
                </a:extLst>
              </a:tr>
              <a:tr h="4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0.222338327902989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0.172833224524742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0.168295174538500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0.346041120137474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0.090492152896295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10728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21861C6-6BD4-47CA-BE17-E27B352D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58" y="1087656"/>
            <a:ext cx="10160670" cy="78927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결론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194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74E51-D197-4D10-9C01-CF7A8284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942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포트폴리오의 위험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FC95C-4BE8-477E-9505-0981F061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333" y="2733575"/>
            <a:ext cx="9499333" cy="257957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한국 주식시장의 주가 정보를 이용하여 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포트폴리오를 구성할 수 있습니다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  <a:p>
            <a:pPr marL="0" indent="0" algn="ctr">
              <a:buNone/>
            </a:pP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또한 특정한 가중치를 두어 주식을 투자하여 나타나게 되는 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기대 수익률과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Volatility,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VaR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계산할 수 있습니다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13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5A7B9-15C5-4D31-87E7-8EB4DDA4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39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자료 소개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588F50F-8AD9-4FBA-AAF2-C7073CD04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71" y="2464068"/>
            <a:ext cx="4650737" cy="2695074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DA87F00-601F-4ED4-9262-0A74F18785E4}"/>
              </a:ext>
            </a:extLst>
          </p:cNvPr>
          <p:cNvSpPr txBox="1">
            <a:spLocks/>
          </p:cNvSpPr>
          <p:nvPr/>
        </p:nvSpPr>
        <p:spPr>
          <a:xfrm>
            <a:off x="5739865" y="2637323"/>
            <a:ext cx="6034239" cy="2348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2015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년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월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일부터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2018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년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12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월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30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일까지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SK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하이닉스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현대차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LG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화학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신한지주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POSCO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주가 자료를 이용하였습니다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en-US" altLang="ko-KR" sz="19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열은 연도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2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열은 월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3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열은 일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4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열은 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SK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하이닉스의 주가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열은 현대차의 주가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6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열은 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LG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화학의 주가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7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열은 신한지주의 주가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8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열은 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POSCO</a:t>
            </a:r>
            <a:r>
              <a:rPr lang="ko-KR" altLang="en-US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주가를 각각 나타냅니다</a:t>
            </a:r>
            <a:r>
              <a:rPr lang="en-US" altLang="ko-KR" sz="1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19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DAC46-AEB2-45F2-835A-3984782993FD}"/>
              </a:ext>
            </a:extLst>
          </p:cNvPr>
          <p:cNvSpPr txBox="1"/>
          <p:nvPr/>
        </p:nvSpPr>
        <p:spPr>
          <a:xfrm>
            <a:off x="2239128" y="5334255"/>
            <a:ext cx="168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출처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_YAHOO FINANCE</a:t>
            </a:r>
            <a:endParaRPr lang="ko-KR" altLang="en-US" sz="1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2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043C35-1870-4107-A4B9-91204107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599" y="1398664"/>
            <a:ext cx="9600799" cy="92102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기대수익률과 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Volatility 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2875C89B-942B-4630-8601-85508E4B9F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7300" y="2820204"/>
                <a:ext cx="8457398" cy="21464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문제들을 해결하기 위해서는 기대 수익률과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Volatility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의 공식을 알고 있어야 합니다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년을 기준으로 했을 때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기대수익률과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Volatility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는 다음과 같습니다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0" indent="0" algn="ctr">
                  <a:buNone/>
                </a:pPr>
                <a:endParaRPr lang="en-US" altLang="ko-KR" sz="20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marL="0" indent="0" algn="ctr">
                  <a:buNone/>
                </a:pPr>
                <a:r>
                  <a:rPr lang="ko-KR" altLang="en-US" sz="24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기대수익률 </a:t>
                </a:r>
                <a:r>
                  <a:rPr lang="en-US" altLang="ko-KR" sz="24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= ( mu - (sigma)</a:t>
                </a:r>
                <a:r>
                  <a:rPr lang="en-US" altLang="ko-KR" sz="2400" baseline="30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</a:t>
                </a:r>
                <a:r>
                  <a:rPr lang="en-US" altLang="ko-KR" sz="24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/2 ) x 252</a:t>
                </a:r>
              </a:p>
              <a:p>
                <a:pPr marL="0" indent="0" algn="ctr">
                  <a:buNone/>
                </a:pPr>
                <a:r>
                  <a:rPr lang="en-US" altLang="ko-KR" sz="24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Volatility = sigma x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2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52</m:t>
                        </m:r>
                      </m:e>
                    </m:rad>
                  </m:oMath>
                </a14:m>
                <a:endParaRPr lang="en-US" altLang="ko-KR" sz="2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marL="0" indent="0" algn="ctr">
                  <a:buNone/>
                </a:pPr>
                <a:endParaRPr lang="en-US" altLang="ko-KR" sz="19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2875C89B-942B-4630-8601-85508E4B9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300" y="2820204"/>
                <a:ext cx="8457398" cy="2146432"/>
              </a:xfrm>
              <a:prstGeom prst="rect">
                <a:avLst/>
              </a:prstGeom>
              <a:blipFill>
                <a:blip r:embed="rId2"/>
                <a:stretch>
                  <a:fillRect t="-3125" b="-5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4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6D9AF-598E-45B6-89A4-B516941A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1-1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각 주식에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년 투자했을 때의 기대수익률과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Volatility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계산하라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BC65EB4-E8DF-4868-B64A-082007B85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508774"/>
              </p:ext>
            </p:extLst>
          </p:nvPr>
        </p:nvGraphicFramePr>
        <p:xfrm>
          <a:off x="838200" y="2005473"/>
          <a:ext cx="10423356" cy="1423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232">
                  <a:extLst>
                    <a:ext uri="{9D8B030D-6E8A-4147-A177-3AD203B41FA5}">
                      <a16:colId xmlns:a16="http://schemas.microsoft.com/office/drawing/2014/main" val="4034208021"/>
                    </a:ext>
                  </a:extLst>
                </a:gridCol>
                <a:gridCol w="1838425">
                  <a:extLst>
                    <a:ext uri="{9D8B030D-6E8A-4147-A177-3AD203B41FA5}">
                      <a16:colId xmlns:a16="http://schemas.microsoft.com/office/drawing/2014/main" val="339943036"/>
                    </a:ext>
                  </a:extLst>
                </a:gridCol>
                <a:gridCol w="1819175">
                  <a:extLst>
                    <a:ext uri="{9D8B030D-6E8A-4147-A177-3AD203B41FA5}">
                      <a16:colId xmlns:a16="http://schemas.microsoft.com/office/drawing/2014/main" val="3178517608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305474239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3194127410"/>
                    </a:ext>
                  </a:extLst>
                </a:gridCol>
                <a:gridCol w="1809548">
                  <a:extLst>
                    <a:ext uri="{9D8B030D-6E8A-4147-A177-3AD203B41FA5}">
                      <a16:colId xmlns:a16="http://schemas.microsoft.com/office/drawing/2014/main" val="179372898"/>
                    </a:ext>
                  </a:extLst>
                </a:gridCol>
              </a:tblGrid>
              <a:tr h="32148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SK</a:t>
                      </a:r>
                      <a:r>
                        <a:rPr lang="ko-KR" altLang="en-US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하이닉스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현대차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LG</a:t>
                      </a:r>
                      <a:r>
                        <a:rPr lang="ko-KR" altLang="en-US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신한지주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POSCO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24510"/>
                  </a:ext>
                </a:extLst>
              </a:tr>
              <a:tr h="513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기대수익률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0.057629499287402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-0.583211229438453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0.621491447362059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-0.142403385574709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-0.231447342914641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34891"/>
                  </a:ext>
                </a:extLst>
              </a:tr>
              <a:tr h="544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Volatility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0.712799934302223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0.632921186129714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0.711288055089292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0.505927098259309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0.623167526667060</a:t>
                      </a:r>
                      <a:endParaRPr lang="ko-KR" altLang="en-US" sz="14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63559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E74820-A249-44AA-87D9-F1953BCBAC07}"/>
              </a:ext>
            </a:extLst>
          </p:cNvPr>
          <p:cNvSpPr txBox="1">
            <a:spLocks/>
          </p:cNvSpPr>
          <p:nvPr/>
        </p:nvSpPr>
        <p:spPr>
          <a:xfrm>
            <a:off x="838200" y="4071487"/>
            <a:ext cx="10282986" cy="201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각 주식에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년 투자했을 때의 기대수익률과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계산해보면 위의 표와 같은 결과가 나타납니다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기대수익률은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LG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화학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 SK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하이닉스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&gt;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신한지주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 POSCO &gt;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현대차 의 순으로 높게 나타나고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 신한지주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 POSCO &lt;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현대차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 LG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화학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 SK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하이닉스 순으로 낮게 나타났습니다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이를 통해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각 주식에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년 투자했을 때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LG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화학의 기대수익률이 가장 높고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신한지주의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가장 낮은 것을 알 수 있습니다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75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6D9AF-598E-45B6-89A4-B516941A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1-2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가치 가중 포트폴리오를 구성할 경우와 동일 가중치로 포트폴리오를</a:t>
            </a:r>
            <a:b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구성할 때의 기대수익률과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Volatility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계산하라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C1F6AB3-0D59-480C-956F-0B2BD7250803}"/>
              </a:ext>
            </a:extLst>
          </p:cNvPr>
          <p:cNvSpPr txBox="1">
            <a:spLocks/>
          </p:cNvSpPr>
          <p:nvPr/>
        </p:nvSpPr>
        <p:spPr>
          <a:xfrm>
            <a:off x="954507" y="3447935"/>
            <a:ext cx="10282986" cy="297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동일 가중치 포트폴리오는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개의 주식이므로 각각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0.2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씩의 가중치를 가지는 포트폴리오입니다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가치 가중 포트폴리오는 각 주식의 시가 총액 비율을 가중치로 갖는 포트폴리오입니다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  <a:p>
            <a:pPr marL="0" indent="0" algn="ctr">
              <a:buNone/>
            </a:pP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시가총액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SK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하이닉스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-61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조 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1714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억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(0.4117), 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현대차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-21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조 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2668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억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(0.1415), LG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화학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-36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조 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1433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억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(0.2394), 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신한지주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-14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조 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7038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억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(0.0974), POSCO-16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조 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6091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억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(0.11)]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동일 가중치 포트폴리오의 기대 수익률은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1-1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LG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화학보다는 작고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SK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하이닉스보다는 크며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1-1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모든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보다 작은 것을 알 수 있습니다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가치 가중 포트폴리오의 기대 수익률 역시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LG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화학의 기대수익률보다는 작고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SK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하이닉스보다는 크며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1-1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모든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보다 작은 것을 알 수 있습니다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E7C82FE-CED0-4F9F-A1D8-925EE01BB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53544"/>
              </p:ext>
            </p:extLst>
          </p:nvPr>
        </p:nvGraphicFramePr>
        <p:xfrm>
          <a:off x="2307924" y="1910941"/>
          <a:ext cx="75761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5384">
                  <a:extLst>
                    <a:ext uri="{9D8B030D-6E8A-4147-A177-3AD203B41FA5}">
                      <a16:colId xmlns:a16="http://schemas.microsoft.com/office/drawing/2014/main" val="1067972125"/>
                    </a:ext>
                  </a:extLst>
                </a:gridCol>
                <a:gridCol w="2525384">
                  <a:extLst>
                    <a:ext uri="{9D8B030D-6E8A-4147-A177-3AD203B41FA5}">
                      <a16:colId xmlns:a16="http://schemas.microsoft.com/office/drawing/2014/main" val="3114706381"/>
                    </a:ext>
                  </a:extLst>
                </a:gridCol>
                <a:gridCol w="2525384">
                  <a:extLst>
                    <a:ext uri="{9D8B030D-6E8A-4147-A177-3AD203B41FA5}">
                      <a16:colId xmlns:a16="http://schemas.microsoft.com/office/drawing/2014/main" val="171980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기대수익률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Volatility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7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동일 가중 포트폴리오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0.080344780368278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0.374051825369632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2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가치 가중 포트폴리오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0.192707781027106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0.412913327414191</a:t>
                      </a:r>
                      <a:endParaRPr lang="ko-KR" altLang="en-US" sz="18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3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93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6D9AF-598E-45B6-89A4-B516941A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882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1-3 1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억원을 위의 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개의 주식에 동일 가중치로 포트폴리오를 구성할 경우</a:t>
            </a:r>
            <a:b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주의 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99% </a:t>
            </a:r>
            <a:r>
              <a:rPr lang="en-US" altLang="ko-KR" sz="3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VaR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두 가지 방식으로 계산하라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/>
              <a:t>    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시뮬레이션 이용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주식수익률의 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Normal 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가정 이용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001A9D79-60AF-43AD-AE01-6DFA3FC896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507" y="2579571"/>
                <a:ext cx="10282986" cy="3609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시뮬레이션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을 이용해서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99% </a:t>
                </a:r>
                <a:r>
                  <a:rPr lang="en-US" altLang="ko-KR" sz="2000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VaR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를 계산하기 위해</a:t>
                </a:r>
                <a:endParaRPr lang="en-US" altLang="ko-KR" sz="20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marL="0" indent="0" algn="ctr">
                  <a:buNone/>
                </a:pP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초기값인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억원에 동일 가중치에 따른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random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한 값들이 계속 곱해져서</a:t>
                </a:r>
                <a:endParaRPr lang="en-US" altLang="ko-KR" sz="20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marL="0" indent="0" algn="ctr">
                  <a:buNone/>
                </a:pP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4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주에 해당하는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21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일 후의 결과 값이 필요합니다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이 과정을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1000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번 반복해서 나온 결과들 중 하위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1%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의 값을 통해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altLang="ko-KR" sz="2000" u="sng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VaR</a:t>
                </a: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이 </a:t>
                </a:r>
                <a:r>
                  <a:rPr lang="en-US" altLang="ko-KR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24027931</a:t>
                </a: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원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임을 알 수 있습니다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주식 수익률의 </a:t>
                </a:r>
                <a:r>
                  <a:rPr lang="en-US" altLang="ko-KR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Normal </a:t>
                </a: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가정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을 이용해서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99% </a:t>
                </a:r>
                <a:r>
                  <a:rPr lang="en-US" altLang="ko-KR" sz="2000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VaR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을 계산하기 위해서는</a:t>
                </a:r>
                <a:endParaRPr lang="en-US" altLang="ko-KR" sz="20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marL="0" indent="0" algn="ctr">
                  <a:buNone/>
                </a:pP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동일 가중치에 따른 시그마 값에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21</m:t>
                        </m:r>
                      </m:e>
                    </m:rad>
                  </m:oMath>
                </a14:m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과 하위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1% 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임계 값에 해당하는 값을 곱해야 합니다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이를 통해 나온 </a:t>
                </a:r>
                <a:r>
                  <a:rPr lang="en-US" altLang="ko-KR" sz="2000" u="sng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VaR</a:t>
                </a: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은 </a:t>
                </a:r>
                <a:r>
                  <a:rPr lang="en-US" altLang="ko-KR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25119779</a:t>
                </a: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원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입니다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0" indent="0" algn="ctr">
                  <a:buNone/>
                </a:pPr>
                <a:endParaRPr lang="en-US" altLang="ko-KR" sz="20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001A9D79-60AF-43AD-AE01-6DFA3FC89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07" y="2579571"/>
                <a:ext cx="10282986" cy="3609474"/>
              </a:xfrm>
              <a:prstGeom prst="rect">
                <a:avLst/>
              </a:prstGeom>
              <a:blipFill>
                <a:blip r:embed="rId2"/>
                <a:stretch>
                  <a:fillRect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07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6D9AF-598E-45B6-89A4-B516941A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882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1-4 1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억원을 위의 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개의 주식에 가치 가중치로 포트폴리오를 구성할 경우</a:t>
            </a:r>
            <a:b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주의 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99% </a:t>
            </a:r>
            <a:r>
              <a:rPr lang="en-US" altLang="ko-KR" sz="3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VaR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두 가지 방식으로 계산하라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시뮬레이션 이용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주식수익률의 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Normal 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가정 이용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001A9D79-60AF-43AD-AE01-6DFA3FC896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507" y="2579571"/>
                <a:ext cx="10282986" cy="3609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시뮬레이션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을 이용해서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99% </a:t>
                </a:r>
                <a:r>
                  <a:rPr lang="en-US" altLang="ko-KR" sz="2000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VaR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를 계산하기 위해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1-3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과 마찬가지로</a:t>
                </a:r>
                <a:endParaRPr lang="en-US" altLang="ko-KR" sz="20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marL="0" indent="0" algn="ctr">
                  <a:buNone/>
                </a:pP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초기값인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억원에 가치 가중치에 따른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random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한 값들이 계속 곱해져서</a:t>
                </a:r>
                <a:endParaRPr lang="en-US" altLang="ko-KR" sz="20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marL="0" indent="0" algn="ctr">
                  <a:buNone/>
                </a:pP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4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주에 해당하는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21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일 후의 결과 값이 필요합니다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이 과정을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1000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번 반복해서 나온 결과들 중 하위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1%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의 값을 통해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altLang="ko-KR" sz="2000" u="sng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VaR</a:t>
                </a: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이 </a:t>
                </a:r>
                <a:r>
                  <a:rPr lang="en-US" altLang="ko-KR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24226125</a:t>
                </a: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원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임을 알 수 있습니다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주식 수익률의 </a:t>
                </a:r>
                <a:r>
                  <a:rPr lang="en-US" altLang="ko-KR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Normal </a:t>
                </a: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가정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을 이용해서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99% </a:t>
                </a:r>
                <a:r>
                  <a:rPr lang="en-US" altLang="ko-KR" sz="2000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VaR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을 계산하기 위해서는</a:t>
                </a:r>
                <a:endParaRPr lang="en-US" altLang="ko-KR" sz="20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  <a:p>
                <a:pPr marL="0" indent="0" algn="ctr">
                  <a:buNone/>
                </a:pP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동일 가중치에 따른 시그마 값에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</a:rPr>
                          <m:t>21</m:t>
                        </m:r>
                      </m:e>
                    </m:rad>
                  </m:oMath>
                </a14:m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과 하위 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1% 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임계 값에 해당하는 값을 곱해야 합니다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이를 통해 나온 </a:t>
                </a:r>
                <a:r>
                  <a:rPr lang="en-US" altLang="ko-KR" sz="2000" u="sng" dirty="0" err="1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VaR</a:t>
                </a: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은 </a:t>
                </a:r>
                <a:r>
                  <a:rPr lang="en-US" altLang="ko-KR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27729557</a:t>
                </a:r>
                <a:r>
                  <a:rPr lang="ko-KR" altLang="en-US" sz="2000" u="sng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원</a:t>
                </a:r>
                <a:r>
                  <a:rPr lang="ko-KR" altLang="en-US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입니다</a:t>
                </a:r>
                <a:r>
                  <a:rPr lang="en-US" altLang="ko-KR" sz="20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.</a:t>
                </a:r>
              </a:p>
              <a:p>
                <a:pPr marL="0" indent="0" algn="ctr">
                  <a:buNone/>
                </a:pPr>
                <a:endParaRPr lang="en-US" altLang="ko-KR" sz="20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001A9D79-60AF-43AD-AE01-6DFA3FC89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07" y="2579571"/>
                <a:ext cx="10282986" cy="3609474"/>
              </a:xfrm>
              <a:prstGeom prst="rect">
                <a:avLst/>
              </a:prstGeom>
              <a:blipFill>
                <a:blip r:embed="rId2"/>
                <a:stretch>
                  <a:fillRect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20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7A473-5BCD-4E50-BAB1-11AF795D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82" y="606391"/>
            <a:ext cx="10160670" cy="789273"/>
          </a:xfrm>
        </p:spPr>
        <p:txBody>
          <a:bodyPr>
            <a:normAutofit/>
          </a:bodyPr>
          <a:lstStyle/>
          <a:p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다음 가정 하에서 위험이 가장 작은 포트폴리오를 추천하라</a:t>
            </a:r>
            <a:r>
              <a:rPr lang="en-US" altLang="ko-KR" sz="3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3CD9AE9-54D5-41BB-84BF-0E470820A5E8}"/>
              </a:ext>
            </a:extLst>
          </p:cNvPr>
          <p:cNvSpPr txBox="1">
            <a:spLocks/>
          </p:cNvSpPr>
          <p:nvPr/>
        </p:nvSpPr>
        <p:spPr>
          <a:xfrm>
            <a:off x="3637143" y="1722879"/>
            <a:ext cx="4703148" cy="78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가정 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1) 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포트폴리오 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(1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년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기대수익률은 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6% 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이상이다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가정 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2) Short-Selling (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공매도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 존재하지 않는다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F1BD7F-539E-499F-AF1F-FEAB6290C268}"/>
              </a:ext>
            </a:extLst>
          </p:cNvPr>
          <p:cNvSpPr txBox="1">
            <a:spLocks/>
          </p:cNvSpPr>
          <p:nvPr/>
        </p:nvSpPr>
        <p:spPr>
          <a:xfrm>
            <a:off x="954507" y="2839368"/>
            <a:ext cx="10282986" cy="3609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3DD8D7-E83E-4250-B11E-C110FBD52B8D}"/>
              </a:ext>
            </a:extLst>
          </p:cNvPr>
          <p:cNvSpPr txBox="1">
            <a:spLocks/>
          </p:cNvSpPr>
          <p:nvPr/>
        </p:nvSpPr>
        <p:spPr>
          <a:xfrm>
            <a:off x="954507" y="2974205"/>
            <a:ext cx="10282986" cy="321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작으면 위험이 작은 포트폴리오라고 했을 때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위의 가정들을 만족시키는 포트폴리오를 찾기 위해 다음과 같은 과정을 시행하였습니다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개의 주식을 어떤 비율로 투자할 지에 대한 가중치를 랜덤으로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10000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 뽑습니다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번에서 뽑은 가중치들을 가지고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10000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개의 기대수익률과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구합니다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10000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개의 기대수익률 중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6%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이상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(0.06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이상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해당하는 값들만 따로 뽑습니다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번에서 뽑은 값들 중 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Volatility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가장 작은 포트폴리오를 찾습니다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58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835</Words>
  <Application>Microsoft Office PowerPoint</Application>
  <PresentationFormat>와이드스크린</PresentationFormat>
  <Paragraphs>103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배달의민족 한나체 Air</vt:lpstr>
      <vt:lpstr>배달의민족 한나체 Pro</vt:lpstr>
      <vt:lpstr>Arial</vt:lpstr>
      <vt:lpstr>Cambria Math</vt:lpstr>
      <vt:lpstr>Office 테마</vt:lpstr>
      <vt:lpstr>경영경제학을 위한  매트랩 프로그래밍 기말고사</vt:lpstr>
      <vt:lpstr>포트폴리오의 위험 관리</vt:lpstr>
      <vt:lpstr>자료 소개</vt:lpstr>
      <vt:lpstr>기대수익률과 Volatility 공식</vt:lpstr>
      <vt:lpstr>1-1 각 주식에 1년 투자했을 때의 기대수익률과 Volatility를 계산하라.</vt:lpstr>
      <vt:lpstr>1-2 가치 가중 포트폴리오를 구성할 경우와 동일 가중치로 포트폴리오를      구성할 때의 기대수익률과 Volatility를 계산하라.</vt:lpstr>
      <vt:lpstr>1-3 1억원을 위의 5개의 주식에 동일 가중치로 포트폴리오를 구성할 경우      4주의 99% VaR를 두 가지 방식으로 계산하라.     (시뮬레이션 이용, 주식수익률의 Normal 가정 이용)</vt:lpstr>
      <vt:lpstr>1-4 1억원을 위의 5개의 주식에 가치 가중치로 포트폴리오를 구성할 경우      4주의 99% VaR를 두 가지 방식으로 계산하라.      (시뮬레이션 이용, 주식수익률의 Normal 가정 이용)</vt:lpstr>
      <vt:lpstr>2. 다음 가정 하에서 위험이 가장 작은 포트폴리오를 추천하라.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경영경제학을 위한  매트랩 프로그래밍 기말고사</dc:title>
  <dc:creator>조여재</dc:creator>
  <cp:lastModifiedBy>조여재</cp:lastModifiedBy>
  <cp:revision>36</cp:revision>
  <dcterms:created xsi:type="dcterms:W3CDTF">2020-06-27T04:58:17Z</dcterms:created>
  <dcterms:modified xsi:type="dcterms:W3CDTF">2020-06-28T07:43:39Z</dcterms:modified>
</cp:coreProperties>
</file>