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8" r:id="rId5"/>
    <p:sldId id="270" r:id="rId6"/>
    <p:sldId id="271" r:id="rId7"/>
    <p:sldId id="260" r:id="rId8"/>
    <p:sldId id="261" r:id="rId9"/>
    <p:sldId id="262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1812-7FF4-EE46-9CAF-39633B2B0DB3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BA55D-7CB9-3448-8CD7-E14A11F4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</a:p>
          <a:p>
            <a:r>
              <a:rPr lang="en-US" dirty="0" smtClean="0"/>
              <a:t>Quality scores have been converted into the </a:t>
            </a:r>
            <a:r>
              <a:rPr lang="en-US" dirty="0" err="1" smtClean="0"/>
              <a:t>ascii</a:t>
            </a:r>
            <a:r>
              <a:rPr lang="en-US" dirty="0" smtClean="0"/>
              <a:t> code for reporting</a:t>
            </a:r>
            <a:r>
              <a:rPr lang="is-IS" dirty="0" smtClean="0"/>
              <a:t>… not important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FB-211A-984F-90E6-DD605A995F35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41DD-ABB3-EE4B-98FE-98BDCA5C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Day 2 BIOM262</a:t>
            </a:r>
          </a:p>
          <a:p>
            <a:r>
              <a:rPr lang="en-US" dirty="0" smtClean="0"/>
              <a:t>Emily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How do you align reads to a genome?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12" y="1300457"/>
            <a:ext cx="8507114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200" dirty="0" smtClean="0"/>
              <a:t>What is the sequence of our chromosomes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Reference Genome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 err="1" smtClean="0"/>
              <a:t>Fasta</a:t>
            </a:r>
            <a:r>
              <a:rPr lang="en-US" sz="2200" dirty="0" smtClean="0"/>
              <a:t> file</a:t>
            </a:r>
          </a:p>
          <a:p>
            <a:pPr marL="342900" indent="-342900">
              <a:buAutoNum type="arabicParenR"/>
            </a:pPr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buAutoNum type="arabicParenR"/>
            </a:pPr>
            <a:endParaRPr lang="en-US" sz="2200" dirty="0"/>
          </a:p>
          <a:p>
            <a:pPr marL="342900" indent="-342900">
              <a:buAutoNum type="arabicParenR"/>
            </a:pPr>
            <a:r>
              <a:rPr lang="en-US" sz="2200" dirty="0" smtClean="0"/>
              <a:t>What do we know about where genes are located on those chromosomes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Genome Annotation </a:t>
            </a:r>
            <a:r>
              <a:rPr lang="mr-IN" sz="2200" dirty="0" smtClean="0"/>
              <a:t>–</a:t>
            </a:r>
            <a:r>
              <a:rPr lang="en-US" sz="2200" dirty="0" smtClean="0"/>
              <a:t> GTF 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28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63" y="1828256"/>
            <a:ext cx="5668671" cy="391861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Things to Consider when aligning RNA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7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BAM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19" y="1386031"/>
            <a:ext cx="4953000" cy="4102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140" y="5851410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BAM files are binary, you must use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to view them</a:t>
            </a:r>
            <a:endParaRPr lang="is-IS" sz="2000" dirty="0" smtClean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2140" y="6409999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05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850407"/>
            <a:ext cx="7785100" cy="29337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2140" y="6409999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CIGAR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140" y="1594471"/>
            <a:ext cx="88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Contains specific information about the mapping information at specific positions across the read 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285014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RNA-</a:t>
            </a:r>
            <a:r>
              <a:rPr lang="en-US" dirty="0" err="1" smtClean="0">
                <a:solidFill>
                  <a:schemeClr val="tx1"/>
                </a:solidFill>
              </a:rPr>
              <a:t>Seq</a:t>
            </a:r>
            <a:r>
              <a:rPr lang="en-US" dirty="0" smtClean="0">
                <a:solidFill>
                  <a:schemeClr val="tx1"/>
                </a:solidFill>
              </a:rPr>
              <a:t> Analysis Overview: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360" y="1703658"/>
            <a:ext cx="1770063" cy="1067842"/>
            <a:chOff x="490662" y="1688345"/>
            <a:chExt cx="1630732" cy="836957"/>
          </a:xfrm>
        </p:grpSpPr>
        <p:sp>
          <p:nvSpPr>
            <p:cNvPr id="2" name="Rounded Rectangle 1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5994" y="174021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Data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fastq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4613" y="1678167"/>
            <a:ext cx="1770063" cy="1067842"/>
            <a:chOff x="490662" y="1688345"/>
            <a:chExt cx="1630732" cy="836957"/>
          </a:xfrm>
        </p:grpSpPr>
        <p:sp>
          <p:nvSpPr>
            <p:cNvPr id="8" name="Rounded Rectangle 7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5994" y="175152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Check Quality (</a:t>
              </a:r>
              <a:r>
                <a:rPr lang="en-US" dirty="0" err="1" smtClean="0"/>
                <a:t>fastqc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7126" y="1703658"/>
            <a:ext cx="1770063" cy="1067842"/>
            <a:chOff x="490662" y="1688345"/>
            <a:chExt cx="1630732" cy="836957"/>
          </a:xfrm>
        </p:grpSpPr>
        <p:sp>
          <p:nvSpPr>
            <p:cNvPr id="11" name="Rounded Rectangle 10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5994" y="175815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 to Genome (STAR)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48402" y="3710769"/>
            <a:ext cx="2488890" cy="1067842"/>
            <a:chOff x="490662" y="1688345"/>
            <a:chExt cx="1630732" cy="836957"/>
          </a:xfrm>
        </p:grpSpPr>
        <p:sp>
          <p:nvSpPr>
            <p:cNvPr id="14" name="Rounded Rectangle 13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6904" y="1756370"/>
              <a:ext cx="1392307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Count Reads Mapped to Genes (</a:t>
              </a:r>
              <a:r>
                <a:rPr lang="en-US" dirty="0" err="1" smtClean="0"/>
                <a:t>featureCounts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75059" y="3716684"/>
            <a:ext cx="2072659" cy="1586802"/>
            <a:chOff x="490662" y="1688345"/>
            <a:chExt cx="1630732" cy="1243709"/>
          </a:xfrm>
        </p:grpSpPr>
        <p:sp>
          <p:nvSpPr>
            <p:cNvPr id="17" name="Rounded Rectangle 16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94" y="1774149"/>
              <a:ext cx="1183362" cy="115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Differential Expression (DESeq2)</a:t>
              </a:r>
              <a:endParaRPr lang="en-US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283321" y="2208719"/>
            <a:ext cx="62860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31972" y="2208719"/>
            <a:ext cx="71323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511036" y="4244273"/>
            <a:ext cx="62608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16812" y="4244272"/>
            <a:ext cx="673730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97624" y="5687300"/>
            <a:ext cx="837013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0201" y="5193966"/>
            <a:ext cx="2072660" cy="1067842"/>
            <a:chOff x="490662" y="1688345"/>
            <a:chExt cx="1630732" cy="836957"/>
          </a:xfrm>
        </p:grpSpPr>
        <p:sp>
          <p:nvSpPr>
            <p:cNvPr id="25" name="Rounded Rectangle 24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3712" y="1879494"/>
              <a:ext cx="1183362" cy="50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Interesting Biology!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1756" y="3710769"/>
            <a:ext cx="1989400" cy="1266509"/>
            <a:chOff x="490662" y="1688345"/>
            <a:chExt cx="1630732" cy="992669"/>
          </a:xfrm>
        </p:grpSpPr>
        <p:sp>
          <p:nvSpPr>
            <p:cNvPr id="29" name="Rounded Rectangle 28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5994" y="1740216"/>
              <a:ext cx="1183362" cy="94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 and Index BAM (</a:t>
              </a:r>
              <a:r>
                <a:rPr lang="en-US" dirty="0" err="1" smtClean="0"/>
                <a:t>samtools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8113706" y="2208719"/>
            <a:ext cx="71323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8" y="-114169"/>
            <a:ext cx="7886700" cy="1325563"/>
          </a:xfrm>
        </p:spPr>
        <p:txBody>
          <a:bodyPr/>
          <a:lstStyle/>
          <a:p>
            <a:r>
              <a:rPr lang="en-US" dirty="0" smtClean="0"/>
              <a:t>Generating RNA-</a:t>
            </a:r>
            <a:r>
              <a:rPr lang="en-US" dirty="0" err="1" smtClean="0"/>
              <a:t>seq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67" y="1094996"/>
            <a:ext cx="7886700" cy="603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 What RNA do you want to profile?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758" y="1943218"/>
            <a:ext cx="297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mRNA only </a:t>
            </a:r>
            <a:r>
              <a:rPr lang="en-US" dirty="0" smtClean="0"/>
              <a:t>-&gt; </a:t>
            </a:r>
            <a:r>
              <a:rPr lang="en-US" dirty="0" err="1" smtClean="0"/>
              <a:t>PolyA</a:t>
            </a:r>
            <a:r>
              <a:rPr lang="en-US" dirty="0" smtClean="0"/>
              <a:t>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767" y="2302536"/>
            <a:ext cx="2824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(All mRNAs are </a:t>
            </a:r>
            <a:r>
              <a:rPr lang="en-US" dirty="0" err="1" smtClean="0"/>
              <a:t>polyadenylated</a:t>
            </a:r>
            <a:r>
              <a:rPr lang="en-US" dirty="0" smtClean="0"/>
              <a:t> at the 3’ end – can use d(T)</a:t>
            </a:r>
            <a:r>
              <a:rPr lang="en-US" baseline="-25000" dirty="0" smtClean="0"/>
              <a:t>25</a:t>
            </a:r>
            <a:r>
              <a:rPr lang="en-US" dirty="0" smtClean="0"/>
              <a:t> beads to select)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2" y="3502865"/>
            <a:ext cx="2079431" cy="3313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84401" y="1943218"/>
            <a:ext cx="279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Specific RNAs </a:t>
            </a:r>
            <a:r>
              <a:rPr lang="en-US" dirty="0" smtClean="0"/>
              <a:t>-&gt; targeted enrichment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b="30642"/>
          <a:stretch/>
        </p:blipFill>
        <p:spPr>
          <a:xfrm>
            <a:off x="2811661" y="2796258"/>
            <a:ext cx="3220023" cy="31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" y="1540085"/>
            <a:ext cx="4825363" cy="5136044"/>
          </a:xfrm>
        </p:spPr>
      </p:pic>
      <p:sp>
        <p:nvSpPr>
          <p:cNvPr id="7" name="Rectangle 6"/>
          <p:cNvSpPr/>
          <p:nvPr/>
        </p:nvSpPr>
        <p:spPr>
          <a:xfrm>
            <a:off x="5772122" y="1540085"/>
            <a:ext cx="279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Total RNA </a:t>
            </a:r>
            <a:r>
              <a:rPr lang="en-US" dirty="0" smtClean="0"/>
              <a:t>-&gt; ribosomal RNA depletion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8" b="16997"/>
          <a:stretch/>
        </p:blipFill>
        <p:spPr>
          <a:xfrm>
            <a:off x="5603059" y="2568852"/>
            <a:ext cx="3207590" cy="3148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62665" y="2130198"/>
            <a:ext cx="121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Ribo</a:t>
            </a:r>
            <a:r>
              <a:rPr lang="en-US" dirty="0" smtClean="0"/>
              <a:t>-zero)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6028" y="5786688"/>
            <a:ext cx="2910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(Other methods – hybridize targeted DNA </a:t>
            </a:r>
            <a:r>
              <a:rPr lang="en-US" sz="1400" dirty="0" err="1" smtClean="0"/>
              <a:t>oligos</a:t>
            </a:r>
            <a:r>
              <a:rPr lang="en-US" sz="1400" dirty="0" smtClean="0"/>
              <a:t> + </a:t>
            </a:r>
            <a:r>
              <a:rPr lang="en-US" sz="1400" dirty="0" err="1" smtClean="0"/>
              <a:t>RNAseH</a:t>
            </a:r>
            <a:r>
              <a:rPr lang="en-US" sz="1400" dirty="0" smtClean="0"/>
              <a:t> treat)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7342" y="726857"/>
            <a:ext cx="7886700" cy="60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Step 1: What RNA do you want to profile?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"/>
            <a:ext cx="9144000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69291"/>
            <a:ext cx="824752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Illumina sequencing – fragment strategy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04872" y="2133600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89086" y="2133600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7813" y="2133600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40850" y="2133600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08568" y="2133600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107295" y="2133600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60332" y="2133600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8954" y="1362635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DNA insert</a:t>
            </a:r>
            <a:br>
              <a:rPr lang="en-US" dirty="0" smtClean="0"/>
            </a:br>
            <a:r>
              <a:rPr lang="en-US" dirty="0" smtClean="0"/>
              <a:t>(your library)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7653" y="1362635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I5 adapter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89783" y="1362635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I7 adapter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0301" y="1362634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primer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7135" y="1362634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Read2* primer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5866" y="2257364"/>
            <a:ext cx="8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I5 index*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9745" y="2257364"/>
            <a:ext cx="8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I7 index*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0158" y="295036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optional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37274" y="4112599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30632" y="4112599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9359" y="4112599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82396" y="4112599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340970" y="4112599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139697" y="4112599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892734" y="4112599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30452" y="4309822"/>
            <a:ext cx="81578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82097" y="4309822"/>
            <a:ext cx="11564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0632" y="4309822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primer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24681" y="4309822"/>
            <a:ext cx="11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sequence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-5606" y="3408846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#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5605" y="4111718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482097" y="5622540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666311" y="5622540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65038" y="5622540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218075" y="5622540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385793" y="5622540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84520" y="5622540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37557" y="5622540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93485" y="5883384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95825" y="5883384"/>
            <a:ext cx="41686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89938" y="5915350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Index1 primer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31102" y="5915351"/>
            <a:ext cx="11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Index1 sequence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5605" y="5379421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8121308" y="1321880"/>
            <a:ext cx="977467" cy="1285899"/>
            <a:chOff x="8121308" y="1321880"/>
            <a:chExt cx="977467" cy="128589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2444" y="3326550"/>
            <a:ext cx="977467" cy="1285899"/>
            <a:chOff x="8121308" y="1321880"/>
            <a:chExt cx="977467" cy="1285899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203388" y="4844537"/>
            <a:ext cx="977467" cy="1285899"/>
            <a:chOff x="8121308" y="1321880"/>
            <a:chExt cx="977467" cy="1285899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02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71450" y="0"/>
            <a:ext cx="82475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Illumina sequencing – Paired End &amp; Dual Indexing</a:t>
            </a:r>
            <a:endParaRPr lang="en-US" sz="3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43369" y="2056087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727583" y="2056087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6310" y="2056087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279347" y="2056087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7065" y="2056087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245792" y="2056087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98829" y="2056087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36547" y="2253310"/>
            <a:ext cx="81578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88192" y="2253310"/>
            <a:ext cx="11564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26727" y="2253310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Read1 primer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630776" y="2253310"/>
            <a:ext cx="116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Read1 sequence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282" y="1140897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#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281" y="1887255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559057" y="3096863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743271" y="3096863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41998" y="3096863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295035" y="3096863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462753" y="3096863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261480" y="3096863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014517" y="3096863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70445" y="3357707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72785" y="3357707"/>
            <a:ext cx="41686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2920" y="3427714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Index1 primer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785277" y="3333448"/>
            <a:ext cx="116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Index1</a:t>
            </a:r>
          </a:p>
          <a:p>
            <a:pPr algn="ctr"/>
            <a:r>
              <a:rPr lang="en-US" sz="1600" dirty="0" smtClean="0"/>
              <a:t>(I7) sequence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20969" y="2928031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611678" y="4466076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795892" y="4466076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94619" y="4466076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47656" y="4466076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515374" y="4466076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314101" y="4466076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067138" y="4466076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6689" y="4685944"/>
            <a:ext cx="7687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379029" y="4685944"/>
            <a:ext cx="416862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4516" y="4755364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Index2 primer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079351" y="4679792"/>
            <a:ext cx="116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Index2</a:t>
            </a:r>
          </a:p>
          <a:p>
            <a:pPr algn="ctr"/>
            <a:r>
              <a:rPr lang="en-US" sz="1600" dirty="0" smtClean="0"/>
              <a:t>(I5) sequence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3590" y="4297244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3*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8247263" y="1682496"/>
            <a:ext cx="677282" cy="853396"/>
            <a:chOff x="8121308" y="1321880"/>
            <a:chExt cx="977467" cy="128589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278539" y="2648825"/>
            <a:ext cx="677282" cy="853396"/>
            <a:chOff x="8121308" y="1321880"/>
            <a:chExt cx="977467" cy="1285899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341926" y="4055212"/>
            <a:ext cx="677282" cy="853396"/>
            <a:chOff x="8121308" y="1321880"/>
            <a:chExt cx="977467" cy="1285899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 flipH="1">
            <a:off x="594619" y="5662970"/>
            <a:ext cx="7736541" cy="0"/>
            <a:chOff x="594619" y="5303217"/>
            <a:chExt cx="7736541" cy="0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2611678" y="5303217"/>
              <a:ext cx="371138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95892" y="5303217"/>
              <a:ext cx="815786" cy="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94619" y="5303217"/>
              <a:ext cx="75303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347656" y="5303217"/>
              <a:ext cx="448235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515374" y="5303217"/>
              <a:ext cx="815786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314101" y="5303217"/>
              <a:ext cx="753037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067138" y="5303217"/>
              <a:ext cx="448235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>
            <a:off x="1878863" y="5882838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36547" y="6034666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Read2 primer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3591" y="5494138"/>
            <a:ext cx="61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4*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8341926" y="5252106"/>
            <a:ext cx="677282" cy="853396"/>
            <a:chOff x="8121308" y="1321880"/>
            <a:chExt cx="977467" cy="1285899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2686797" y="5871736"/>
            <a:ext cx="1156447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80075" y="6034666"/>
            <a:ext cx="116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Read2</a:t>
            </a:r>
          </a:p>
          <a:p>
            <a:pPr algn="ctr"/>
            <a:r>
              <a:rPr lang="en-US" sz="1600" dirty="0" smtClean="0"/>
              <a:t>sequence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-171687" y="6506366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76" y="25914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Illumina sequencing – great for read #, not great for read length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b="8827"/>
          <a:stretch/>
        </p:blipFill>
        <p:spPr>
          <a:xfrm>
            <a:off x="1688756" y="2023332"/>
            <a:ext cx="6359611" cy="3421879"/>
          </a:xfrm>
        </p:spPr>
      </p:pic>
      <p:sp>
        <p:nvSpPr>
          <p:cNvPr id="5" name="TextBox 4"/>
          <p:cNvSpPr txBox="1"/>
          <p:nvPr/>
        </p:nvSpPr>
        <p:spPr>
          <a:xfrm>
            <a:off x="3343697" y="5883831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Cycle 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1301" y="3549605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Quality score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736" y="5421435"/>
            <a:ext cx="22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1853" y="5433323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0169" y="5433323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9458" y="542143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7774" y="542143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9010" y="5340259"/>
            <a:ext cx="5630780" cy="9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Fastq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668" y="4463070"/>
            <a:ext cx="882641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@NS500672:54:HL775BGXX:1:11101:22716:1042 1:N:0:CCCCGG</a:t>
            </a:r>
          </a:p>
          <a:p>
            <a:r>
              <a:rPr lang="en-US" dirty="0"/>
              <a:t>CCGCCNATGCCCATGCCACAGTTGTTGAGCTTGAGTTCCTGCAGGGTGAAGCAGGCTGAGCTCTTGAGCAGGGCCTCGAA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AAAAA#</a:t>
            </a:r>
            <a:r>
              <a:rPr lang="en-US" dirty="0" smtClean="0"/>
              <a:t>EEEEEEEEEEEEEEEEEEEEEEEEEEEEEEEEEEEEEEEEEEEEEEEEEAEEEEEEEEEEEEEEEEEEEEEEEE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4010" b="-1"/>
          <a:stretch/>
        </p:blipFill>
        <p:spPr>
          <a:xfrm>
            <a:off x="152668" y="1731960"/>
            <a:ext cx="8991332" cy="223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6375" t="-19643" b="-2"/>
          <a:stretch/>
        </p:blipFill>
        <p:spPr>
          <a:xfrm>
            <a:off x="152668" y="1935539"/>
            <a:ext cx="7005760" cy="267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9472" y="1024074"/>
            <a:ext cx="898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First </a:t>
            </a:r>
            <a:r>
              <a:rPr lang="en-US" sz="2000" dirty="0" smtClean="0"/>
              <a:t>line is the information about the location of the read and specific </a:t>
            </a:r>
            <a:r>
              <a:rPr lang="en-US" sz="2000" dirty="0" smtClean="0"/>
              <a:t>	sequencing </a:t>
            </a:r>
            <a:r>
              <a:rPr lang="en-US" sz="2000" dirty="0" smtClean="0"/>
              <a:t>machine used:</a:t>
            </a:r>
            <a:endParaRPr lang="is-I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0" y="2609305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Second </a:t>
            </a:r>
            <a:r>
              <a:rPr lang="en-US" sz="2000" dirty="0" smtClean="0"/>
              <a:t>line is the nucleotide sequence called</a:t>
            </a:r>
          </a:p>
          <a:p>
            <a:pPr marL="342900" indent="-342900">
              <a:buFont typeface="Arial"/>
              <a:buChar char="•"/>
            </a:pPr>
            <a:endParaRPr lang="en-US" sz="1200" dirty="0" smtClean="0"/>
          </a:p>
          <a:p>
            <a:r>
              <a:rPr lang="en-US" sz="2000" dirty="0" smtClean="0"/>
              <a:t>	Third </a:t>
            </a:r>
            <a:r>
              <a:rPr lang="en-US" sz="2000" dirty="0" smtClean="0"/>
              <a:t>line is “+” and can optionally be followed by a repeat of the filename in </a:t>
            </a:r>
            <a:r>
              <a:rPr lang="en-US" sz="2000" dirty="0" smtClean="0"/>
              <a:t>	line </a:t>
            </a:r>
            <a:r>
              <a:rPr lang="en-US" sz="2000" dirty="0" smtClean="0"/>
              <a:t>1</a:t>
            </a:r>
          </a:p>
          <a:p>
            <a:pPr marL="342900" indent="-342900">
              <a:buFont typeface="Arial"/>
              <a:buChar char="•"/>
            </a:pPr>
            <a:endParaRPr lang="en-US" sz="1200" dirty="0" smtClean="0"/>
          </a:p>
          <a:p>
            <a:r>
              <a:rPr lang="en-US" sz="2000" dirty="0" smtClean="0"/>
              <a:t>	Fourth </a:t>
            </a:r>
            <a:r>
              <a:rPr lang="en-US" sz="2000" dirty="0" smtClean="0"/>
              <a:t>line contains the quality score as determined by the sequencer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362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Fastq</a:t>
            </a:r>
            <a:r>
              <a:rPr lang="en-US" dirty="0" smtClean="0">
                <a:solidFill>
                  <a:schemeClr val="tx1"/>
                </a:solidFill>
              </a:rPr>
              <a:t> File – </a:t>
            </a:r>
            <a:r>
              <a:rPr lang="en-US" dirty="0" err="1" smtClean="0">
                <a:solidFill>
                  <a:schemeClr val="tx1"/>
                </a:solidFill>
              </a:rPr>
              <a:t>Phred</a:t>
            </a:r>
            <a:r>
              <a:rPr lang="en-US" dirty="0" smtClean="0">
                <a:solidFill>
                  <a:schemeClr val="tx1"/>
                </a:solidFill>
              </a:rPr>
              <a:t> Quality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40" y="1378017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Quality </a:t>
            </a:r>
            <a:r>
              <a:rPr lang="en-US" sz="2000" dirty="0" smtClean="0"/>
              <a:t>scores report the probability that the base call is incorrect</a:t>
            </a:r>
            <a:endParaRPr lang="is-I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82" y="2047355"/>
            <a:ext cx="2688105" cy="44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75" y="2604020"/>
            <a:ext cx="6629400" cy="271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140" y="5715204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Field </a:t>
            </a:r>
            <a:r>
              <a:rPr lang="en-US" sz="2000" dirty="0" smtClean="0"/>
              <a:t>standard is to accept bases with quality &gt;20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349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468</Words>
  <Application>Microsoft Macintosh PowerPoint</Application>
  <PresentationFormat>On-screen Show (4:3)</PresentationFormat>
  <Paragraphs>109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 to RNA-Seq</vt:lpstr>
      <vt:lpstr>Generating RNA-seq libraries</vt:lpstr>
      <vt:lpstr>PowerPoint Presentation</vt:lpstr>
      <vt:lpstr>PowerPoint Presentation</vt:lpstr>
      <vt:lpstr>Illumina sequencing – fragment strategy</vt:lpstr>
      <vt:lpstr>PowerPoint Presentation</vt:lpstr>
      <vt:lpstr>Illumina sequencing – great for read #, not great for read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Wheeler</dc:creator>
  <cp:lastModifiedBy>Emily Wheeler</cp:lastModifiedBy>
  <cp:revision>6</cp:revision>
  <dcterms:created xsi:type="dcterms:W3CDTF">2017-09-28T02:08:26Z</dcterms:created>
  <dcterms:modified xsi:type="dcterms:W3CDTF">2017-09-29T00:29:04Z</dcterms:modified>
</cp:coreProperties>
</file>