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2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3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DDC7-DA36-F84F-A8E4-F609469C4E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C3A6-D1E3-F447-A09B-B6A273E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dsc.edu/support/user_guides/tscc-quick-start.html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Lustre_(file_system" TargetMode="External"/><Relationship Id="rId3" Type="http://schemas.openxmlformats.org/officeDocument/2006/relationships/hyperlink" Target="https://en.wikipedia.org/wiki/Network_File_Syste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dsc.edu/support/user_guides/tscc-quick-star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6702"/>
            <a:ext cx="7772400" cy="1470025"/>
          </a:xfrm>
        </p:spPr>
        <p:txBody>
          <a:bodyPr/>
          <a:lstStyle/>
          <a:p>
            <a:r>
              <a:rPr lang="en-US" dirty="0" smtClean="0"/>
              <a:t>TSCC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2477"/>
            <a:ext cx="6400800" cy="1752600"/>
          </a:xfrm>
        </p:spPr>
        <p:txBody>
          <a:bodyPr/>
          <a:lstStyle/>
          <a:p>
            <a:r>
              <a:rPr lang="en-US" dirty="0" smtClean="0"/>
              <a:t>BIOM200 Bioinformatics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2017</a:t>
            </a:r>
          </a:p>
          <a:p>
            <a:r>
              <a:rPr lang="en-US" dirty="0" smtClean="0"/>
              <a:t>Emily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2140" y="208092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Operating a Screen on TSCC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860" y="1430265"/>
            <a:ext cx="8417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 start a screen with the name foo: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screen –S foo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Now you are inside the screen, to get out of it use: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Ctrl + a + d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 list all screens that you have running: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screen –</a:t>
            </a:r>
            <a:r>
              <a:rPr lang="en-US" sz="2000" dirty="0" err="1" smtClean="0">
                <a:solidFill>
                  <a:srgbClr val="000000"/>
                </a:solidFill>
              </a:rPr>
              <a:t>ls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 re-enter a specific screen named foo: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creen –r foo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 kill a screen named foo: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creen  -S foo –X quit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Or go into that screen (screen –r foo) and type exit on the command line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4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45" y="1607687"/>
            <a:ext cx="5323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Triton Shared Computing Cluster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Housed at the San Diego Supercomputer Center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More information about TSCC: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http://www.sdsc.edu/support/user_guides/tscc-quick-start.html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628" y="454508"/>
            <a:ext cx="89953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is TSCC?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51" y="2023610"/>
            <a:ext cx="3048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7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File structure on TSCC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900819" y="1567157"/>
            <a:ext cx="5471662" cy="4714980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539909" y="3904382"/>
            <a:ext cx="0" cy="32424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43751" y="4161072"/>
            <a:ext cx="11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</p:txBody>
      </p:sp>
      <p:cxnSp>
        <p:nvCxnSpPr>
          <p:cNvPr id="6" name="Straight Connector 5"/>
          <p:cNvCxnSpPr>
            <a:endCxn id="8" idx="0"/>
          </p:cNvCxnSpPr>
          <p:nvPr/>
        </p:nvCxnSpPr>
        <p:spPr>
          <a:xfrm flipH="1">
            <a:off x="3492210" y="4463034"/>
            <a:ext cx="651541" cy="251946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6331" y="4444960"/>
            <a:ext cx="743140" cy="24300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579" y="4714980"/>
            <a:ext cx="19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</a:t>
            </a:r>
            <a:r>
              <a:rPr lang="en-US" dirty="0" err="1" smtClean="0"/>
              <a:t>ecwheele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4904" y="5476192"/>
            <a:ext cx="174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</a:t>
            </a:r>
            <a:r>
              <a:rPr lang="en-US" dirty="0" err="1" smtClean="0"/>
              <a:t>olgabot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0155" y="4688049"/>
            <a:ext cx="23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/home/ucsd-train01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01496" y="3848152"/>
            <a:ext cx="2559672" cy="86682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70005" y="3871087"/>
            <a:ext cx="2202347" cy="11574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39909" y="1567157"/>
            <a:ext cx="0" cy="217967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512888" y="4579970"/>
            <a:ext cx="13512" cy="882712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01496" y="3607163"/>
            <a:ext cx="343763" cy="189139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1747" y="3241622"/>
            <a:ext cx="24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/oasis/</a:t>
            </a:r>
            <a:r>
              <a:rPr lang="en-US" dirty="0" err="1" smtClean="0"/>
              <a:t>tscc</a:t>
            </a:r>
            <a:r>
              <a:rPr lang="en-US" dirty="0" smtClean="0"/>
              <a:t>/scratch/username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999445" y="3607163"/>
            <a:ext cx="486420" cy="20265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9572" y="3267087"/>
            <a:ext cx="13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/projects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88369" y="2904644"/>
            <a:ext cx="1" cy="36244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82776" y="3636419"/>
            <a:ext cx="209434" cy="21173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614" y="248127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/projects/</a:t>
            </a:r>
            <a:r>
              <a:rPr lang="en-US" dirty="0" err="1" smtClean="0"/>
              <a:t>ps-yeolab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0819" y="379630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/projects/chi-group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34218" y="1931926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Scratch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16730" y="6304594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41974" y="2019607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Projects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4472352" y="3755772"/>
            <a:ext cx="121605" cy="1351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39572" y="3282152"/>
            <a:ext cx="1067389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6460" y="4178373"/>
            <a:ext cx="889871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60670" y="3297126"/>
            <a:ext cx="2200498" cy="55102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Three Branches from the Root Node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18860" y="1403246"/>
            <a:ext cx="8417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Scratch – Faster file processing, runs on a parallel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Each user is given their own directory in scratch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Essentially unlimited space, but untouched files get purged after 3 months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https://en.wikipedia.org/wiki/Lustre_(file_system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Home – Permanent storage for each user, small space, runs on network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Each user has their own home folder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ery minimal space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https://en.wikipedia.org/wiki/Network_File_System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Projects – Labs purchase storage space for permanent files that are shared among the lab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Each lab has their own projects folder this is space for more permanent storage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3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Submitting Jobs to TSCC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18860" y="1403246"/>
            <a:ext cx="8417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When you need a lot of processing power, you can submit a job to the TSCC computing cluster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Submitting a job allows the user to request the specific number of nodes and processors needed for the job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submitted job goes into the designated queue and will be run when the requested number of processors becomes available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9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03" y="2099549"/>
            <a:ext cx="3263900" cy="2794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6896" y="164841"/>
            <a:ext cx="882834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Submitting Jobs to TSCC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3296" y="2099549"/>
            <a:ext cx="47328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first line describes the coding language that will be used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 this class, we will be submitting jobs with bash scripting, so the first line is: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#!/bin/bash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PBS flags to describe the parameters of the job submission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1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6896" y="164841"/>
            <a:ext cx="882834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Submitting Jobs to TSCC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918" y="1317589"/>
            <a:ext cx="857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Example of one of my </a:t>
            </a:r>
            <a:r>
              <a:rPr lang="en-US" sz="2000" dirty="0" err="1" smtClean="0">
                <a:solidFill>
                  <a:srgbClr val="000000"/>
                </a:solidFill>
              </a:rPr>
              <a:t>submissionscripts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6900" y="20663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#PBS -N </a:t>
            </a:r>
            <a:r>
              <a:rPr lang="en-US" dirty="0" err="1"/>
              <a:t>star_genomegenerate</a:t>
            </a:r>
            <a:endParaRPr lang="en-US" dirty="0"/>
          </a:p>
          <a:p>
            <a:r>
              <a:rPr lang="en-US" dirty="0"/>
              <a:t>#PBS -o </a:t>
            </a:r>
            <a:r>
              <a:rPr lang="en-US" dirty="0" err="1"/>
              <a:t>star_genomegenerate.sh.out</a:t>
            </a:r>
            <a:endParaRPr lang="en-US" dirty="0"/>
          </a:p>
          <a:p>
            <a:r>
              <a:rPr lang="en-US" dirty="0"/>
              <a:t>#PBS -e </a:t>
            </a:r>
            <a:r>
              <a:rPr lang="en-US" dirty="0" err="1"/>
              <a:t>star_genomegenerate.sh.err</a:t>
            </a:r>
            <a:endParaRPr lang="en-US" dirty="0"/>
          </a:p>
          <a:p>
            <a:r>
              <a:rPr lang="en-US" dirty="0"/>
              <a:t>#PBS -l </a:t>
            </a:r>
            <a:r>
              <a:rPr lang="en-US" dirty="0" err="1"/>
              <a:t>walltime</a:t>
            </a:r>
            <a:r>
              <a:rPr lang="en-US" dirty="0"/>
              <a:t>=8:00:00</a:t>
            </a:r>
          </a:p>
          <a:p>
            <a:r>
              <a:rPr lang="en-US" dirty="0"/>
              <a:t>#PBS -l nodes=1:ppn=8</a:t>
            </a:r>
          </a:p>
          <a:p>
            <a:r>
              <a:rPr lang="en-US" dirty="0"/>
              <a:t>#PBS -q hotel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578647"/>
            <a:ext cx="6052198" cy="5927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More information about submission parameters: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6896" y="4971369"/>
            <a:ext cx="8930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hlinkClick r:id="rId2"/>
              </a:rPr>
              <a:t>http://www.sdsc.edu/support/user_guides/tscc-quick-start.html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407" y="164841"/>
            <a:ext cx="8801319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How do I check the status of my job?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752" y="1560414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qstat</a:t>
            </a:r>
            <a:r>
              <a:rPr lang="en-US" sz="2000" dirty="0" smtClean="0">
                <a:solidFill>
                  <a:srgbClr val="000000"/>
                </a:solidFill>
              </a:rPr>
              <a:t> – u &lt;username&gt;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dirty="0" err="1" smtClean="0">
                <a:solidFill>
                  <a:srgbClr val="000000"/>
                </a:solidFill>
              </a:rPr>
              <a:t>qstat</a:t>
            </a:r>
            <a:r>
              <a:rPr lang="en-US" sz="2000" dirty="0" smtClean="0">
                <a:solidFill>
                  <a:srgbClr val="000000"/>
                </a:solidFill>
              </a:rPr>
              <a:t> –u </a:t>
            </a:r>
            <a:r>
              <a:rPr lang="en-US" sz="2000" dirty="0" err="1" smtClean="0">
                <a:solidFill>
                  <a:srgbClr val="000000"/>
                </a:solidFill>
              </a:rPr>
              <a:t>ecwheele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Q – job is in the queue to be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 – Job is running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 – Job is complete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 delete a job: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qdel</a:t>
            </a:r>
            <a:r>
              <a:rPr lang="en-US" sz="2000" dirty="0" smtClean="0">
                <a:solidFill>
                  <a:srgbClr val="000000"/>
                </a:solidFill>
              </a:rPr>
              <a:t> &lt;</a:t>
            </a:r>
            <a:r>
              <a:rPr lang="en-US" sz="2000" dirty="0" err="1" smtClean="0">
                <a:solidFill>
                  <a:srgbClr val="000000"/>
                </a:solidFill>
              </a:rPr>
              <a:t>jobid</a:t>
            </a:r>
            <a:r>
              <a:rPr lang="en-US" sz="2000" dirty="0" smtClean="0">
                <a:solidFill>
                  <a:srgbClr val="000000"/>
                </a:solidFill>
              </a:rPr>
              <a:t>#&gt;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You can find the </a:t>
            </a:r>
            <a:r>
              <a:rPr lang="en-US" sz="2000" dirty="0" err="1" smtClean="0">
                <a:solidFill>
                  <a:srgbClr val="000000"/>
                </a:solidFill>
              </a:rPr>
              <a:t>jobid</a:t>
            </a:r>
            <a:r>
              <a:rPr lang="en-US" sz="2000" dirty="0" smtClean="0">
                <a:solidFill>
                  <a:srgbClr val="000000"/>
                </a:solidFill>
              </a:rPr>
              <a:t># from </a:t>
            </a:r>
            <a:r>
              <a:rPr lang="en-US" sz="2000" dirty="0" err="1" smtClean="0">
                <a:solidFill>
                  <a:srgbClr val="000000"/>
                </a:solidFill>
              </a:rPr>
              <a:t>qstat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Note – After your job has completed, the “C” will only be there for a few minutes. If the job has disappeared completely then it has finished running and you can find information about how it ran in your output files.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2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4152" y="205371"/>
            <a:ext cx="8534400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Submitting an Interactive 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752" y="1723849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you want to be able to interact with the command line while taking advantage of the compute power available on TSCC, you can submit an interactive job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job will be open for as long as the </a:t>
            </a:r>
            <a:r>
              <a:rPr lang="en-US" sz="2000" dirty="0" err="1" smtClean="0">
                <a:solidFill>
                  <a:srgbClr val="000000"/>
                </a:solidFill>
              </a:rPr>
              <a:t>walltime</a:t>
            </a:r>
            <a:r>
              <a:rPr lang="en-US" sz="2000" dirty="0" smtClean="0">
                <a:solidFill>
                  <a:srgbClr val="000000"/>
                </a:solidFill>
              </a:rPr>
              <a:t> specifies, and you will be operating on the number of nodes and processors requested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qsub</a:t>
            </a:r>
            <a:r>
              <a:rPr lang="en-US" sz="2000" dirty="0" smtClean="0">
                <a:solidFill>
                  <a:srgbClr val="000000"/>
                </a:solidFill>
              </a:rPr>
              <a:t> –I –q hotel –l nodes=1:ppn=4 –l </a:t>
            </a:r>
            <a:r>
              <a:rPr lang="en-US" sz="2000" dirty="0" err="1" smtClean="0">
                <a:solidFill>
                  <a:srgbClr val="000000"/>
                </a:solidFill>
              </a:rPr>
              <a:t>walltime</a:t>
            </a:r>
            <a:r>
              <a:rPr lang="en-US" sz="2000" dirty="0" smtClean="0">
                <a:solidFill>
                  <a:srgbClr val="000000"/>
                </a:solidFill>
              </a:rPr>
              <a:t>=01:00:00</a:t>
            </a:r>
          </a:p>
        </p:txBody>
      </p:sp>
    </p:spTree>
    <p:extLst>
      <p:ext uri="{BB962C8B-B14F-4D97-AF65-F5344CB8AC3E}">
        <p14:creationId xmlns:p14="http://schemas.microsoft.com/office/powerpoint/2010/main" val="229610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681</Words>
  <Application>Microsoft Macintosh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TSCC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Basics/TSCC</dc:title>
  <dc:creator>Emily Wheeler</dc:creator>
  <cp:lastModifiedBy>Emily Wheeler</cp:lastModifiedBy>
  <cp:revision>11</cp:revision>
  <dcterms:created xsi:type="dcterms:W3CDTF">2017-01-09T20:25:33Z</dcterms:created>
  <dcterms:modified xsi:type="dcterms:W3CDTF">2017-09-27T15:43:26Z</dcterms:modified>
</cp:coreProperties>
</file>