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58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6391" autoAdjust="0"/>
  </p:normalViewPr>
  <p:slideViewPr>
    <p:cSldViewPr snapToGrid="0">
      <p:cViewPr varScale="1">
        <p:scale>
          <a:sx n="110" d="100"/>
          <a:sy n="110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F5D45-B52D-4C6B-B3A5-56C1EF72F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348D2-CE85-468E-8387-5E193B003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16CF9-0B07-4725-8643-FA92436A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BADAD-1D90-410C-91BE-0CB638BD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5E7BE-E1E4-48C2-8D40-366728D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3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F42C2-270C-40AA-A34D-CD92FA6E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48009-EC5B-4C17-8DE5-E7DF2EF67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0CC9E-2D5F-40A5-B288-DF5FF67B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F211A-2038-4F5E-8DAF-23848197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3A030-DCCE-4BA3-B4AB-3E8551C3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1F2788-E88E-44D0-9CCD-731F45F5C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76550-0A48-4AC2-A904-ED625F78E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5D658-32B3-40F8-9324-21404532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A49F3-7753-4C81-86A1-ADD42542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5F45B-836B-456D-AC9E-455C291E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120BB-0974-4E0A-AC00-4BC9A929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E5A54-70DA-4BDC-9623-2938E76D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2644C-8F62-4E79-BA5D-203E4904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E7226-8B77-43BC-9D5A-C98AB077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1FC08-55F6-4767-B688-E1B2E319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AABF1-A43E-413C-B0CE-D867BDFF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5C238-7E5F-45AD-8244-B5EA282A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A5AEA-C2FD-4392-8760-2BE2678A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16E8B-A3B3-4368-A953-060DC0CD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4F279-F1DF-48F4-A398-88623FAE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91AB2-D21A-4B44-B485-962839A2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7E2CD-45CA-4B4E-A566-04214FD9E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85428-DDC7-4502-9231-E4A6261C3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706DD-4C2E-4446-A270-C2F187E6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7B6DAA-09F6-424E-BE10-98895DAE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2B478E-09D3-4557-B455-CD43DF5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9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D2230-8D30-4F1B-AF30-D40C831F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21E40-1136-499A-8EDE-433A3E32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0C9F9D-C492-4377-AD94-14469CD2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53D7BA-BE50-4385-A6A5-A45EE9AEC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5AEAB-DB4B-43B6-9B8E-930D47F38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05277F-FE33-4514-92AE-F4294FB1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88D445-F59C-493F-88A8-0C3DC48A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FEE0CB-D841-4D5C-A007-E0A0EAD6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0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39ED0-ACC6-4CFF-86E7-9CE5F330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6D7CAF-98D6-42B6-AE12-F1F20196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AF2EBD-347B-4D03-BD16-8D6CD0F0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251585-72EF-44E9-BC3C-331EEC5E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3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D32C3C-5CA7-4133-A4FD-015B15B1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C7BAF1-6C37-422D-A3F9-C2586618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76937-C102-460E-98A6-FA34FD5E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407EE-5304-41D4-AE42-B4485820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F9734-D79E-4DAD-A1F0-91FF208B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97C4F6-9E9A-4345-9AB3-E61EF95FB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BCCF6-078F-41B3-B61C-3924ADCC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4F2B96-8FDC-49A9-9AEA-9990A3B4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0D554-96E4-4903-8605-F7FCC9F6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57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E58C5-F39A-44BF-863D-7C294DB3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31E16C-6D6B-4867-8D29-DEF40E6F8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2F7826-85CD-447F-B4ED-C73931D96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32344-80E3-452C-AE56-24ECD806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BFFF26-B9E7-4A25-9195-7509E75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5B8F1-1574-40F0-A9C9-EFA5EF8C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0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4FEC0B-2169-4050-8881-552CFF88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34B5E-4FB4-4718-99D2-5F5B88F67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601C7-07B1-463B-8D07-0649DECED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6252-8282-4FCE-A2F2-BD9B585E54D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E2539-7AAB-4A24-B7C8-BA59C3A1E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83804-500D-4A7D-B651-DFD360DC6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214F-10F4-428C-9BD4-DE8C0E658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2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gif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jackq.tistory.com/12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013107nam@nave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013107nam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영상처리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 altLang="ko-KR" sz="1500" dirty="0">
              <a:solidFill>
                <a:srgbClr val="FFFFFF"/>
              </a:solidFill>
            </a:endParaRPr>
          </a:p>
          <a:p>
            <a:r>
              <a:rPr lang="en-US" altLang="ko-KR" sz="1500" dirty="0">
                <a:solidFill>
                  <a:srgbClr val="FFFFFF"/>
                </a:solidFill>
              </a:rPr>
              <a:t>1</a:t>
            </a:r>
            <a:r>
              <a:rPr lang="ko-KR" altLang="en-US" sz="1500" dirty="0">
                <a:solidFill>
                  <a:srgbClr val="FFFFFF"/>
                </a:solidFill>
              </a:rPr>
              <a:t>주차 </a:t>
            </a:r>
            <a:r>
              <a:rPr lang="en-US" altLang="ko-KR" sz="1500" dirty="0">
                <a:solidFill>
                  <a:srgbClr val="FFFFFF"/>
                </a:solidFill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</a:rPr>
              <a:t>파일 형식 변환</a:t>
            </a:r>
            <a:endParaRPr lang="en-US" altLang="ko-KR" sz="1500" dirty="0">
              <a:solidFill>
                <a:srgbClr val="FFFF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0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8A10A95-ED96-40F0-B14B-4FFDADB9FC6B}"/>
              </a:ext>
            </a:extLst>
          </p:cNvPr>
          <p:cNvSpPr txBox="1">
            <a:spLocks/>
          </p:cNvSpPr>
          <p:nvPr/>
        </p:nvSpPr>
        <p:spPr>
          <a:xfrm>
            <a:off x="353300" y="2160865"/>
            <a:ext cx="629412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JPEG 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압축 과정</a:t>
            </a:r>
            <a:b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부호화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E279F-3661-426E-B0A2-CE4E28D8DAAF}"/>
              </a:ext>
            </a:extLst>
          </p:cNvPr>
          <p:cNvSpPr/>
          <p:nvPr/>
        </p:nvSpPr>
        <p:spPr>
          <a:xfrm>
            <a:off x="5651863" y="1408501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하나의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8x8 8-bit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고딕"/>
              </a:rPr>
              <a:t>블럭을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고딕"/>
              </a:rPr>
              <a:t>표현하는데만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 해도 최소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8x8x8=512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의 비트가 필요한데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다음과 같이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JPEG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으로 압축하면 약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100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비트 내외로 그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고딕"/>
              </a:rPr>
              <a:t>블럭을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 표현할 수 있다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903B68-E106-4909-A818-489206769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524" y="2673944"/>
            <a:ext cx="5877899" cy="24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0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실습 </a:t>
            </a:r>
            <a:r>
              <a:rPr lang="en-US" altLang="ko-KR" sz="4000" dirty="0">
                <a:solidFill>
                  <a:srgbClr val="FFFFFF"/>
                </a:solidFill>
              </a:rPr>
              <a:t>– </a:t>
            </a:r>
            <a:r>
              <a:rPr lang="ko-KR" altLang="en-US" sz="4000" dirty="0">
                <a:solidFill>
                  <a:srgbClr val="FFFFFF"/>
                </a:solidFill>
              </a:rPr>
              <a:t>파일 형식 변환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DCC4E772-82FC-469B-B095-10B0AC47F35B}"/>
              </a:ext>
            </a:extLst>
          </p:cNvPr>
          <p:cNvGrpSpPr/>
          <p:nvPr/>
        </p:nvGrpSpPr>
        <p:grpSpPr>
          <a:xfrm>
            <a:off x="1809842" y="2577737"/>
            <a:ext cx="7987304" cy="4022414"/>
            <a:chOff x="634177" y="1285147"/>
            <a:chExt cx="9441045" cy="531500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82A86D3-1B6F-448B-B45F-696420AFD19E}"/>
                </a:ext>
              </a:extLst>
            </p:cNvPr>
            <p:cNvGrpSpPr/>
            <p:nvPr/>
          </p:nvGrpSpPr>
          <p:grpSpPr>
            <a:xfrm>
              <a:off x="634177" y="1285147"/>
              <a:ext cx="9441045" cy="3232374"/>
              <a:chOff x="1445060" y="1319653"/>
              <a:chExt cx="9441045" cy="323237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940B1D-32CB-428C-A749-89384F62EA64}"/>
                  </a:ext>
                </a:extLst>
              </p:cNvPr>
              <p:cNvSpPr txBox="1"/>
              <p:nvPr/>
            </p:nvSpPr>
            <p:spPr>
              <a:xfrm>
                <a:off x="2524985" y="1328451"/>
                <a:ext cx="1846053" cy="42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BMP</a:t>
                </a:r>
                <a:endParaRPr lang="ko-KR" altLang="en-US" sz="15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4451D0-05C0-43EC-AAE0-FA4D2DFAC5B8}"/>
                  </a:ext>
                </a:extLst>
              </p:cNvPr>
              <p:cNvSpPr txBox="1"/>
              <p:nvPr/>
            </p:nvSpPr>
            <p:spPr>
              <a:xfrm>
                <a:off x="5744634" y="1328451"/>
                <a:ext cx="1846053" cy="42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PNG</a:t>
                </a:r>
                <a:endParaRPr lang="ko-KR" altLang="en-US" sz="15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0B6375-91B2-4B95-BA3F-6F4273B6B2C5}"/>
                  </a:ext>
                </a:extLst>
              </p:cNvPr>
              <p:cNvSpPr txBox="1"/>
              <p:nvPr/>
            </p:nvSpPr>
            <p:spPr>
              <a:xfrm>
                <a:off x="9040052" y="1319653"/>
                <a:ext cx="1846053" cy="427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/>
                  <a:t>JPG</a:t>
                </a:r>
                <a:endParaRPr lang="ko-KR" altLang="en-US" sz="1500" dirty="0"/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817E3D60-3DE6-42FA-93EA-3C93B418E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5060" y="1672027"/>
                <a:ext cx="2880000" cy="2880000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F2995563-6A6F-472E-A0DE-9AB1D6AD2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5611" y="1672027"/>
                <a:ext cx="2880000" cy="288000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59C3B8F4-2DD9-4DB4-A102-80D03C8A9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5022" y="1672027"/>
                <a:ext cx="2880000" cy="288000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4668CC4-272B-4807-A71A-D21A822B730D}"/>
                </a:ext>
              </a:extLst>
            </p:cNvPr>
            <p:cNvGrpSpPr/>
            <p:nvPr/>
          </p:nvGrpSpPr>
          <p:grpSpPr>
            <a:xfrm>
              <a:off x="1891297" y="1885070"/>
              <a:ext cx="261060" cy="263631"/>
              <a:chOff x="1983545" y="5624733"/>
              <a:chExt cx="365760" cy="283698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D9459B5-AC1D-4E21-81E8-A6AF75D0267A}"/>
                  </a:ext>
                </a:extLst>
              </p:cNvPr>
              <p:cNvCxnSpPr/>
              <p:nvPr/>
            </p:nvCxnSpPr>
            <p:spPr>
              <a:xfrm>
                <a:off x="1983545" y="5627077"/>
                <a:ext cx="36576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703BC8C-986E-4960-A381-6B77F21403F7}"/>
                  </a:ext>
                </a:extLst>
              </p:cNvPr>
              <p:cNvCxnSpPr/>
              <p:nvPr/>
            </p:nvCxnSpPr>
            <p:spPr>
              <a:xfrm flipV="1">
                <a:off x="1983545" y="5627077"/>
                <a:ext cx="0" cy="2813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E96FD945-644E-40F0-A874-1DA9550BA296}"/>
                  </a:ext>
                </a:extLst>
              </p:cNvPr>
              <p:cNvCxnSpPr/>
              <p:nvPr/>
            </p:nvCxnSpPr>
            <p:spPr>
              <a:xfrm>
                <a:off x="1983545" y="5906087"/>
                <a:ext cx="36576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154C0D3-CF20-4469-B29A-CE082BB0EFB5}"/>
                  </a:ext>
                </a:extLst>
              </p:cNvPr>
              <p:cNvCxnSpPr/>
              <p:nvPr/>
            </p:nvCxnSpPr>
            <p:spPr>
              <a:xfrm flipV="1">
                <a:off x="2349305" y="5624733"/>
                <a:ext cx="0" cy="2813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C3080B0-3221-4CC0-BB25-A3813A462BB8}"/>
                </a:ext>
              </a:extLst>
            </p:cNvPr>
            <p:cNvGrpSpPr/>
            <p:nvPr/>
          </p:nvGrpSpPr>
          <p:grpSpPr>
            <a:xfrm>
              <a:off x="5091994" y="1885070"/>
              <a:ext cx="261060" cy="263631"/>
              <a:chOff x="1983545" y="5624733"/>
              <a:chExt cx="365760" cy="283698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FDD74B29-A817-4CFC-AAF8-97031E34065D}"/>
                  </a:ext>
                </a:extLst>
              </p:cNvPr>
              <p:cNvCxnSpPr/>
              <p:nvPr/>
            </p:nvCxnSpPr>
            <p:spPr>
              <a:xfrm>
                <a:off x="1983545" y="5627077"/>
                <a:ext cx="36576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1AFA5093-E3AC-4B09-B88A-D3B708D52E5A}"/>
                  </a:ext>
                </a:extLst>
              </p:cNvPr>
              <p:cNvCxnSpPr/>
              <p:nvPr/>
            </p:nvCxnSpPr>
            <p:spPr>
              <a:xfrm flipV="1">
                <a:off x="1983545" y="5627077"/>
                <a:ext cx="0" cy="2813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73D52E0-3088-4246-A183-1794563B78E4}"/>
                  </a:ext>
                </a:extLst>
              </p:cNvPr>
              <p:cNvCxnSpPr/>
              <p:nvPr/>
            </p:nvCxnSpPr>
            <p:spPr>
              <a:xfrm>
                <a:off x="1983545" y="5906087"/>
                <a:ext cx="36576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9FDAEC8-33DD-4E04-9B6A-5E12D03EFD28}"/>
                  </a:ext>
                </a:extLst>
              </p:cNvPr>
              <p:cNvCxnSpPr/>
              <p:nvPr/>
            </p:nvCxnSpPr>
            <p:spPr>
              <a:xfrm flipV="1">
                <a:off x="2349305" y="5624733"/>
                <a:ext cx="0" cy="2813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7E54029-6D34-45D1-954B-13FF0560BDAF}"/>
                </a:ext>
              </a:extLst>
            </p:cNvPr>
            <p:cNvGrpSpPr/>
            <p:nvPr/>
          </p:nvGrpSpPr>
          <p:grpSpPr>
            <a:xfrm>
              <a:off x="8361405" y="1885070"/>
              <a:ext cx="261060" cy="263631"/>
              <a:chOff x="1983545" y="5624733"/>
              <a:chExt cx="365760" cy="283698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60DE294B-1C27-4289-A53E-293118C70250}"/>
                  </a:ext>
                </a:extLst>
              </p:cNvPr>
              <p:cNvCxnSpPr/>
              <p:nvPr/>
            </p:nvCxnSpPr>
            <p:spPr>
              <a:xfrm>
                <a:off x="1983545" y="5627077"/>
                <a:ext cx="36576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21E42D9-B4C5-445E-A28F-F3AC684ED3CD}"/>
                  </a:ext>
                </a:extLst>
              </p:cNvPr>
              <p:cNvCxnSpPr/>
              <p:nvPr/>
            </p:nvCxnSpPr>
            <p:spPr>
              <a:xfrm flipV="1">
                <a:off x="1983545" y="5627077"/>
                <a:ext cx="0" cy="2813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CA96368-02B9-4748-8F5A-C4E5C3164F3E}"/>
                  </a:ext>
                </a:extLst>
              </p:cNvPr>
              <p:cNvCxnSpPr/>
              <p:nvPr/>
            </p:nvCxnSpPr>
            <p:spPr>
              <a:xfrm>
                <a:off x="1983545" y="5906087"/>
                <a:ext cx="36576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D87BAEF-1A12-41A0-A6B5-CF9E43AD5B15}"/>
                  </a:ext>
                </a:extLst>
              </p:cNvPr>
              <p:cNvCxnSpPr/>
              <p:nvPr/>
            </p:nvCxnSpPr>
            <p:spPr>
              <a:xfrm flipV="1">
                <a:off x="2349305" y="5624733"/>
                <a:ext cx="0" cy="2813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342BA19-F1E1-4414-B63F-5E28157A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040" y="4980151"/>
              <a:ext cx="1974634" cy="161953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962712F-C270-4A55-BC22-6522D5CF2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4921" y="4980151"/>
              <a:ext cx="1975205" cy="162000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212D78A-9832-42F6-B6E2-F0B7290E7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3735" y="4978703"/>
              <a:ext cx="1976400" cy="162098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45AAEF-8D89-4301-9FF4-9BD629AE245B}"/>
                </a:ext>
              </a:extLst>
            </p:cNvPr>
            <p:cNvSpPr txBox="1"/>
            <p:nvPr/>
          </p:nvSpPr>
          <p:spPr>
            <a:xfrm>
              <a:off x="1718953" y="4517521"/>
              <a:ext cx="872197" cy="4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258KB</a:t>
              </a:r>
              <a:endParaRPr lang="ko-KR" altLang="en-US" sz="15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D19DF1-0B54-42C5-AEE7-DBFF463C3EAB}"/>
                </a:ext>
              </a:extLst>
            </p:cNvPr>
            <p:cNvSpPr txBox="1"/>
            <p:nvPr/>
          </p:nvSpPr>
          <p:spPr>
            <a:xfrm>
              <a:off x="4916955" y="4517521"/>
              <a:ext cx="872197" cy="4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137KB</a:t>
              </a:r>
              <a:endParaRPr lang="ko-KR" altLang="en-US" sz="15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7C177E-DF2D-44A1-B4C1-820B11673B3D}"/>
                </a:ext>
              </a:extLst>
            </p:cNvPr>
            <p:cNvSpPr txBox="1"/>
            <p:nvPr/>
          </p:nvSpPr>
          <p:spPr>
            <a:xfrm>
              <a:off x="8055836" y="4505915"/>
              <a:ext cx="872197" cy="4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31KB</a:t>
              </a:r>
              <a:endParaRPr lang="ko-KR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05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실습 </a:t>
            </a:r>
            <a:r>
              <a:rPr lang="en-US" altLang="ko-KR" sz="4000" dirty="0">
                <a:solidFill>
                  <a:srgbClr val="FFFFFF"/>
                </a:solidFill>
              </a:rPr>
              <a:t>– </a:t>
            </a:r>
            <a:r>
              <a:rPr lang="ko-KR" altLang="en-US" sz="4000" dirty="0">
                <a:solidFill>
                  <a:srgbClr val="FFFFFF"/>
                </a:solidFill>
              </a:rPr>
              <a:t>파일 형식 변환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9A61-B1C7-412D-B850-ECFFEEDACAF5}"/>
              </a:ext>
            </a:extLst>
          </p:cNvPr>
          <p:cNvSpPr/>
          <p:nvPr/>
        </p:nvSpPr>
        <p:spPr>
          <a:xfrm>
            <a:off x="905691" y="3149957"/>
            <a:ext cx="937913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2000" b="1" dirty="0"/>
              <a:t>영상 </a:t>
            </a:r>
            <a:r>
              <a:rPr lang="en-US" altLang="ko-KR" sz="2000" b="1" dirty="0"/>
              <a:t>- </a:t>
            </a:r>
            <a:r>
              <a:rPr lang="en-US" altLang="ko-KR" dirty="0">
                <a:hlinkClick r:id="rId4"/>
              </a:rPr>
              <a:t>https://jjackq.tistory.com/128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Lena(512x512).raw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raw </a:t>
            </a:r>
            <a:r>
              <a:rPr lang="ko-KR" altLang="en-US" sz="2000" b="1" dirty="0"/>
              <a:t>파일을 </a:t>
            </a:r>
            <a:r>
              <a:rPr lang="en-US" altLang="ko-KR" sz="2000" b="1" dirty="0"/>
              <a:t>bmp, </a:t>
            </a:r>
            <a:r>
              <a:rPr lang="en-US" altLang="ko-KR" sz="2000" b="1" dirty="0" err="1"/>
              <a:t>png</a:t>
            </a:r>
            <a:r>
              <a:rPr lang="en-US" altLang="ko-KR" sz="2000" b="1" dirty="0"/>
              <a:t>, jpg</a:t>
            </a:r>
            <a:r>
              <a:rPr lang="ko-KR" altLang="en-US" sz="2000" b="1" dirty="0"/>
              <a:t>로 변환 저장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형식 변환 후 파일 출력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파일 저장 후 용량 비교해보기</a:t>
            </a:r>
            <a:r>
              <a:rPr lang="en-US" altLang="ko-KR" sz="2000" b="1" dirty="0"/>
              <a:t>!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r>
              <a:rPr lang="en-US" altLang="ko-KR" sz="2000" b="1" dirty="0"/>
              <a:t>※ </a:t>
            </a:r>
            <a:r>
              <a:rPr lang="en-US" altLang="ko-KR" sz="2000" b="1" dirty="0" err="1"/>
              <a:t>Matlab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  <a:p>
            <a:r>
              <a:rPr lang="en-US" altLang="ko-KR" sz="2000" b="1" dirty="0"/>
              <a:t>- </a:t>
            </a:r>
            <a:r>
              <a:rPr lang="en-US" altLang="ko-KR" dirty="0" err="1"/>
              <a:t>fopen</a:t>
            </a:r>
            <a:r>
              <a:rPr lang="en-US" altLang="ko-KR" dirty="0"/>
              <a:t>, </a:t>
            </a:r>
            <a:r>
              <a:rPr lang="en-US" altLang="ko-KR" dirty="0" err="1"/>
              <a:t>fread</a:t>
            </a:r>
            <a:r>
              <a:rPr lang="en-US" altLang="ko-KR" dirty="0"/>
              <a:t>, uint8, </a:t>
            </a:r>
            <a:r>
              <a:rPr lang="en-US" altLang="ko-KR" dirty="0" err="1"/>
              <a:t>imwrite</a:t>
            </a:r>
            <a:r>
              <a:rPr lang="en-US" altLang="ko-KR" dirty="0"/>
              <a:t>, </a:t>
            </a:r>
            <a:r>
              <a:rPr lang="en-US" altLang="ko-KR" dirty="0" err="1"/>
              <a:t>imread</a:t>
            </a:r>
            <a:r>
              <a:rPr lang="en-US" altLang="ko-KR" dirty="0"/>
              <a:t>, </a:t>
            </a:r>
            <a:r>
              <a:rPr lang="en-US" altLang="ko-KR" dirty="0" err="1"/>
              <a:t>imshow</a:t>
            </a:r>
            <a:r>
              <a:rPr lang="en-US" altLang="ko-KR" dirty="0"/>
              <a:t>, subplot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  <a:r>
              <a:rPr lang="ko-KR" altLang="en-US" dirty="0"/>
              <a:t>자유롭게 사용 </a:t>
            </a:r>
            <a:r>
              <a:rPr lang="en-US" altLang="ko-KR" dirty="0"/>
              <a:t>(</a:t>
            </a:r>
            <a:r>
              <a:rPr lang="ko-KR" altLang="en-US" dirty="0"/>
              <a:t>명령창에 </a:t>
            </a:r>
            <a:r>
              <a:rPr lang="en-US" altLang="ko-KR" dirty="0"/>
              <a:t>help)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801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과제 </a:t>
            </a:r>
            <a:r>
              <a:rPr lang="en-US" altLang="ko-KR" sz="4000" dirty="0">
                <a:solidFill>
                  <a:srgbClr val="FFFFFF"/>
                </a:solidFill>
              </a:rPr>
              <a:t>– </a:t>
            </a:r>
            <a:r>
              <a:rPr lang="ko-KR" altLang="en-US" sz="4000" dirty="0">
                <a:solidFill>
                  <a:srgbClr val="FFFFFF"/>
                </a:solidFill>
              </a:rPr>
              <a:t>보고서 작성 양식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9A61-B1C7-412D-B850-ECFFEEDACAF5}"/>
              </a:ext>
            </a:extLst>
          </p:cNvPr>
          <p:cNvSpPr/>
          <p:nvPr/>
        </p:nvSpPr>
        <p:spPr>
          <a:xfrm>
            <a:off x="905690" y="3149957"/>
            <a:ext cx="100322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실험의 목표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실습 이론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실험 결과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결과분석 이 사항들은 반드시 포함하고 있어야합니다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실험 결과에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Matlab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코드를 첨부해주시고 결과는 스크린샷을 이용하여 보고서에 첨부하시면 됩니다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prstClr val="black"/>
                </a:solidFill>
              </a:rPr>
              <a:t>보고서 파일 제목 및 메일 제목은 </a:t>
            </a:r>
            <a:r>
              <a:rPr lang="ko-KR" altLang="en-US" b="1" dirty="0">
                <a:solidFill>
                  <a:prstClr val="black"/>
                </a:solidFill>
              </a:rPr>
              <a:t>과제 차수</a:t>
            </a:r>
            <a:r>
              <a:rPr lang="en-US" altLang="ko-KR" b="1" dirty="0">
                <a:solidFill>
                  <a:prstClr val="black"/>
                </a:solidFill>
              </a:rPr>
              <a:t>_</a:t>
            </a:r>
            <a:r>
              <a:rPr lang="ko-KR" altLang="en-US" b="1" dirty="0">
                <a:solidFill>
                  <a:prstClr val="black"/>
                </a:solidFill>
              </a:rPr>
              <a:t>이름</a:t>
            </a:r>
            <a:r>
              <a:rPr lang="en-US" altLang="ko-KR" b="1" dirty="0">
                <a:solidFill>
                  <a:prstClr val="black"/>
                </a:solidFill>
              </a:rPr>
              <a:t>_</a:t>
            </a:r>
            <a:r>
              <a:rPr lang="ko-KR" altLang="en-US" b="1" dirty="0">
                <a:solidFill>
                  <a:prstClr val="black"/>
                </a:solidFill>
              </a:rPr>
              <a:t>학번 </a:t>
            </a:r>
            <a:r>
              <a:rPr lang="en-US" altLang="ko-KR" dirty="0">
                <a:solidFill>
                  <a:prstClr val="black"/>
                </a:solidFill>
              </a:rPr>
              <a:t>(ex. </a:t>
            </a:r>
            <a:r>
              <a:rPr lang="ko-KR" altLang="en-US" dirty="0">
                <a:solidFill>
                  <a:prstClr val="black"/>
                </a:solidFill>
              </a:rPr>
              <a:t>영상처리 </a:t>
            </a: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주차</a:t>
            </a:r>
            <a:r>
              <a:rPr lang="en-US" altLang="ko-KR" dirty="0">
                <a:solidFill>
                  <a:prstClr val="black"/>
                </a:solidFill>
              </a:rPr>
              <a:t>_</a:t>
            </a:r>
            <a:r>
              <a:rPr lang="ko-KR" altLang="en-US" dirty="0">
                <a:solidFill>
                  <a:prstClr val="black"/>
                </a:solidFill>
              </a:rPr>
              <a:t>남형준</a:t>
            </a:r>
            <a:r>
              <a:rPr lang="en-US" altLang="ko-KR" dirty="0">
                <a:solidFill>
                  <a:prstClr val="black"/>
                </a:solidFill>
              </a:rPr>
              <a:t>_2012001840)</a:t>
            </a:r>
            <a:r>
              <a:rPr lang="ko-KR" altLang="en-US" dirty="0">
                <a:solidFill>
                  <a:prstClr val="black"/>
                </a:solidFill>
              </a:rPr>
              <a:t>과 같이 작성해주시고 </a:t>
            </a:r>
            <a:r>
              <a:rPr lang="en-US" altLang="ko-KR" dirty="0">
                <a:solidFill>
                  <a:prstClr val="black"/>
                </a:solidFill>
                <a:hlinkClick r:id="rId4"/>
              </a:rPr>
              <a:t>013107nam@naver.com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으로 보내주시면 됩니다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lang="en-US" altLang="ko-KR" dirty="0">
              <a:solidFill>
                <a:prstClr val="black"/>
              </a:solidFill>
            </a:endParaRPr>
          </a:p>
          <a:p>
            <a:pPr marL="285750" lvl="0" indent="-285750">
              <a:buFontTx/>
              <a:buChar char="-"/>
            </a:pPr>
            <a:r>
              <a:rPr lang="ko-KR" altLang="en-US" dirty="0">
                <a:solidFill>
                  <a:prstClr val="black"/>
                </a:solidFill>
              </a:rPr>
              <a:t>보고서 기한은 다음 실습 前 목요일 자정까지 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Tx/>
              <a:buChar char="-"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76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716" y="1039991"/>
            <a:ext cx="5306084" cy="5230634"/>
          </a:xfrm>
        </p:spPr>
        <p:txBody>
          <a:bodyPr anchor="ctr">
            <a:normAutofit/>
          </a:bodyPr>
          <a:lstStyle/>
          <a:p>
            <a:r>
              <a:rPr lang="ko-KR" altLang="en-US" sz="3000" dirty="0">
                <a:solidFill>
                  <a:srgbClr val="000000"/>
                </a:solidFill>
              </a:rPr>
              <a:t>영상처리 조교 </a:t>
            </a:r>
            <a:r>
              <a:rPr lang="ko-KR" altLang="en-US" sz="3000" b="1" dirty="0">
                <a:solidFill>
                  <a:srgbClr val="000000"/>
                </a:solidFill>
              </a:rPr>
              <a:t>남형준</a:t>
            </a:r>
            <a:endParaRPr lang="en-US" altLang="ko-KR" sz="3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rgbClr val="000000"/>
                </a:solidFill>
              </a:rPr>
              <a:t>번호 </a:t>
            </a:r>
            <a:r>
              <a:rPr lang="en-US" altLang="ko-KR" sz="2400" dirty="0">
                <a:solidFill>
                  <a:srgbClr val="000000"/>
                </a:solidFill>
              </a:rPr>
              <a:t>: 010-4186-7361</a:t>
            </a: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rgbClr val="000000"/>
                </a:solidFill>
              </a:rPr>
              <a:t>이메일 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en-US" altLang="ko-KR" sz="2400" dirty="0">
                <a:solidFill>
                  <a:srgbClr val="000000"/>
                </a:solidFill>
                <a:hlinkClick r:id="rId3"/>
              </a:rPr>
              <a:t>013107nam@naver.com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ko-KR" altLang="en-US" sz="2400" dirty="0">
                <a:solidFill>
                  <a:srgbClr val="000000"/>
                </a:solidFill>
              </a:rPr>
              <a:t>과제양식 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과제 차수</a:t>
            </a:r>
            <a:r>
              <a:rPr lang="en-US" altLang="ko-KR" sz="2400" dirty="0">
                <a:solidFill>
                  <a:srgbClr val="000000"/>
                </a:solidFill>
              </a:rPr>
              <a:t>_</a:t>
            </a:r>
            <a:r>
              <a:rPr lang="ko-KR" altLang="en-US" sz="2400" dirty="0">
                <a:solidFill>
                  <a:srgbClr val="000000"/>
                </a:solidFill>
              </a:rPr>
              <a:t>이름</a:t>
            </a:r>
            <a:r>
              <a:rPr lang="en-US" altLang="ko-KR" sz="2400" dirty="0">
                <a:solidFill>
                  <a:srgbClr val="000000"/>
                </a:solidFill>
              </a:rPr>
              <a:t>_</a:t>
            </a:r>
            <a:r>
              <a:rPr lang="ko-KR" altLang="en-US" sz="2400" dirty="0">
                <a:solidFill>
                  <a:srgbClr val="000000"/>
                </a:solidFill>
              </a:rPr>
              <a:t>학번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ko-KR" sz="1900" dirty="0">
                <a:solidFill>
                  <a:srgbClr val="000000"/>
                </a:solidFill>
              </a:rPr>
              <a:t>   (ex. </a:t>
            </a:r>
            <a:r>
              <a:rPr lang="ko-KR" altLang="en-US" sz="1900" dirty="0">
                <a:solidFill>
                  <a:srgbClr val="000000"/>
                </a:solidFill>
              </a:rPr>
              <a:t>영상처리 </a:t>
            </a:r>
            <a:r>
              <a:rPr lang="en-US" altLang="ko-KR" sz="1900" dirty="0">
                <a:solidFill>
                  <a:srgbClr val="000000"/>
                </a:solidFill>
              </a:rPr>
              <a:t>1</a:t>
            </a:r>
            <a:r>
              <a:rPr lang="ko-KR" altLang="en-US" sz="1900" dirty="0">
                <a:solidFill>
                  <a:srgbClr val="000000"/>
                </a:solidFill>
              </a:rPr>
              <a:t>주차</a:t>
            </a:r>
            <a:r>
              <a:rPr lang="en-US" altLang="ko-KR" sz="1900" dirty="0">
                <a:solidFill>
                  <a:srgbClr val="000000"/>
                </a:solidFill>
              </a:rPr>
              <a:t>_</a:t>
            </a:r>
            <a:r>
              <a:rPr lang="ko-KR" altLang="en-US" sz="1900" dirty="0">
                <a:solidFill>
                  <a:srgbClr val="000000"/>
                </a:solidFill>
              </a:rPr>
              <a:t>남형준</a:t>
            </a:r>
            <a:r>
              <a:rPr lang="en-US" altLang="ko-KR" sz="1900" dirty="0">
                <a:solidFill>
                  <a:srgbClr val="000000"/>
                </a:solidFill>
              </a:rPr>
              <a:t>_2012001840)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7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Lossy vs Lossless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8673" y="195262"/>
            <a:ext cx="5221224" cy="6286500"/>
          </a:xfrm>
        </p:spPr>
        <p:txBody>
          <a:bodyPr anchor="ctr">
            <a:normAutofit lnSpcReduction="10000"/>
          </a:bodyPr>
          <a:lstStyle/>
          <a:p>
            <a:endParaRPr lang="en-US" altLang="ko-KR" sz="1500" dirty="0">
              <a:solidFill>
                <a:srgbClr val="000000"/>
              </a:solidFill>
            </a:endParaRPr>
          </a:p>
          <a:p>
            <a:endParaRPr lang="en-US" altLang="ko-KR" sz="1500" dirty="0">
              <a:solidFill>
                <a:srgbClr val="000000"/>
              </a:solidFill>
            </a:endParaRPr>
          </a:p>
          <a:p>
            <a:r>
              <a:rPr lang="ko-KR" altLang="en-US" sz="1500" b="1" dirty="0">
                <a:solidFill>
                  <a:srgbClr val="000000"/>
                </a:solidFill>
              </a:rPr>
              <a:t>무손실 압축 동영상 코덱</a:t>
            </a:r>
          </a:p>
          <a:p>
            <a:pPr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</a:rPr>
              <a:t>HuffYUV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</a:rPr>
              <a:t>Lagarith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</a:rPr>
              <a:t>MSU</a:t>
            </a:r>
          </a:p>
          <a:p>
            <a:pPr>
              <a:buFontTx/>
              <a:buChar char="-"/>
            </a:pPr>
            <a:r>
              <a:rPr lang="en-US" altLang="ko-KR" sz="1000" dirty="0" err="1">
                <a:solidFill>
                  <a:srgbClr val="000000"/>
                </a:solidFill>
              </a:rPr>
              <a:t>MagicYUV</a:t>
            </a:r>
            <a:endParaRPr lang="en-US" altLang="ko-KR" sz="1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ko-KR" sz="1000" dirty="0">
              <a:solidFill>
                <a:srgbClr val="000000"/>
              </a:solidFill>
            </a:endParaRPr>
          </a:p>
          <a:p>
            <a:r>
              <a:rPr lang="ko-KR" altLang="en-US" sz="1500" b="1" dirty="0">
                <a:solidFill>
                  <a:srgbClr val="000000"/>
                </a:solidFill>
              </a:rPr>
              <a:t>손실 압축 동영상 코덱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</a:rPr>
              <a:t>MPEG-1 Part.2: H.261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</a:rPr>
              <a:t>MPEG-2 Part.2: H.262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</a:rPr>
              <a:t>MPEG-4 Part.2: H.263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</a:rPr>
              <a:t>MPEG-4 Part.10: H.264 (AVC)</a:t>
            </a:r>
          </a:p>
          <a:p>
            <a:pPr>
              <a:buFontTx/>
              <a:buChar char="-"/>
            </a:pPr>
            <a:r>
              <a:rPr lang="en-US" altLang="ko-KR" sz="1000" dirty="0">
                <a:solidFill>
                  <a:srgbClr val="000000"/>
                </a:solidFill>
              </a:rPr>
              <a:t>MPEG-H Part.2: H.265 (HEVC)</a:t>
            </a:r>
          </a:p>
          <a:p>
            <a:endParaRPr lang="en-US" altLang="ko-KR" sz="1500" dirty="0">
              <a:solidFill>
                <a:srgbClr val="000000"/>
              </a:solidFill>
            </a:endParaRPr>
          </a:p>
          <a:p>
            <a:r>
              <a:rPr lang="ko-KR" altLang="en-US" sz="1500" b="1" dirty="0">
                <a:solidFill>
                  <a:srgbClr val="000000"/>
                </a:solidFill>
              </a:rPr>
              <a:t>무손실 압축 이미지</a:t>
            </a:r>
            <a:endParaRPr lang="en-US" altLang="ko-KR" sz="1500" b="1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altLang="ko-KR" sz="1100" dirty="0">
                <a:solidFill>
                  <a:srgbClr val="000000"/>
                </a:solidFill>
              </a:rPr>
              <a:t>BMP</a:t>
            </a:r>
          </a:p>
          <a:p>
            <a:pPr>
              <a:buFontTx/>
              <a:buChar char="-"/>
            </a:pPr>
            <a:r>
              <a:rPr lang="en-US" altLang="ko-KR" sz="1100" dirty="0">
                <a:solidFill>
                  <a:srgbClr val="000000"/>
                </a:solidFill>
              </a:rPr>
              <a:t>PNG</a:t>
            </a:r>
          </a:p>
          <a:p>
            <a:pPr marL="0" indent="0">
              <a:buNone/>
            </a:pPr>
            <a:endParaRPr lang="en-US" altLang="ko-KR" sz="1500" dirty="0">
              <a:solidFill>
                <a:srgbClr val="000000"/>
              </a:solidFill>
            </a:endParaRPr>
          </a:p>
          <a:p>
            <a:r>
              <a:rPr lang="ko-KR" altLang="en-US" sz="1500" b="1" dirty="0">
                <a:solidFill>
                  <a:srgbClr val="000000"/>
                </a:solidFill>
              </a:rPr>
              <a:t>손실 압축 이미지</a:t>
            </a:r>
            <a:endParaRPr lang="en-US" altLang="ko-KR" sz="1500" b="1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altLang="ko-KR" sz="1100" dirty="0">
                <a:solidFill>
                  <a:srgbClr val="000000"/>
                </a:solidFill>
              </a:rPr>
              <a:t>JPG, JPEG</a:t>
            </a:r>
          </a:p>
          <a:p>
            <a:pPr>
              <a:buFontTx/>
              <a:buChar char="-"/>
            </a:pPr>
            <a:r>
              <a:rPr lang="en-US" altLang="ko-KR" sz="1100" dirty="0">
                <a:solidFill>
                  <a:srgbClr val="000000"/>
                </a:solidFill>
              </a:rPr>
              <a:t>GIF</a:t>
            </a:r>
          </a:p>
          <a:p>
            <a:pPr marL="0" indent="0">
              <a:buNone/>
            </a:pPr>
            <a:endParaRPr lang="ko-KR" altLang="en-US" sz="1500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09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4738" y="2186991"/>
            <a:ext cx="4036696" cy="27600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JPEG </a:t>
            </a:r>
            <a:r>
              <a:rPr lang="ko-KR" altLang="en-US" dirty="0">
                <a:solidFill>
                  <a:srgbClr val="FFFFFF"/>
                </a:solidFill>
              </a:rPr>
              <a:t>압축 과정</a:t>
            </a:r>
            <a:endParaRPr lang="en-US" altLang="ko-KR" dirty="0">
              <a:solidFill>
                <a:srgbClr val="FFFF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altLang="ko-KR" sz="800" dirty="0">
              <a:solidFill>
                <a:srgbClr val="000000"/>
              </a:solidFill>
            </a:endParaRPr>
          </a:p>
          <a:p>
            <a:endParaRPr lang="en-US" altLang="ko-KR" sz="800" dirty="0">
              <a:solidFill>
                <a:srgbClr val="000000"/>
              </a:solidFill>
            </a:endParaRPr>
          </a:p>
          <a:p>
            <a:pPr>
              <a:buAutoNum type="arabicParenR"/>
            </a:pPr>
            <a:r>
              <a:rPr lang="en-US" altLang="ko-KR" sz="2000" dirty="0">
                <a:solidFill>
                  <a:srgbClr val="000000"/>
                </a:solidFill>
              </a:rPr>
              <a:t> RGB </a:t>
            </a:r>
            <a:r>
              <a:rPr lang="ko-KR" altLang="en-US" sz="2000" dirty="0">
                <a:solidFill>
                  <a:srgbClr val="000000"/>
                </a:solidFill>
              </a:rPr>
              <a:t>모델에서 </a:t>
            </a:r>
            <a:r>
              <a:rPr lang="en-US" altLang="ko-KR" sz="2000" dirty="0" err="1">
                <a:solidFill>
                  <a:srgbClr val="000000"/>
                </a:solidFill>
              </a:rPr>
              <a:t>YCbCr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모델로 변환한다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pPr>
              <a:buAutoNum type="arabicParenR"/>
            </a:pP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</a:rPr>
              <a:t>YCbCr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모델 </a:t>
            </a:r>
            <a:r>
              <a:rPr lang="ko-KR" altLang="en-US" sz="2000" dirty="0" err="1">
                <a:solidFill>
                  <a:srgbClr val="000000"/>
                </a:solidFill>
              </a:rPr>
              <a:t>서브샘플링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(Subsampling)</a:t>
            </a:r>
          </a:p>
          <a:p>
            <a:pPr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</a:rPr>
              <a:t> 매크로 블록을 </a:t>
            </a:r>
            <a:r>
              <a:rPr lang="en-US" altLang="ko-KR" sz="2000" dirty="0">
                <a:solidFill>
                  <a:srgbClr val="000000"/>
                </a:solidFill>
              </a:rPr>
              <a:t>8 x 8 </a:t>
            </a:r>
            <a:r>
              <a:rPr lang="ko-KR" altLang="en-US" sz="2000" dirty="0">
                <a:solidFill>
                  <a:srgbClr val="000000"/>
                </a:solidFill>
              </a:rPr>
              <a:t>블록화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buAutoNum type="arabicParenR"/>
            </a:pP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</a:rPr>
              <a:t>이산코사인변환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(DCT) </a:t>
            </a:r>
            <a:r>
              <a:rPr lang="ko-KR" altLang="en-US" sz="2000" dirty="0">
                <a:solidFill>
                  <a:srgbClr val="000000"/>
                </a:solidFill>
              </a:rPr>
              <a:t>변환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</a:rPr>
              <a:t> 양자화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</a:rPr>
              <a:t> 지그재그 스캐닝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</a:rPr>
              <a:t> 부호화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6694" y="2153454"/>
            <a:ext cx="4846321" cy="276009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JPEG </a:t>
            </a:r>
            <a:r>
              <a:rPr lang="ko-KR" altLang="en-US" dirty="0">
                <a:solidFill>
                  <a:srgbClr val="FFFFFF"/>
                </a:solidFill>
              </a:rPr>
              <a:t>압축 과정</a:t>
            </a:r>
            <a:br>
              <a:rPr lang="en-US" altLang="ko-KR" dirty="0">
                <a:solidFill>
                  <a:srgbClr val="FFFFFF"/>
                </a:solidFill>
              </a:rPr>
            </a:b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sz="2500" dirty="0">
                <a:solidFill>
                  <a:srgbClr val="FFFFFF"/>
                </a:solidFill>
              </a:rPr>
              <a:t>(</a:t>
            </a:r>
            <a:r>
              <a:rPr lang="en-US" altLang="ko-KR" sz="2500" dirty="0" err="1">
                <a:solidFill>
                  <a:srgbClr val="FFFFFF"/>
                </a:solidFill>
              </a:rPr>
              <a:t>YCbCr</a:t>
            </a:r>
            <a:r>
              <a:rPr lang="en-US" altLang="ko-KR" sz="2500" dirty="0">
                <a:solidFill>
                  <a:srgbClr val="FFFFFF"/>
                </a:solidFill>
              </a:rPr>
              <a:t> </a:t>
            </a:r>
            <a:r>
              <a:rPr lang="ko-KR" altLang="en-US" sz="2500" dirty="0">
                <a:solidFill>
                  <a:srgbClr val="FFFFFF"/>
                </a:solidFill>
              </a:rPr>
              <a:t>변환 및 </a:t>
            </a:r>
            <a:r>
              <a:rPr lang="ko-KR" altLang="en-US" sz="2500" dirty="0" err="1">
                <a:solidFill>
                  <a:srgbClr val="FFFFFF"/>
                </a:solidFill>
              </a:rPr>
              <a:t>서브샘플링</a:t>
            </a:r>
            <a:r>
              <a:rPr lang="en-US" altLang="ko-KR" sz="25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EAAAA1-119B-4FFD-BF05-88814BBCA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63" y="4211022"/>
            <a:ext cx="6161205" cy="1903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02A33-256C-4D26-B2BB-4E74DD3D0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059" y="2242719"/>
            <a:ext cx="5447741" cy="1913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F99625-09D8-4485-81AB-11B70A0D0FEA}"/>
              </a:ext>
            </a:extLst>
          </p:cNvPr>
          <p:cNvSpPr txBox="1"/>
          <p:nvPr/>
        </p:nvSpPr>
        <p:spPr>
          <a:xfrm>
            <a:off x="5718663" y="399128"/>
            <a:ext cx="6246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YCbCr</a:t>
            </a:r>
            <a:r>
              <a:rPr lang="ko-KR" altLang="en-US" dirty="0"/>
              <a:t>은 영상 시스템에서 사용되는 색공간의 일종이다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Y </a:t>
            </a:r>
            <a:r>
              <a:rPr lang="ko-KR" altLang="en-US" dirty="0"/>
              <a:t>는 휘도 성분이며 </a:t>
            </a:r>
            <a:r>
              <a:rPr lang="en-US" altLang="ko-KR" dirty="0" err="1"/>
              <a:t>Cb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/>
              <a:t>Cr </a:t>
            </a:r>
            <a:r>
              <a:rPr lang="ko-KR" altLang="en-US" dirty="0"/>
              <a:t>은 </a:t>
            </a:r>
            <a:r>
              <a:rPr lang="ko-KR" altLang="en-US" dirty="0" err="1"/>
              <a:t>색차</a:t>
            </a:r>
            <a:r>
              <a:rPr lang="ko-KR" altLang="en-US" dirty="0"/>
              <a:t> 성분이다</a:t>
            </a:r>
            <a:r>
              <a:rPr lang="en-US" altLang="ko-KR" dirty="0"/>
              <a:t>. </a:t>
            </a:r>
          </a:p>
          <a:p>
            <a:r>
              <a:rPr lang="en-US" altLang="ko-KR" b="1" dirty="0" err="1"/>
              <a:t>YCbCr</a:t>
            </a:r>
            <a:r>
              <a:rPr lang="en-US" altLang="ko-KR" dirty="0"/>
              <a:t> </a:t>
            </a:r>
            <a:r>
              <a:rPr lang="ko-KR" altLang="en-US" dirty="0"/>
              <a:t>은 절대 </a:t>
            </a:r>
            <a:r>
              <a:rPr lang="ko-KR" altLang="en-US" dirty="0" err="1"/>
              <a:t>색공간</a:t>
            </a:r>
            <a:r>
              <a:rPr lang="ko-KR" altLang="en-US" dirty="0"/>
              <a:t> 이 아니며 </a:t>
            </a:r>
            <a:r>
              <a:rPr lang="en-US" altLang="ko-KR" dirty="0"/>
              <a:t>RGB </a:t>
            </a:r>
            <a:r>
              <a:rPr lang="ko-KR" altLang="en-US" dirty="0"/>
              <a:t>정보를 인코딩하는 방식의 하나로</a:t>
            </a:r>
            <a:r>
              <a:rPr lang="en-US" altLang="ko-KR" dirty="0"/>
              <a:t>, </a:t>
            </a:r>
            <a:r>
              <a:rPr lang="ko-KR" altLang="en-US" dirty="0"/>
              <a:t>실제로 보이는 이미지의 색은 신호를 디스플레이 하기 위해 사용된 원본 </a:t>
            </a:r>
            <a:r>
              <a:rPr lang="en-US" altLang="ko-KR" dirty="0"/>
              <a:t>RGB </a:t>
            </a:r>
            <a:r>
              <a:rPr lang="ko-KR" altLang="en-US" dirty="0"/>
              <a:t>정보에 의존한다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41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460" y="2186991"/>
            <a:ext cx="6294121" cy="2760098"/>
          </a:xfrm>
        </p:spPr>
        <p:txBody>
          <a:bodyPr>
            <a:normAutofit/>
          </a:bodyPr>
          <a:lstStyle/>
          <a:p>
            <a:r>
              <a:rPr lang="en-US" altLang="ko-KR" sz="3700" dirty="0">
                <a:solidFill>
                  <a:srgbClr val="FFFFFF"/>
                </a:solidFill>
              </a:rPr>
              <a:t>JPEG </a:t>
            </a:r>
            <a:r>
              <a:rPr lang="ko-KR" altLang="en-US" sz="3700" dirty="0">
                <a:solidFill>
                  <a:srgbClr val="FFFFFF"/>
                </a:solidFill>
              </a:rPr>
              <a:t>압축 과정</a:t>
            </a:r>
            <a:br>
              <a:rPr lang="en-US" altLang="ko-KR" sz="6000" dirty="0">
                <a:solidFill>
                  <a:srgbClr val="FFFFFF"/>
                </a:solidFill>
              </a:rPr>
            </a:br>
            <a:br>
              <a:rPr lang="en-US" altLang="ko-KR" sz="6000" dirty="0">
                <a:solidFill>
                  <a:srgbClr val="FFFFFF"/>
                </a:solidFill>
              </a:rPr>
            </a:br>
            <a:r>
              <a:rPr lang="en-US" altLang="ko-KR" sz="2500" dirty="0">
                <a:solidFill>
                  <a:srgbClr val="FFFFFF"/>
                </a:solidFill>
              </a:rPr>
              <a:t>(8x8 </a:t>
            </a:r>
            <a:r>
              <a:rPr lang="ko-KR" altLang="en-US" sz="2500" dirty="0">
                <a:solidFill>
                  <a:srgbClr val="FFFFFF"/>
                </a:solidFill>
              </a:rPr>
              <a:t>블록화 및 </a:t>
            </a:r>
            <a:r>
              <a:rPr lang="ko-KR" altLang="en-US" sz="2500" dirty="0" err="1">
                <a:solidFill>
                  <a:srgbClr val="FFFFFF"/>
                </a:solidFill>
              </a:rPr>
              <a:t>이산코사인</a:t>
            </a:r>
            <a:r>
              <a:rPr lang="ko-KR" altLang="en-US" sz="2500" dirty="0">
                <a:solidFill>
                  <a:srgbClr val="FFFFFF"/>
                </a:solidFill>
              </a:rPr>
              <a:t> 변환</a:t>
            </a:r>
            <a:r>
              <a:rPr lang="en-US" altLang="ko-KR" sz="25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1C4483-1D91-47C8-8FC1-F98344D4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80" y="566890"/>
            <a:ext cx="3933825" cy="19849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FEC45B-73E0-4D43-B7EE-19492AA0E9EB}"/>
              </a:ext>
            </a:extLst>
          </p:cNvPr>
          <p:cNvSpPr/>
          <p:nvPr/>
        </p:nvSpPr>
        <p:spPr>
          <a:xfrm>
            <a:off x="5501679" y="2887863"/>
            <a:ext cx="6690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/>
              </a:rPr>
              <a:t>각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고딕"/>
              </a:rPr>
              <a:t>8x8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고딕"/>
              </a:rPr>
              <a:t>블락에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/>
              </a:rPr>
              <a:t>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고딕"/>
              </a:rPr>
              <a:t>DCT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/>
              </a:rPr>
              <a:t>를 적용하기 전에 우선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고딕"/>
              </a:rPr>
              <a:t>[0, 255]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/>
              </a:rPr>
              <a:t>범위의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고딕"/>
              </a:rPr>
              <a:t>픽셀값들에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/>
              </a:rPr>
              <a:t>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고딕"/>
              </a:rPr>
              <a:t>128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/>
              </a:rPr>
              <a:t>을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나눔고딕"/>
              </a:rPr>
              <a:t>빼줌으로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/>
              </a:rPr>
              <a:t>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고딕"/>
              </a:rPr>
              <a:t>[-128, 127]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/>
              </a:rPr>
              <a:t>범위로 변경해준다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고딕"/>
              </a:rPr>
              <a:t>. 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/>
              </a:rPr>
              <a:t>그 다음에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나눔고딕"/>
              </a:rPr>
              <a:t>DCT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나눔고딕"/>
              </a:rPr>
              <a:t>를 각 블록에 적용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CE3E35-5ABF-4875-B6F9-620276E36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679" y="3596032"/>
            <a:ext cx="6128742" cy="15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2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8A10A95-ED96-40F0-B14B-4FFDADB9FC6B}"/>
              </a:ext>
            </a:extLst>
          </p:cNvPr>
          <p:cNvSpPr txBox="1">
            <a:spLocks/>
          </p:cNvSpPr>
          <p:nvPr/>
        </p:nvSpPr>
        <p:spPr>
          <a:xfrm>
            <a:off x="353300" y="2160865"/>
            <a:ext cx="629412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700" dirty="0">
                <a:solidFill>
                  <a:srgbClr val="FFFFFF"/>
                </a:solidFill>
              </a:rPr>
              <a:t>JPEG </a:t>
            </a:r>
            <a:r>
              <a:rPr lang="ko-KR" altLang="en-US" sz="3700" dirty="0">
                <a:solidFill>
                  <a:srgbClr val="FFFFFF"/>
                </a:solidFill>
              </a:rPr>
              <a:t>압축 과정</a:t>
            </a:r>
            <a:br>
              <a:rPr lang="en-US" altLang="ko-KR" sz="6000" dirty="0">
                <a:solidFill>
                  <a:srgbClr val="FFFFFF"/>
                </a:solidFill>
              </a:rPr>
            </a:br>
            <a:endParaRPr lang="en-US" altLang="ko-KR" sz="6000" dirty="0">
              <a:solidFill>
                <a:srgbClr val="FFFFFF"/>
              </a:solidFill>
            </a:endParaRPr>
          </a:p>
          <a:p>
            <a:r>
              <a:rPr lang="en-US" altLang="ko-KR" sz="2500" dirty="0">
                <a:solidFill>
                  <a:srgbClr val="FFFFFF"/>
                </a:solidFill>
              </a:rPr>
              <a:t>(</a:t>
            </a:r>
            <a:r>
              <a:rPr lang="ko-KR" altLang="en-US" sz="2500" dirty="0">
                <a:solidFill>
                  <a:srgbClr val="FFFFFF"/>
                </a:solidFill>
              </a:rPr>
              <a:t>양자화</a:t>
            </a:r>
            <a:r>
              <a:rPr lang="en-US" altLang="ko-KR" sz="25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C35963-6E5C-40C2-8342-33587D161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323" y="1461281"/>
            <a:ext cx="2432437" cy="16987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183E4C-3619-47CE-AE69-A850307B6265}"/>
              </a:ext>
            </a:extLst>
          </p:cNvPr>
          <p:cNvSpPr/>
          <p:nvPr/>
        </p:nvSpPr>
        <p:spPr>
          <a:xfrm>
            <a:off x="5238750" y="434101"/>
            <a:ext cx="68797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주파수 영역의 각 계수에 대해 특정 상수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(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양자화 행렬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)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로 나눈 후 반올림한 값들을 취한다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ko-KR" altLang="en-US" sz="15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80A3DDE-C26B-46F4-B796-D998AFF15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101" y="4133840"/>
            <a:ext cx="5218931" cy="17556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6AD619-7BB7-4885-B5A8-CE0BCD202086}"/>
              </a:ext>
            </a:extLst>
          </p:cNvPr>
          <p:cNvSpPr/>
          <p:nvPr/>
        </p:nvSpPr>
        <p:spPr>
          <a:xfrm>
            <a:off x="5238750" y="3356247"/>
            <a:ext cx="68797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000000"/>
                </a:solidFill>
                <a:effectLst/>
                <a:latin typeface="나눔고딕"/>
              </a:rPr>
              <a:t>그 결과 많은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나눔고딕"/>
              </a:rPr>
              <a:t>AC 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나눔고딕"/>
              </a:rPr>
              <a:t>계수들이 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나눔고딕"/>
              </a:rPr>
              <a:t>0</a:t>
            </a:r>
            <a:r>
              <a:rPr lang="ko-KR" altLang="en-US" sz="1500" b="0" i="0" dirty="0">
                <a:solidFill>
                  <a:srgbClr val="000000"/>
                </a:solidFill>
                <a:effectLst/>
                <a:latin typeface="나눔고딕"/>
              </a:rPr>
              <a:t>이 되어 버린다</a:t>
            </a:r>
            <a:r>
              <a:rPr lang="en-US" altLang="ko-KR" sz="1500" b="0" i="0" dirty="0">
                <a:solidFill>
                  <a:srgbClr val="000000"/>
                </a:solidFill>
                <a:effectLst/>
                <a:latin typeface="나눔고딕"/>
              </a:rPr>
              <a:t>.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 이 말은</a:t>
            </a:r>
            <a:r>
              <a:rPr lang="ko-KR" altLang="en-US" sz="1500" b="1" i="0" dirty="0">
                <a:solidFill>
                  <a:srgbClr val="1B9AE6"/>
                </a:solidFill>
                <a:effectLst/>
                <a:latin typeface="나눔고딕"/>
              </a:rPr>
              <a:t> 양자화를 통해 고주파 성분들을 손실 시켰다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는 뜻이다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. 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8539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8A10A95-ED96-40F0-B14B-4FFDADB9FC6B}"/>
              </a:ext>
            </a:extLst>
          </p:cNvPr>
          <p:cNvSpPr txBox="1">
            <a:spLocks/>
          </p:cNvSpPr>
          <p:nvPr/>
        </p:nvSpPr>
        <p:spPr>
          <a:xfrm>
            <a:off x="353300" y="2160865"/>
            <a:ext cx="629412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JPEG 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압축 과정</a:t>
            </a:r>
            <a:b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지그재그 스캐닝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962474-9B3D-4C6B-A1D1-3815D791F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576" y="1298141"/>
            <a:ext cx="3996134" cy="20717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856C53A-23BE-4F25-A00C-0516EED24AF4}"/>
              </a:ext>
            </a:extLst>
          </p:cNvPr>
          <p:cNvSpPr/>
          <p:nvPr/>
        </p:nvSpPr>
        <p:spPr>
          <a:xfrm>
            <a:off x="5410200" y="526435"/>
            <a:ext cx="6781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2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차원으로 배열되어 있는 양자화된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DCT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계수들을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1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차원의 데이터로 만들어준다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이때 쓰는 기법이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zigzag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스캐닝이다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. </a:t>
            </a:r>
            <a:endParaRPr lang="ko-KR" altLang="en-US" sz="1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4A94DE-F810-4BF8-9C4D-EFE06822681E}"/>
              </a:ext>
            </a:extLst>
          </p:cNvPr>
          <p:cNvSpPr/>
          <p:nvPr/>
        </p:nvSpPr>
        <p:spPr>
          <a:xfrm>
            <a:off x="5451636" y="51821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[-26, -3, 0, -3, -2, -6, 2, -4, 1, -3, 1, 1, 5, 1, 2, -1, 1, -1, 2, 0, 0, 0, 0, 0, -1, -1, 0, 0, 0, 0, 0, 0, 0, 0, 0, 0, 0, 0, 0, 0, 0, 0, 0, 0, 0, 0, 0, 0, 0, 0, 0, 0, 0, 0, 0, 0, 0, 0, 0, 0, 0, 0, 0, 0]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7C9F39-D096-42AD-976D-8FDF52578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137" y="3521096"/>
            <a:ext cx="2371429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022" y="6105525"/>
            <a:ext cx="1333500" cy="75247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68A10A95-ED96-40F0-B14B-4FFDADB9FC6B}"/>
              </a:ext>
            </a:extLst>
          </p:cNvPr>
          <p:cNvSpPr txBox="1">
            <a:spLocks/>
          </p:cNvSpPr>
          <p:nvPr/>
        </p:nvSpPr>
        <p:spPr>
          <a:xfrm>
            <a:off x="353300" y="2160865"/>
            <a:ext cx="629412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JPEG </a:t>
            </a:r>
            <a:r>
              <a:rPr kumimoji="0" lang="ko-KR" altLang="en-US" sz="3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압축 과정</a:t>
            </a:r>
            <a:b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endParaRPr kumimoji="0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부호화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0BF26E-08D3-40FD-8450-200DFAA56D94}"/>
              </a:ext>
            </a:extLst>
          </p:cNvPr>
          <p:cNvSpPr/>
          <p:nvPr/>
        </p:nvSpPr>
        <p:spPr>
          <a:xfrm>
            <a:off x="5479870" y="595685"/>
            <a:ext cx="62941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AC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계수들에 대해서는 런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고딕"/>
              </a:rPr>
              <a:t>렝스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 부호화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(run-length encoding)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를 적용한다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ko-KR" altLang="en-US" sz="1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EA3363-CFAE-4EF1-AE15-354153E26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289" y="1286029"/>
            <a:ext cx="5118712" cy="11182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19FE5-B305-4D85-94BD-FE8E8DBE693E}"/>
              </a:ext>
            </a:extLst>
          </p:cNvPr>
          <p:cNvSpPr/>
          <p:nvPr/>
        </p:nvSpPr>
        <p:spPr>
          <a:xfrm>
            <a:off x="5549288" y="2778621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[-3, 0, -3, -2, -6, 2, -4, 1, -3, 1, 1, 5, 1, 2, -1, 1, -1, 2, 0, 0, 0, 0, 0, -1, -1, 0, 0, 0, 0, 0, 0, 0, 0, 0, 0, 0, 0, 0, 0, 0, 0, 0, 0, 0, 0, 0, 0, 0, 0, 0, 0, 0, 0, 0, 0, 0, 0, 0, 0, 0, 0, 0, 0]</a:t>
            </a:r>
          </a:p>
          <a:p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 </a:t>
            </a:r>
          </a:p>
          <a:p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런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고딕"/>
              </a:rPr>
              <a:t>렝스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 부호화에 의해 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AC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계수들은 먼저 다음과 같이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고딕"/>
              </a:rPr>
              <a:t>부호화된다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.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C3DF6D-E010-49C0-ABA9-1DC4CB051BA6}"/>
              </a:ext>
            </a:extLst>
          </p:cNvPr>
          <p:cNvSpPr/>
          <p:nvPr/>
        </p:nvSpPr>
        <p:spPr>
          <a:xfrm>
            <a:off x="5549288" y="4326506"/>
            <a:ext cx="382508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(0, -3), (1, -3), (0, -2), ... , (5, -1), (0, -1), (0, 0)</a:t>
            </a:r>
            <a:endParaRPr lang="ko-KR" altLang="en-US" sz="1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FDB99F-DB74-48A9-8729-905BF1F59131}"/>
              </a:ext>
            </a:extLst>
          </p:cNvPr>
          <p:cNvSpPr/>
          <p:nvPr/>
        </p:nvSpPr>
        <p:spPr>
          <a:xfrm>
            <a:off x="5549288" y="4971806"/>
            <a:ext cx="64249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그 다음에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고딕"/>
              </a:rPr>
              <a:t>허프만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 부호화를 적용하면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, </a:t>
            </a:r>
            <a:r>
              <a:rPr lang="ko-KR" altLang="en-US" sz="1500" b="0" i="0" dirty="0">
                <a:solidFill>
                  <a:srgbClr val="333333"/>
                </a:solidFill>
                <a:effectLst/>
                <a:latin typeface="나눔고딕"/>
              </a:rPr>
              <a:t>최종적으로 다음과 같이 </a:t>
            </a:r>
            <a:r>
              <a:rPr lang="ko-KR" altLang="en-US" sz="1500" b="0" i="0" dirty="0" err="1">
                <a:solidFill>
                  <a:srgbClr val="333333"/>
                </a:solidFill>
                <a:effectLst/>
                <a:latin typeface="나눔고딕"/>
              </a:rPr>
              <a:t>부호화된다</a:t>
            </a:r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. </a:t>
            </a:r>
          </a:p>
          <a:p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 </a:t>
            </a:r>
          </a:p>
          <a:p>
            <a:r>
              <a:rPr lang="en-US" altLang="ko-KR" sz="1500" b="0" i="0" dirty="0">
                <a:solidFill>
                  <a:srgbClr val="333333"/>
                </a:solidFill>
                <a:effectLst/>
                <a:latin typeface="나눔고딕"/>
              </a:rPr>
              <a:t>0100 11100100 0101 ... 11110100 000 1010</a:t>
            </a:r>
          </a:p>
        </p:txBody>
      </p:sp>
    </p:spTree>
    <p:extLst>
      <p:ext uri="{BB962C8B-B14F-4D97-AF65-F5344CB8AC3E}">
        <p14:creationId xmlns:p14="http://schemas.microsoft.com/office/powerpoint/2010/main" val="122909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609</Words>
  <Application>Microsoft Office PowerPoint</Application>
  <PresentationFormat>와이드스크린</PresentationFormat>
  <Paragraphs>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나눔고딕</vt:lpstr>
      <vt:lpstr>맑은 고딕</vt:lpstr>
      <vt:lpstr>Arial</vt:lpstr>
      <vt:lpstr>Calibri</vt:lpstr>
      <vt:lpstr>Office 테마</vt:lpstr>
      <vt:lpstr>영상처리 실습</vt:lpstr>
      <vt:lpstr>PowerPoint 프레젠테이션</vt:lpstr>
      <vt:lpstr>Lossy vs Lossless</vt:lpstr>
      <vt:lpstr>JPEG 압축 과정</vt:lpstr>
      <vt:lpstr>JPEG 압축 과정  (YCbCr 변환 및 서브샘플링)</vt:lpstr>
      <vt:lpstr>JPEG 압축 과정  (8x8 블록화 및 이산코사인 변환)</vt:lpstr>
      <vt:lpstr>PowerPoint 프레젠테이션</vt:lpstr>
      <vt:lpstr>PowerPoint 프레젠테이션</vt:lpstr>
      <vt:lpstr>PowerPoint 프레젠테이션</vt:lpstr>
      <vt:lpstr>PowerPoint 프레젠테이션</vt:lpstr>
      <vt:lpstr>실습 – 파일 형식 변환</vt:lpstr>
      <vt:lpstr>실습 – 파일 형식 변환</vt:lpstr>
      <vt:lpstr>과제 – 보고서 작성 양식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실습</dc:title>
  <dc:creator>남형준</dc:creator>
  <cp:lastModifiedBy>남형준</cp:lastModifiedBy>
  <cp:revision>4</cp:revision>
  <dcterms:created xsi:type="dcterms:W3CDTF">2020-03-20T09:22:21Z</dcterms:created>
  <dcterms:modified xsi:type="dcterms:W3CDTF">2020-03-20T09:48:51Z</dcterms:modified>
</cp:coreProperties>
</file>