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0" r:id="rId8"/>
    <p:sldId id="259" r:id="rId9"/>
    <p:sldId id="261" r:id="rId10"/>
    <p:sldId id="264" r:id="rId11"/>
    <p:sldId id="267" r:id="rId12"/>
    <p:sldId id="262" r:id="rId13"/>
    <p:sldId id="263" r:id="rId14"/>
    <p:sldId id="268" r:id="rId15"/>
    <p:sldId id="272" r:id="rId16"/>
    <p:sldId id="265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82E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B53F9F9-08EC-47CC-8FA6-65B58CBA7AD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F8F45BE-49CF-4D96-9C68-34C311EE26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pPr algn="ctr"/>
            <a:r>
              <a:rPr lang="ko-KR" altLang="en-US" sz="7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스마트 가로등</a:t>
            </a:r>
            <a:endParaRPr lang="ko-KR" altLang="en-US" sz="7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2376264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전자공학부 </a:t>
            </a:r>
            <a:r>
              <a:rPr lang="ko-KR" altLang="en-US" sz="30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임베디드시스템</a:t>
            </a:r>
            <a:endParaRPr lang="en-US" altLang="ko-KR" sz="30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센서응용시스템</a:t>
            </a:r>
            <a:endParaRPr lang="en-US" altLang="ko-KR" sz="25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5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2014146006</a:t>
            </a:r>
          </a:p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김재</a:t>
            </a:r>
            <a:r>
              <a:rPr lang="ko-KR" altLang="en-US" sz="25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8996" y="2924944"/>
            <a:ext cx="2952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D1282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중간보고서</a:t>
            </a:r>
            <a:endParaRPr lang="ko-KR" altLang="en-US" sz="3000" b="1" dirty="0">
              <a:solidFill>
                <a:srgbClr val="D1282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108160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18’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센서응용시스템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4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진행상황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396044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96044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30120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OFF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상황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광량이 매우 낮음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530120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1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상황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광량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632)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7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진행상황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0320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50321"/>
            <a:ext cx="4176463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55079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2nd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상황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사람인식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&amp;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광량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753)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5079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3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상황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사람인식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&amp;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광량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888)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계획의 구체성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340768"/>
            <a:ext cx="72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관련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우선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LED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개를 준비하여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2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3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단계로 나눌 생각이다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○○○ 이와 같이 놓고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●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-&gt;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점등상태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23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3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 ○●○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    2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단계●○●   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단계●●●</a:t>
            </a:r>
            <a:endParaRPr lang="en-US" altLang="ko-KR" sz="23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3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위와 같이 실제 전등을 생각하며 단계별로 구현할 생각이다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3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*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데모를 구현하는데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전등을 직접사용하기에는 하드웨어적인 부분에 제약이 있을 것으로 판단하여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3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개를 통해 위와 같이 구현할 목적을 가지고 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7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계획의 구체성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340768"/>
            <a:ext cx="72008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 광량 범위 나누기 관련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진행상황에서 언급했듯이 밝을 때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근접하고 어두울 때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1023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값에 근접하는데 여러 번의 실험을 거쳐</a:t>
            </a:r>
            <a:r>
              <a:rPr lang="en-US" altLang="ko-KR" sz="23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3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Rawdata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측정한 결과</a:t>
            </a:r>
            <a:endParaRPr lang="en-US" altLang="ko-KR" sz="23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3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대략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① 스탠드 밑에 있을 때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250~350</a:t>
            </a:r>
            <a:endParaRPr lang="en-US" altLang="ko-KR" sz="23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>
                <a:latin typeface="HY강B" panose="02030600000101010101" pitchFamily="18" charset="-127"/>
                <a:ea typeface="HY강B" panose="02030600000101010101" pitchFamily="18" charset="-127"/>
              </a:rPr>
              <a:t>②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불 빛이 있을 때 손으로 가리면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550~670</a:t>
            </a:r>
          </a:p>
          <a:p>
            <a:r>
              <a:rPr lang="en-US" altLang="ko-KR" sz="23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③ 불 빛이 거의 없는 곳에서 약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5cm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떨어졌을 때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 	700~ 830</a:t>
            </a:r>
          </a:p>
          <a:p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④ 아예 손으로 가리면 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850~1000</a:t>
            </a:r>
          </a:p>
          <a:p>
            <a:endParaRPr lang="en-US" altLang="ko-KR" sz="23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①의 경우를 낮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광량이 많은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3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②의 경우를 초저녁 ③의 경우를 저녁 ④의 경우를 매우 어두운 밤으로 생각하고 진행할 계획이다</a:t>
            </a:r>
            <a:r>
              <a:rPr lang="en-US" altLang="ko-KR" sz="23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계획의 구체성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268760"/>
            <a:ext cx="7200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PIR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센서와 </a:t>
            </a:r>
            <a:r>
              <a:rPr lang="en-US" altLang="ko-KR" sz="30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 연</a:t>
            </a:r>
            <a:r>
              <a:rPr lang="ko-KR" altLang="en-US" sz="3000" b="1" dirty="0">
                <a:latin typeface="HY강B" panose="02030600000101010101" pitchFamily="18" charset="-127"/>
                <a:ea typeface="HY강B" panose="02030600000101010101" pitchFamily="18" charset="-127"/>
              </a:rPr>
              <a:t>관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관련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fontAlgn="base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우선 위에서 간단한 실험을 통해 얻은 광량의 값을 토대로 코드를 짜야 하는데 중간에 조건이 비어 있으면 안되기 때문에 값을 조절을 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실제 조도의 값을 조사하였을 때 심야의 병실 즉 야간의 달빛이 있는 정도라고 했을 때 실제 조도 값은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3~10lux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정도가 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그리고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50lux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는 차고의 어두운 정도라고 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1-50lux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어두움이 심한 단계라고 보고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3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단계를 구현할 생각이다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고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조사에 따르면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150lux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정도는 실내의 약간 어두운 정도라고 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51-150lux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실내의 어두운 정도로 보고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2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단계로 구현할 생각이다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그리고 육안으로 완전히 판별을 할 수 있는 조도의 정도는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540lux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이고 정밀작업이 필요한 정도가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400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정도기 때문에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151-350lux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LED1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단계로 구현을 하고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350lux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이후의 조도 값에는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OFF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할 계획이다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fontAlgn="base"/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fontAlgn="base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그리고 어두운 상태라고 해도 사람이 지나가지 않을 때 전력을 아끼기 위해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1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단계가 특정 범위에 있을 때 계속 켜져 있도록 프로그램을 짰는데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350lux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보다 낮은 조도의 값을 가지면 항상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1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단계가 실행이 되고 사람이 지나가는 것을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PIR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센서로 인지를 하면 위에서 언급한 단계 별로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단계가 구동이 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0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972026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계획의 구체성</a:t>
            </a:r>
            <a:r>
              <a:rPr lang="en-US" altLang="ko-KR" sz="33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33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추가적내용</a:t>
            </a:r>
            <a:r>
              <a:rPr lang="en-US" altLang="ko-KR" sz="33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33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268760"/>
            <a:ext cx="7200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서보모터를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통한 햇빛 </a:t>
            </a:r>
            <a:r>
              <a:rPr lang="ko-KR" altLang="en-US" sz="30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가림막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fontAlgn="base"/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스마트 가로등으로만 구현하는 부분에서는 센서를 더 쓰고 싶어도 한계가 있어서 스마트 공원에 있는 가로등의 느낌으로 변화를 주려고 한다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그래서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서보모터를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사용해서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단계를 나눌 때 사용했던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조도량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즉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350lux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이상의 밝기 일 때 낮으로 설정을 했는데 햇빛이 매우 뜨거울 정도를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500lux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이상으로 설정하여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가림막이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가려질 수 있도록 구현할 계획이다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fontAlgn="base"/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추후에 계속 생각하여 스마트 공원으로 다가가 스마트 가로등 외에 다양한 기능을 추가하고 싶다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감사합니다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6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747461" y="1484784"/>
            <a:ext cx="5482688" cy="4685867"/>
            <a:chOff x="1747461" y="1484784"/>
            <a:chExt cx="5482688" cy="4685867"/>
          </a:xfrm>
        </p:grpSpPr>
        <p:sp>
          <p:nvSpPr>
            <p:cNvPr id="4" name="직사각형 3"/>
            <p:cNvSpPr/>
            <p:nvPr/>
          </p:nvSpPr>
          <p:spPr>
            <a:xfrm>
              <a:off x="3845773" y="3836112"/>
              <a:ext cx="1440160" cy="187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Atmega128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MCU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861997" y="3343618"/>
              <a:ext cx="1368152" cy="7920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조도센</a:t>
              </a:r>
              <a:r>
                <a:rPr lang="ko-KR" altLang="en-US" sz="1500" dirty="0">
                  <a:solidFill>
                    <a:schemeClr val="tx1"/>
                  </a:solidFill>
                </a:rPr>
                <a:t>서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9191" y="3843318"/>
              <a:ext cx="5760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 smtClean="0"/>
                <a:t>adc</a:t>
              </a:r>
              <a:endParaRPr lang="ko-KR" altLang="en-US" sz="13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815424" y="4982519"/>
              <a:ext cx="1270709" cy="7920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</a:rPr>
                <a:t>PIR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센서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530767" y="1484784"/>
              <a:ext cx="396044" cy="8640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LED1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196402" y="1484784"/>
              <a:ext cx="396044" cy="8640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LED3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876548" y="1487860"/>
              <a:ext cx="396044" cy="8640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LED2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꺾인 연결선 35"/>
            <p:cNvCxnSpPr/>
            <p:nvPr/>
          </p:nvCxnSpPr>
          <p:spPr>
            <a:xfrm rot="10800000">
              <a:off x="2915817" y="3843320"/>
              <a:ext cx="929957" cy="783289"/>
            </a:xfrm>
            <a:prstGeom prst="bentConnector3">
              <a:avLst>
                <a:gd name="adj1" fmla="val 99931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endCxn id="52" idx="2"/>
            </p:cNvCxnSpPr>
            <p:nvPr/>
          </p:nvCxnSpPr>
          <p:spPr>
            <a:xfrm rot="10800000">
              <a:off x="2707275" y="3836112"/>
              <a:ext cx="1138500" cy="86250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4" idx="1"/>
            </p:cNvCxnSpPr>
            <p:nvPr/>
          </p:nvCxnSpPr>
          <p:spPr>
            <a:xfrm rot="10800000">
              <a:off x="2530767" y="3843320"/>
              <a:ext cx="1315006" cy="928896"/>
            </a:xfrm>
            <a:prstGeom prst="bentConnector3">
              <a:avLst>
                <a:gd name="adj1" fmla="val 9997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987195" y="2972016"/>
              <a:ext cx="1440160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Bread 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47461" y="2553444"/>
              <a:ext cx="654219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330Ω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401680" y="2564904"/>
              <a:ext cx="654219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330Ω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067315" y="2564904"/>
              <a:ext cx="654219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330Ω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꺾인 연결선 2"/>
            <p:cNvCxnSpPr>
              <a:endCxn id="77" idx="2"/>
            </p:cNvCxnSpPr>
            <p:nvPr/>
          </p:nvCxnSpPr>
          <p:spPr>
            <a:xfrm rot="5400000" flipH="1" flipV="1">
              <a:off x="2009300" y="2906746"/>
              <a:ext cx="130540" cy="1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2" idx="0"/>
              <a:endCxn id="78" idx="2"/>
            </p:cNvCxnSpPr>
            <p:nvPr/>
          </p:nvCxnSpPr>
          <p:spPr>
            <a:xfrm flipV="1">
              <a:off x="2707275" y="2852936"/>
              <a:ext cx="21515" cy="119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79" idx="2"/>
            </p:cNvCxnSpPr>
            <p:nvPr/>
          </p:nvCxnSpPr>
          <p:spPr>
            <a:xfrm flipV="1">
              <a:off x="3394424" y="2852936"/>
              <a:ext cx="1" cy="119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7" idx="0"/>
              <a:endCxn id="22" idx="4"/>
            </p:cNvCxnSpPr>
            <p:nvPr/>
          </p:nvCxnSpPr>
          <p:spPr>
            <a:xfrm flipH="1" flipV="1">
              <a:off x="2074570" y="2351956"/>
              <a:ext cx="1" cy="20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78" idx="0"/>
              <a:endCxn id="20" idx="4"/>
            </p:cNvCxnSpPr>
            <p:nvPr/>
          </p:nvCxnSpPr>
          <p:spPr>
            <a:xfrm flipH="1" flipV="1">
              <a:off x="2728789" y="2348880"/>
              <a:ext cx="1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9" idx="0"/>
              <a:endCxn id="21" idx="4"/>
            </p:cNvCxnSpPr>
            <p:nvPr/>
          </p:nvCxnSpPr>
          <p:spPr>
            <a:xfrm flipH="1" flipV="1">
              <a:off x="3394424" y="2348880"/>
              <a:ext cx="1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2336030" y="5378563"/>
              <a:ext cx="1181562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꺾인 연결선 31"/>
            <p:cNvCxnSpPr>
              <a:stCxn id="30" idx="0"/>
            </p:cNvCxnSpPr>
            <p:nvPr/>
          </p:nvCxnSpPr>
          <p:spPr>
            <a:xfrm rot="5400000" flipH="1" flipV="1">
              <a:off x="3287281" y="4820071"/>
              <a:ext cx="198022" cy="91896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5" idx="2"/>
            </p:cNvCxnSpPr>
            <p:nvPr/>
          </p:nvCxnSpPr>
          <p:spPr>
            <a:xfrm rot="10800000" flipV="1">
              <a:off x="5285933" y="3739662"/>
              <a:ext cx="576064" cy="56450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15" idx="2"/>
            </p:cNvCxnSpPr>
            <p:nvPr/>
          </p:nvCxnSpPr>
          <p:spPr>
            <a:xfrm rot="10800000">
              <a:off x="5285934" y="4982519"/>
              <a:ext cx="529491" cy="39604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4512902" y="2467961"/>
              <a:ext cx="785940" cy="5040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 smtClean="0">
                  <a:solidFill>
                    <a:schemeClr val="tx1"/>
                  </a:solidFill>
                </a:rPr>
                <a:t>서보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모터</a:t>
              </a:r>
              <a:r>
                <a:rPr lang="en-US" altLang="ko-KR" sz="1300" dirty="0" smtClean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422454" y="2467961"/>
              <a:ext cx="785940" cy="5040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 smtClean="0">
                  <a:solidFill>
                    <a:schemeClr val="tx1"/>
                  </a:solidFill>
                </a:rPr>
                <a:t>서보</a:t>
              </a:r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모터</a:t>
              </a:r>
              <a:r>
                <a:rPr lang="en-US" altLang="ko-KR" sz="1300" dirty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꺾인 연결선 43"/>
            <p:cNvCxnSpPr>
              <a:endCxn id="41" idx="2"/>
            </p:cNvCxnSpPr>
            <p:nvPr/>
          </p:nvCxnSpPr>
          <p:spPr>
            <a:xfrm rot="5400000" flipH="1" flipV="1">
              <a:off x="4159720" y="3097167"/>
              <a:ext cx="871302" cy="62100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4" idx="0"/>
              <a:endCxn id="47" idx="2"/>
            </p:cNvCxnSpPr>
            <p:nvPr/>
          </p:nvCxnSpPr>
          <p:spPr>
            <a:xfrm rot="5400000" flipH="1" flipV="1">
              <a:off x="4758591" y="2779280"/>
              <a:ext cx="864095" cy="1249571"/>
            </a:xfrm>
            <a:prstGeom prst="bentConnector3">
              <a:avLst>
                <a:gd name="adj1" fmla="val 3677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19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373563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0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PROJECT </a:t>
            </a:r>
            <a:r>
              <a:rPr lang="ko-KR" altLang="en-US" sz="40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소개</a:t>
            </a:r>
            <a:endParaRPr lang="en-US" altLang="ko-KR" sz="4000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742950" indent="-742950">
              <a:buFont typeface="Arial" pitchFamily="34" charset="0"/>
              <a:buAutoNum type="arabicPeriod"/>
            </a:pPr>
            <a:r>
              <a:rPr lang="ko-KR" altLang="en-US" sz="40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동작 시나리오</a:t>
            </a:r>
            <a:endParaRPr lang="en-US" altLang="ko-KR" sz="4000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742950" indent="-742950">
              <a:buFont typeface="Arial" pitchFamily="34" charset="0"/>
              <a:buAutoNum type="arabicPeriod"/>
            </a:pPr>
            <a:r>
              <a:rPr lang="ko-KR" altLang="en-US" sz="40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진행상황</a:t>
            </a:r>
            <a:endParaRPr lang="en-US" altLang="ko-KR" sz="4000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742950" indent="-742950">
              <a:buFont typeface="Arial" pitchFamily="34" charset="0"/>
              <a:buAutoNum type="arabicPeriod"/>
            </a:pPr>
            <a:r>
              <a:rPr lang="ko-KR" altLang="en-US" sz="40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계획의 구체성</a:t>
            </a:r>
            <a:endParaRPr lang="en-US" altLang="ko-KR" sz="4000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4000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4000" b="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 Project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소개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50" name="Picture 2" descr="C:\Users\athur\AppData\Local\Microsoft\Windows\INetCache\IE\9F00XQLW\streetlight-15759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12961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3975348" y="2483238"/>
            <a:ext cx="914400" cy="914400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4048" y="2355662"/>
            <a:ext cx="3096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rgbClr val="66FF66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Smart</a:t>
            </a:r>
            <a:endParaRPr lang="ko-KR" altLang="en-US" sz="7000" dirty="0">
              <a:solidFill>
                <a:srgbClr val="66FF66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50912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사람과 햇빛을 인식하는 가로등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에너지 절약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4174651" y="4884468"/>
            <a:ext cx="650681" cy="572741"/>
          </a:xfrm>
          <a:prstGeom prst="downArrow">
            <a:avLst/>
          </a:prstGeom>
          <a:solidFill>
            <a:srgbClr val="D12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5222" y="19348"/>
            <a:ext cx="8147248" cy="1008112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 PROJECT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소개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시스템구성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707904" y="836712"/>
            <a:ext cx="822950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시</a:t>
            </a:r>
            <a:r>
              <a:rPr lang="ko-KR" altLang="en-US" sz="1300" dirty="0">
                <a:solidFill>
                  <a:schemeClr val="tx1"/>
                </a:solidFill>
              </a:rPr>
              <a:t>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99892" y="1340768"/>
            <a:ext cx="103897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조도센서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광량인</a:t>
            </a:r>
            <a:r>
              <a:rPr lang="ko-KR" altLang="en-US" sz="1300" dirty="0">
                <a:solidFill>
                  <a:schemeClr val="tx1"/>
                </a:solidFill>
              </a:rPr>
              <a:t>식</a:t>
            </a:r>
          </a:p>
        </p:txBody>
      </p:sp>
      <p:cxnSp>
        <p:nvCxnSpPr>
          <p:cNvPr id="6" name="직선 화살표 연결선 5"/>
          <p:cNvCxnSpPr>
            <a:stCxn id="2" idx="4"/>
            <a:endCxn id="4" idx="0"/>
          </p:cNvCxnSpPr>
          <p:nvPr/>
        </p:nvCxnSpPr>
        <p:spPr>
          <a:xfrm>
            <a:off x="4119379" y="1268760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435303" y="1988840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광량이 </a:t>
            </a:r>
            <a:r>
              <a:rPr lang="en-US" altLang="ko-KR" sz="1100" dirty="0" smtClean="0">
                <a:solidFill>
                  <a:schemeClr val="tx1"/>
                </a:solidFill>
              </a:rPr>
              <a:t>350</a:t>
            </a:r>
            <a:r>
              <a:rPr lang="ko-KR" altLang="en-US" sz="1100" dirty="0" smtClean="0">
                <a:solidFill>
                  <a:schemeClr val="tx1"/>
                </a:solidFill>
              </a:rPr>
              <a:t>이하인가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2"/>
            <a:endCxn id="7" idx="0"/>
          </p:cNvCxnSpPr>
          <p:nvPr/>
        </p:nvCxnSpPr>
        <p:spPr>
          <a:xfrm>
            <a:off x="4119379" y="177281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045194" y="2060848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LED OFF</a:t>
            </a:r>
          </a:p>
        </p:txBody>
      </p:sp>
      <p:cxnSp>
        <p:nvCxnSpPr>
          <p:cNvPr id="16" name="직선 화살표 연결선 15"/>
          <p:cNvCxnSpPr>
            <a:stCxn id="7" idx="3"/>
            <a:endCxn id="11" idx="1"/>
          </p:cNvCxnSpPr>
          <p:nvPr/>
        </p:nvCxnSpPr>
        <p:spPr>
          <a:xfrm>
            <a:off x="4803454" y="2276872"/>
            <a:ext cx="2417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1160" y="1934870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19" name="직사각형 18"/>
          <p:cNvSpPr/>
          <p:nvPr/>
        </p:nvSpPr>
        <p:spPr>
          <a:xfrm>
            <a:off x="3779912" y="2708920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LED 1</a:t>
            </a:r>
            <a:r>
              <a:rPr lang="ko-KR" altLang="en-US" sz="1300" dirty="0" smtClean="0">
                <a:solidFill>
                  <a:schemeClr val="tx1"/>
                </a:solidFill>
              </a:rPr>
              <a:t>단계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7" idx="2"/>
            <a:endCxn id="19" idx="0"/>
          </p:cNvCxnSpPr>
          <p:nvPr/>
        </p:nvCxnSpPr>
        <p:spPr>
          <a:xfrm>
            <a:off x="4119379" y="2564904"/>
            <a:ext cx="0" cy="14401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907704" y="3356992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광량이 </a:t>
            </a:r>
            <a:r>
              <a:rPr lang="en-US" altLang="ko-KR" sz="1100" dirty="0" smtClean="0">
                <a:solidFill>
                  <a:schemeClr val="tx1"/>
                </a:solidFill>
              </a:rPr>
              <a:t>150</a:t>
            </a:r>
            <a:r>
              <a:rPr lang="ko-KR" altLang="en-US" sz="1100" dirty="0" smtClean="0">
                <a:solidFill>
                  <a:schemeClr val="tx1"/>
                </a:solidFill>
              </a:rPr>
              <a:t>이하인가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4932041" y="3356992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광량이 </a:t>
            </a:r>
            <a:r>
              <a:rPr lang="en-US" altLang="ko-KR" sz="1100" dirty="0" smtClean="0">
                <a:solidFill>
                  <a:schemeClr val="tx1"/>
                </a:solidFill>
              </a:rPr>
              <a:t>50</a:t>
            </a:r>
            <a:r>
              <a:rPr lang="ko-KR" altLang="en-US" sz="1100" dirty="0" smtClean="0">
                <a:solidFill>
                  <a:schemeClr val="tx1"/>
                </a:solidFill>
              </a:rPr>
              <a:t>이하인가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5400000">
            <a:off x="3211564" y="2449176"/>
            <a:ext cx="288032" cy="1527599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16200000" flipH="1">
            <a:off x="4723732" y="2464606"/>
            <a:ext cx="288032" cy="1496738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H="1">
            <a:off x="1907704" y="3068959"/>
            <a:ext cx="1872208" cy="576064"/>
          </a:xfrm>
          <a:prstGeom prst="bentConnector3">
            <a:avLst>
              <a:gd name="adj1" fmla="val -122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flipH="1" flipV="1">
            <a:off x="4458846" y="3068958"/>
            <a:ext cx="1841346" cy="576065"/>
          </a:xfrm>
          <a:prstGeom prst="bentConnector3">
            <a:avLst>
              <a:gd name="adj1" fmla="val -124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63688" y="2780928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5965872" y="2780928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36" name="직사각형 35"/>
          <p:cNvSpPr/>
          <p:nvPr/>
        </p:nvSpPr>
        <p:spPr>
          <a:xfrm>
            <a:off x="2146871" y="4005065"/>
            <a:ext cx="889816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PIR</a:t>
            </a:r>
            <a:r>
              <a:rPr lang="ko-KR" altLang="en-US" sz="1300" dirty="0" smtClean="0">
                <a:solidFill>
                  <a:schemeClr val="tx1"/>
                </a:solidFill>
              </a:rPr>
              <a:t>센서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설정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6925" y="4005064"/>
            <a:ext cx="83838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PIR</a:t>
            </a:r>
            <a:r>
              <a:rPr lang="ko-KR" altLang="en-US" sz="1300" dirty="0" smtClean="0">
                <a:solidFill>
                  <a:schemeClr val="tx1"/>
                </a:solidFill>
              </a:rPr>
              <a:t>센서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설정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38" name="순서도: 판단 37"/>
          <p:cNvSpPr/>
          <p:nvPr/>
        </p:nvSpPr>
        <p:spPr>
          <a:xfrm>
            <a:off x="1907704" y="4581128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사람이 지나가는가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4932040" y="4581128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사람이 지나가는가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22" idx="2"/>
            <a:endCxn id="36" idx="0"/>
          </p:cNvCxnSpPr>
          <p:nvPr/>
        </p:nvCxnSpPr>
        <p:spPr>
          <a:xfrm rot="5400000">
            <a:off x="2555776" y="3969060"/>
            <a:ext cx="7200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3" idx="2"/>
            <a:endCxn id="37" idx="0"/>
          </p:cNvCxnSpPr>
          <p:nvPr/>
        </p:nvCxnSpPr>
        <p:spPr>
          <a:xfrm>
            <a:off x="5616117" y="393305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6" idx="2"/>
          </p:cNvCxnSpPr>
          <p:nvPr/>
        </p:nvCxnSpPr>
        <p:spPr>
          <a:xfrm>
            <a:off x="2591779" y="4437113"/>
            <a:ext cx="1" cy="144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7" idx="2"/>
          </p:cNvCxnSpPr>
          <p:nvPr/>
        </p:nvCxnSpPr>
        <p:spPr>
          <a:xfrm flipH="1">
            <a:off x="5616116" y="4437112"/>
            <a:ext cx="1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2080" y="5373216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LED 3</a:t>
            </a:r>
            <a:r>
              <a:rPr lang="ko-KR" altLang="en-US" sz="1300" dirty="0" smtClean="0">
                <a:solidFill>
                  <a:schemeClr val="tx1"/>
                </a:solidFill>
              </a:rPr>
              <a:t>단계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39" idx="2"/>
            <a:endCxn id="51" idx="0"/>
          </p:cNvCxnSpPr>
          <p:nvPr/>
        </p:nvCxnSpPr>
        <p:spPr>
          <a:xfrm>
            <a:off x="5616116" y="5157192"/>
            <a:ext cx="15431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236882" y="5301209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LED 2</a:t>
            </a:r>
            <a:r>
              <a:rPr lang="ko-KR" altLang="en-US" sz="1300" dirty="0" smtClean="0">
                <a:solidFill>
                  <a:schemeClr val="tx1"/>
                </a:solidFill>
              </a:rPr>
              <a:t>단계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38" idx="2"/>
            <a:endCxn id="54" idx="0"/>
          </p:cNvCxnSpPr>
          <p:nvPr/>
        </p:nvCxnSpPr>
        <p:spPr>
          <a:xfrm flipH="1">
            <a:off x="2576349" y="5157192"/>
            <a:ext cx="15431" cy="144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판단 59"/>
          <p:cNvSpPr/>
          <p:nvPr/>
        </p:nvSpPr>
        <p:spPr>
          <a:xfrm>
            <a:off x="1907704" y="5805265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광량이 </a:t>
            </a:r>
            <a:r>
              <a:rPr lang="en-US" altLang="ko-KR" sz="1100" dirty="0" smtClean="0">
                <a:solidFill>
                  <a:schemeClr val="tx1"/>
                </a:solidFill>
              </a:rPr>
              <a:t>50</a:t>
            </a:r>
            <a:r>
              <a:rPr lang="ko-KR" altLang="en-US" sz="1100" dirty="0" smtClean="0">
                <a:solidFill>
                  <a:schemeClr val="tx1"/>
                </a:solidFill>
              </a:rPr>
              <a:t>이하인가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36882" y="6453336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LED 3</a:t>
            </a:r>
            <a:r>
              <a:rPr lang="ko-KR" altLang="en-US" sz="1300" dirty="0" smtClean="0">
                <a:solidFill>
                  <a:schemeClr val="tx1"/>
                </a:solidFill>
              </a:rPr>
              <a:t>단계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0" idx="2"/>
            <a:endCxn id="61" idx="0"/>
          </p:cNvCxnSpPr>
          <p:nvPr/>
        </p:nvCxnSpPr>
        <p:spPr>
          <a:xfrm flipH="1">
            <a:off x="2576349" y="6381329"/>
            <a:ext cx="15431" cy="720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0" idx="3"/>
            <a:endCxn id="54" idx="2"/>
          </p:cNvCxnSpPr>
          <p:nvPr/>
        </p:nvCxnSpPr>
        <p:spPr>
          <a:xfrm flipH="1" flipV="1">
            <a:off x="2576349" y="5733257"/>
            <a:ext cx="699506" cy="360040"/>
          </a:xfrm>
          <a:prstGeom prst="bentConnector4">
            <a:avLst>
              <a:gd name="adj1" fmla="val -32680"/>
              <a:gd name="adj2" fmla="val 9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4" idx="2"/>
            <a:endCxn id="60" idx="0"/>
          </p:cNvCxnSpPr>
          <p:nvPr/>
        </p:nvCxnSpPr>
        <p:spPr>
          <a:xfrm>
            <a:off x="2576349" y="5733257"/>
            <a:ext cx="15431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7600" y="5872916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2843808" y="6237312"/>
            <a:ext cx="511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Yes</a:t>
            </a:r>
            <a:endParaRPr lang="ko-KR" altLang="en-US" sz="1300" dirty="0"/>
          </a:p>
        </p:txBody>
      </p:sp>
      <p:cxnSp>
        <p:nvCxnSpPr>
          <p:cNvPr id="72" name="꺾인 연결선 71"/>
          <p:cNvCxnSpPr>
            <a:stCxn id="38" idx="3"/>
          </p:cNvCxnSpPr>
          <p:nvPr/>
        </p:nvCxnSpPr>
        <p:spPr>
          <a:xfrm flipH="1" flipV="1">
            <a:off x="2591781" y="4509120"/>
            <a:ext cx="684074" cy="360040"/>
          </a:xfrm>
          <a:prstGeom prst="bentConnector3">
            <a:avLst>
              <a:gd name="adj1" fmla="val -334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9" idx="3"/>
          </p:cNvCxnSpPr>
          <p:nvPr/>
        </p:nvCxnSpPr>
        <p:spPr>
          <a:xfrm flipH="1" flipV="1">
            <a:off x="5616117" y="4509120"/>
            <a:ext cx="684074" cy="360040"/>
          </a:xfrm>
          <a:prstGeom prst="bentConnector3">
            <a:avLst>
              <a:gd name="adj1" fmla="val -334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5592" y="4581128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6516216" y="4576772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2692076" y="5080828"/>
            <a:ext cx="511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Yes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5796136" y="5080828"/>
            <a:ext cx="511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Yes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6719380" y="4985881"/>
            <a:ext cx="20290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광량 단위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lux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350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이상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평소 낮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151-350 :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초저녁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51-150 :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초저녁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밤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1-50 :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밤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새벽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1835697" y="1280966"/>
            <a:ext cx="1368151" cy="576064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광량이 </a:t>
            </a:r>
            <a:r>
              <a:rPr lang="en-US" altLang="ko-KR" sz="1100" dirty="0" smtClean="0">
                <a:solidFill>
                  <a:schemeClr val="tx1"/>
                </a:solidFill>
              </a:rPr>
              <a:t>500</a:t>
            </a:r>
            <a:r>
              <a:rPr lang="ko-KR" altLang="en-US" sz="1100" dirty="0" smtClean="0">
                <a:solidFill>
                  <a:schemeClr val="tx1"/>
                </a:solidFill>
              </a:rPr>
              <a:t>이상인가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55576" y="1352974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가림막</a:t>
            </a:r>
            <a:r>
              <a:rPr lang="ko-KR" altLang="en-US" sz="1300" dirty="0" smtClean="0">
                <a:solidFill>
                  <a:schemeClr val="tx1"/>
                </a:solidFill>
              </a:rPr>
              <a:t> 유지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5576" y="2132856"/>
            <a:ext cx="678934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err="1" smtClean="0">
                <a:solidFill>
                  <a:schemeClr val="tx1"/>
                </a:solidFill>
              </a:rPr>
              <a:t>가림막</a:t>
            </a:r>
            <a:r>
              <a:rPr lang="ko-KR" altLang="en-US" sz="1300" dirty="0" smtClean="0">
                <a:solidFill>
                  <a:schemeClr val="tx1"/>
                </a:solidFill>
              </a:rPr>
              <a:t> 작동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" idx="1"/>
            <a:endCxn id="47" idx="3"/>
          </p:cNvCxnSpPr>
          <p:nvPr/>
        </p:nvCxnSpPr>
        <p:spPr>
          <a:xfrm flipH="1">
            <a:off x="3203848" y="1556792"/>
            <a:ext cx="396044" cy="12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7" idx="2"/>
            <a:endCxn id="58" idx="3"/>
          </p:cNvCxnSpPr>
          <p:nvPr/>
        </p:nvCxnSpPr>
        <p:spPr>
          <a:xfrm rot="5400000">
            <a:off x="1731217" y="1560324"/>
            <a:ext cx="491850" cy="10852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7" idx="1"/>
            <a:endCxn id="55" idx="3"/>
          </p:cNvCxnSpPr>
          <p:nvPr/>
        </p:nvCxnSpPr>
        <p:spPr>
          <a:xfrm flipH="1">
            <a:off x="1434510" y="1568998"/>
            <a:ext cx="4011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24915" y="1880828"/>
            <a:ext cx="511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Yes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1570814" y="1265785"/>
            <a:ext cx="406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426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0"/>
            <a:ext cx="8147248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 Project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소개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사용센서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1044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① 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PIR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적외선 센서로 사람을 감지할 때 사용하는 센서이다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 모양 부분 내부에 센서가 존재하는데 렌즈처럼 각이 있어서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110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˚로 사람을 인식할 수 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PIR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센서는 단일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트리거와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반복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트리거를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지원하는데 단일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트리거는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사람을 인식할 때만 센서가 입력을 받는 것이고 인식되지 않으면 더 이상 입력을 받지 않는다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트리거는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사람이 인식되고 더 이상 인식되지 않아도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 동안은 입력을 계속 받는다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센서의 경우에는 반복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트리거만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지원하기 때문에 사람이 인식되지 않아도 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 정도 후에 입력을 받지 않는다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78" y="1340768"/>
            <a:ext cx="322253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7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0"/>
            <a:ext cx="8147248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 Project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소개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사용센서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3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1044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② </a:t>
            </a:r>
            <a:r>
              <a:rPr lang="en-US" altLang="ko-KR" sz="30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 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센서는 빛을 받아서 저항의 값을 변하게 하는 가변저항의 일종이다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Datasheet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보면 알 수 있듯이 저항이 클 때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조도량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lux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값은 낮고 저항이 낮아 질 수록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lux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값은 커진다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즉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옴의 법칙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(V=IR)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통해 보면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값이 작을 수록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값은 작아지고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값은 커진다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밝을 때는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값이 작아지고 전압 또한 낮아진다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반대로 어두울 때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값이 커지면 전압 또한 커진다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센서를 통해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MCU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입력되는 값은 밝을 때 값이 낮고 어두울 때 값이 크다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58718" y="1702966"/>
            <a:ext cx="34520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832" y="1256134"/>
            <a:ext cx="2217454" cy="28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08" y="3861048"/>
            <a:ext cx="2310432" cy="27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5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0840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동작 시나리오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340768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PIR</a:t>
            </a: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센서로 사람을 인식</a:t>
            </a:r>
            <a:endParaRPr lang="en-US" altLang="ko-KR" sz="3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센서를 통해 주변 광량 인식</a:t>
            </a:r>
            <a:endParaRPr lang="en-US" altLang="ko-KR" sz="3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센서를 통해 인식된 주변 광량을 통해 기본적 밝기로 </a:t>
            </a:r>
            <a:r>
              <a:rPr lang="en-US" altLang="ko-KR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</a:t>
            </a: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점등</a:t>
            </a:r>
            <a:endParaRPr lang="en-US" altLang="ko-KR" sz="3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사람을 인식하거나 어두워지는 정도에 따라 </a:t>
            </a:r>
            <a:r>
              <a:rPr lang="en-US" altLang="ko-KR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단계로 </a:t>
            </a:r>
            <a:r>
              <a:rPr lang="en-US" altLang="ko-KR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</a:t>
            </a:r>
            <a:r>
              <a:rPr lang="ko-KR" altLang="en-US" sz="3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점등</a:t>
            </a:r>
            <a:endParaRPr lang="en-US" altLang="ko-KR" sz="3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진행상황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340768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① 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PIR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센서의 인식을 받아 사람이 범위 내 들어오는 것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손으로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110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˚반경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인식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첫 발표 때 언급한 </a:t>
            </a:r>
            <a:r>
              <a:rPr lang="ko-KR" altLang="en-US" sz="25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종류 중 지급받은 센서는 반복 </a:t>
            </a:r>
            <a:r>
              <a:rPr lang="ko-KR" altLang="en-US" sz="25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트리거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지원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인식이 되면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Atmega128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보드의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PINC1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</a:t>
            </a:r>
            <a:r>
              <a:rPr lang="en-US" altLang="ko-KR" sz="25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통해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출력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</p:spPr>
        <p:txBody>
          <a:bodyPr>
            <a:normAutofit/>
          </a:bodyPr>
          <a:lstStyle/>
          <a:p>
            <a:r>
              <a:rPr lang="en-US" altLang="ko-KR" sz="5000" b="1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5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진행상황</a:t>
            </a:r>
            <a:endParaRPr lang="ko-KR" altLang="en-US" sz="5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340768"/>
            <a:ext cx="72008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② </a:t>
            </a:r>
            <a:r>
              <a:rPr lang="en-US" altLang="ko-KR" sz="30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cds</a:t>
            </a:r>
            <a:r>
              <a:rPr lang="en-US" altLang="ko-KR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3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센서</a:t>
            </a:r>
            <a:endParaRPr lang="en-US" altLang="ko-KR" sz="30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Atmega128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보드 내부의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ADC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기능을 이용하여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Analog Out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Atmega128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입력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 A/D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변환기의 동작 중 </a:t>
            </a:r>
            <a:r>
              <a:rPr lang="ko-KR" altLang="en-US" sz="25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단극성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입력 모드를 사용하여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0~1023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까지의 값으로 표현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밝을 수록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근접하고 어두울 수록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1023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근접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 LCD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en-US" altLang="ko-KR" sz="25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RawData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값이 표시되도록 설정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밝기 정도에 따라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LED Mode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단계로 나누어 우선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LCD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표시하도록 설정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9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2204</TotalTime>
  <Words>909</Words>
  <Application>Microsoft Office PowerPoint</Application>
  <PresentationFormat>화면 슬라이드 쇼(4:3)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스마트 가로등</vt:lpstr>
      <vt:lpstr>CONTENTS</vt:lpstr>
      <vt:lpstr>1. Project 소개</vt:lpstr>
      <vt:lpstr>1. PROJECT 소개(시스템구성)</vt:lpstr>
      <vt:lpstr>1. Project 소개(사용센서)</vt:lpstr>
      <vt:lpstr>1. Project 소개(사용센서)</vt:lpstr>
      <vt:lpstr>2. 동작 시나리오</vt:lpstr>
      <vt:lpstr>3. 진행상황</vt:lpstr>
      <vt:lpstr>3. 진행상황</vt:lpstr>
      <vt:lpstr>3. 진행상황</vt:lpstr>
      <vt:lpstr>3. 진행상황</vt:lpstr>
      <vt:lpstr>4. 계획의 구체성</vt:lpstr>
      <vt:lpstr>4. 계획의 구체성</vt:lpstr>
      <vt:lpstr>4. 계획의 구체성</vt:lpstr>
      <vt:lpstr>4. 계획의 구체성(추가적내용)</vt:lpstr>
      <vt:lpstr>감사합니다!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가로등</dc:title>
  <dc:creator>athurk</dc:creator>
  <cp:lastModifiedBy>athurk</cp:lastModifiedBy>
  <cp:revision>88</cp:revision>
  <dcterms:created xsi:type="dcterms:W3CDTF">2018-11-11T14:17:27Z</dcterms:created>
  <dcterms:modified xsi:type="dcterms:W3CDTF">2018-11-30T19:09:08Z</dcterms:modified>
</cp:coreProperties>
</file>