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B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033-4704-4FB0-826A-23BD0841271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AD-0D8F-492D-945E-BC39690308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07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033-4704-4FB0-826A-23BD0841271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AD-0D8F-492D-945E-BC3969030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7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033-4704-4FB0-826A-23BD0841271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AD-0D8F-492D-945E-BC3969030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03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033-4704-4FB0-826A-23BD0841271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AD-0D8F-492D-945E-BC3969030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59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033-4704-4FB0-826A-23BD0841271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AD-0D8F-492D-945E-BC39690308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2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033-4704-4FB0-826A-23BD0841271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AD-0D8F-492D-945E-BC3969030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3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033-4704-4FB0-826A-23BD0841271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AD-0D8F-492D-945E-BC3969030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8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033-4704-4FB0-826A-23BD0841271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AD-0D8F-492D-945E-BC3969030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5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033-4704-4FB0-826A-23BD0841271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AD-0D8F-492D-945E-BC3969030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76E8033-4704-4FB0-826A-23BD0841271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DB24AD-0D8F-492D-945E-BC3969030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4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033-4704-4FB0-826A-23BD0841271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AD-0D8F-492D-945E-BC3969030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5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6E8033-4704-4FB0-826A-23BD0841271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DB24AD-0D8F-492D-945E-BC39690308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81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BAE10-6386-CA94-FA74-0884920BF0F2}"/>
              </a:ext>
            </a:extLst>
          </p:cNvPr>
          <p:cNvSpPr txBox="1"/>
          <p:nvPr/>
        </p:nvSpPr>
        <p:spPr>
          <a:xfrm>
            <a:off x="7368989" y="5369859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2023.04.12</a:t>
            </a:r>
          </a:p>
          <a:p>
            <a:pPr algn="r"/>
            <a:r>
              <a:rPr lang="ko-KR" altLang="en-US" dirty="0"/>
              <a:t>염수지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D1BB7-00D1-0965-1B89-47C3BF1217D2}"/>
              </a:ext>
            </a:extLst>
          </p:cNvPr>
          <p:cNvSpPr txBox="1"/>
          <p:nvPr/>
        </p:nvSpPr>
        <p:spPr>
          <a:xfrm>
            <a:off x="620610" y="3674349"/>
            <a:ext cx="812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서울시 지하철 혼잡 안전문제 해결 방안 제시</a:t>
            </a:r>
          </a:p>
        </p:txBody>
      </p:sp>
      <p:pic>
        <p:nvPicPr>
          <p:cNvPr id="1026" name="Picture 2" descr="행정안전부 로고">
            <a:extLst>
              <a:ext uri="{FF2B5EF4-FFF2-40B4-BE49-F238E27FC236}">
                <a16:creationId xmlns:a16="http://schemas.microsoft.com/office/drawing/2014/main" id="{93031665-D262-B884-577D-DAD922C8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42" y="107573"/>
            <a:ext cx="1748118" cy="66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28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행정안전부 로고">
            <a:extLst>
              <a:ext uri="{FF2B5EF4-FFF2-40B4-BE49-F238E27FC236}">
                <a16:creationId xmlns:a16="http://schemas.microsoft.com/office/drawing/2014/main" id="{8DA5799C-20FC-C325-5740-5EEE3DC47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42" y="107573"/>
            <a:ext cx="1748118" cy="66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EA98B6-6538-1BA3-5E51-348D432D15DA}"/>
              </a:ext>
            </a:extLst>
          </p:cNvPr>
          <p:cNvSpPr txBox="1"/>
          <p:nvPr/>
        </p:nvSpPr>
        <p:spPr>
          <a:xfrm>
            <a:off x="1278467" y="1421844"/>
            <a:ext cx="34256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제안한 두가지 방안에는 단점이 존재합니다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C5BC7-DAD7-4C3D-E9BA-469F1FC864AC}"/>
              </a:ext>
            </a:extLst>
          </p:cNvPr>
          <p:cNvSpPr txBox="1"/>
          <p:nvPr/>
        </p:nvSpPr>
        <p:spPr>
          <a:xfrm>
            <a:off x="884770" y="671126"/>
            <a:ext cx="3145413" cy="75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4. </a:t>
            </a:r>
            <a:r>
              <a:rPr lang="ko-KR" altLang="en-US" sz="3200" dirty="0"/>
              <a:t>방안의 장단점</a:t>
            </a:r>
            <a:endParaRPr lang="en-US" altLang="ko-KR" sz="3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108251-3B19-468E-325E-9846B7858E48}"/>
              </a:ext>
            </a:extLst>
          </p:cNvPr>
          <p:cNvSpPr/>
          <p:nvPr/>
        </p:nvSpPr>
        <p:spPr>
          <a:xfrm>
            <a:off x="1750060" y="2900680"/>
            <a:ext cx="1706880" cy="6400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순수 자전거</a:t>
            </a:r>
            <a:endParaRPr lang="en-US" altLang="ko-KR" dirty="0"/>
          </a:p>
          <a:p>
            <a:pPr algn="ctr"/>
            <a:r>
              <a:rPr lang="ko-KR" altLang="en-US" dirty="0"/>
              <a:t>약 </a:t>
            </a:r>
            <a:r>
              <a:rPr lang="en-US" altLang="ko-KR" dirty="0"/>
              <a:t>35</a:t>
            </a:r>
            <a:r>
              <a:rPr lang="ko-KR" altLang="en-US" dirty="0"/>
              <a:t>만원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FDC89D-3606-906E-F68A-9F50C64133C7}"/>
              </a:ext>
            </a:extLst>
          </p:cNvPr>
          <p:cNvSpPr/>
          <p:nvPr/>
        </p:nvSpPr>
        <p:spPr>
          <a:xfrm>
            <a:off x="3931920" y="2900680"/>
            <a:ext cx="1706880" cy="6400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단말기</a:t>
            </a:r>
            <a:endParaRPr lang="en-US" altLang="ko-KR" dirty="0"/>
          </a:p>
          <a:p>
            <a:pPr algn="ctr"/>
            <a:r>
              <a:rPr lang="ko-KR" altLang="en-US" dirty="0"/>
              <a:t>약 </a:t>
            </a:r>
            <a:r>
              <a:rPr lang="en-US" altLang="ko-KR" dirty="0"/>
              <a:t>51</a:t>
            </a:r>
            <a:r>
              <a:rPr lang="ko-KR" altLang="en-US" dirty="0"/>
              <a:t>만원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DEB637-5ED9-A06E-FE67-5068A46933C8}"/>
              </a:ext>
            </a:extLst>
          </p:cNvPr>
          <p:cNvSpPr/>
          <p:nvPr/>
        </p:nvSpPr>
        <p:spPr>
          <a:xfrm>
            <a:off x="6179750" y="2900680"/>
            <a:ext cx="1706880" cy="64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</a:t>
            </a:r>
            <a:endParaRPr lang="en-US" altLang="ko-KR" dirty="0"/>
          </a:p>
          <a:p>
            <a:pPr algn="ctr"/>
            <a:r>
              <a:rPr lang="ko-KR" altLang="en-US" dirty="0"/>
              <a:t>약 </a:t>
            </a:r>
            <a:r>
              <a:rPr lang="en-US" altLang="ko-KR" dirty="0"/>
              <a:t>89</a:t>
            </a:r>
            <a:r>
              <a:rPr lang="ko-KR" altLang="en-US" dirty="0"/>
              <a:t>만원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F53314-0002-65E7-9262-A2DF05B1D7C6}"/>
              </a:ext>
            </a:extLst>
          </p:cNvPr>
          <p:cNvSpPr txBox="1"/>
          <p:nvPr/>
        </p:nvSpPr>
        <p:spPr>
          <a:xfrm>
            <a:off x="955301" y="1987896"/>
            <a:ext cx="78635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가격 문제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공공자전거 </a:t>
            </a:r>
            <a:r>
              <a:rPr lang="ko-KR" altLang="en-US" dirty="0" err="1"/>
              <a:t>확충비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버스 노선 확충비용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버스 노조와의 마찰</a:t>
            </a:r>
            <a:endParaRPr lang="en-US" altLang="ko-KR" dirty="0"/>
          </a:p>
          <a:p>
            <a:r>
              <a:rPr lang="en-US" altLang="ko-KR" dirty="0"/>
              <a:t>     2023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정부와 버스 노조와의 마찰 심화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Roboto" panose="020B0604020202020204" pitchFamily="2" charset="0"/>
              </a:rPr>
              <a:t>8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Roboto" panose="020B0604020202020204" pitchFamily="2" charset="0"/>
              </a:rPr>
              <a:t>년 만에 대중교통 요금 인상을 예고했던 서울시가 요금 인상을 하반기로 </a:t>
            </a:r>
            <a:endParaRPr lang="en-US" altLang="ko-KR" b="0" i="0" dirty="0">
              <a:solidFill>
                <a:srgbClr val="0F0F0F"/>
              </a:solidFill>
              <a:effectLst/>
              <a:latin typeface="Roboto" panose="020B0604020202020204" pitchFamily="2" charset="0"/>
            </a:endParaRPr>
          </a:p>
          <a:p>
            <a:r>
              <a:rPr lang="en-US" altLang="ko-KR" dirty="0">
                <a:solidFill>
                  <a:srgbClr val="0F0F0F"/>
                </a:solidFill>
                <a:latin typeface="Roboto" panose="020B0604020202020204" pitchFamily="2" charset="0"/>
              </a:rPr>
              <a:t>    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Roboto" panose="020B0604020202020204" pitchFamily="2" charset="0"/>
              </a:rPr>
              <a:t>연기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Roboto" panose="020B0604020202020204" pitchFamily="2" charset="0"/>
              </a:rPr>
              <a:t>. 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Roboto" panose="020B0604020202020204" pitchFamily="2" charset="0"/>
              </a:rPr>
              <a:t>인상 시점은 미뤘지만 불씨는 남아있음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Roboto" panose="020B0604020202020204" pitchFamily="2" charset="0"/>
              </a:rPr>
              <a:t>.</a:t>
            </a:r>
          </a:p>
          <a:p>
            <a:r>
              <a:rPr lang="en-US" altLang="ko-KR" dirty="0">
                <a:solidFill>
                  <a:srgbClr val="0F0F0F"/>
                </a:solidFill>
                <a:latin typeface="Roboto" panose="020B0604020202020204" pitchFamily="2" charset="0"/>
              </a:rPr>
              <a:t>    </a:t>
            </a:r>
            <a:r>
              <a:rPr lang="ko-KR" altLang="en-US" dirty="0">
                <a:solidFill>
                  <a:srgbClr val="0F0F0F"/>
                </a:solidFill>
                <a:latin typeface="Roboto" panose="020B0604020202020204" pitchFamily="2" charset="0"/>
              </a:rPr>
              <a:t>중장기 적으로 서울시의 버스를 확충 개선하려면 선결되어야 함</a:t>
            </a:r>
            <a:r>
              <a:rPr lang="en-US" altLang="ko-KR" dirty="0">
                <a:solidFill>
                  <a:srgbClr val="0F0F0F"/>
                </a:solidFill>
                <a:latin typeface="Roboto" panose="020B0604020202020204" pitchFamily="2" charset="0"/>
              </a:rPr>
              <a:t>.</a:t>
            </a:r>
            <a:r>
              <a:rPr lang="ko-KR" altLang="en-US" dirty="0">
                <a:solidFill>
                  <a:srgbClr val="0F0F0F"/>
                </a:solidFill>
                <a:latin typeface="Roboto" panose="020B0604020202020204" pitchFamily="2" charset="0"/>
              </a:rPr>
              <a:t> 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C65E5-F3DA-7EB3-776C-2D04E77D1E5B}"/>
              </a:ext>
            </a:extLst>
          </p:cNvPr>
          <p:cNvSpPr txBox="1"/>
          <p:nvPr/>
        </p:nvSpPr>
        <p:spPr>
          <a:xfrm>
            <a:off x="3552614" y="3036054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+                                        =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1984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행정안전부 로고">
            <a:extLst>
              <a:ext uri="{FF2B5EF4-FFF2-40B4-BE49-F238E27FC236}">
                <a16:creationId xmlns:a16="http://schemas.microsoft.com/office/drawing/2014/main" id="{8DA5799C-20FC-C325-5740-5EEE3DC47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42" y="107573"/>
            <a:ext cx="1748118" cy="66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EA98B6-6538-1BA3-5E51-348D432D15DA}"/>
              </a:ext>
            </a:extLst>
          </p:cNvPr>
          <p:cNvSpPr txBox="1"/>
          <p:nvPr/>
        </p:nvSpPr>
        <p:spPr>
          <a:xfrm>
            <a:off x="1278467" y="1421844"/>
            <a:ext cx="6412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그러나 궁극적으로 이루어져야 할 내용들이며 분명한 장점이 존재합니다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C5BC7-DAD7-4C3D-E9BA-469F1FC864AC}"/>
              </a:ext>
            </a:extLst>
          </p:cNvPr>
          <p:cNvSpPr txBox="1"/>
          <p:nvPr/>
        </p:nvSpPr>
        <p:spPr>
          <a:xfrm>
            <a:off x="884770" y="671126"/>
            <a:ext cx="3145413" cy="75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4. </a:t>
            </a:r>
            <a:r>
              <a:rPr lang="ko-KR" altLang="en-US" sz="3200" dirty="0"/>
              <a:t>방안의 장단점</a:t>
            </a:r>
            <a:endParaRPr lang="en-US" altLang="ko-KR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F53314-0002-65E7-9262-A2DF05B1D7C6}"/>
              </a:ext>
            </a:extLst>
          </p:cNvPr>
          <p:cNvSpPr txBox="1"/>
          <p:nvPr/>
        </p:nvSpPr>
        <p:spPr>
          <a:xfrm>
            <a:off x="955301" y="1987896"/>
            <a:ext cx="7863579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장점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지하철 혼잡 지역 안전문제 해결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공공자전거와 버스 확충은 자가용 이용도 덩달아 감소 효과를 누릴 수 있음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중장기적으로 서울시에서 추구하는 방안과 일치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노조와의 타협은 불가피함</a:t>
            </a:r>
            <a:r>
              <a:rPr lang="en-US" altLang="ko-KR" dirty="0"/>
              <a:t>.  </a:t>
            </a:r>
            <a:r>
              <a:rPr lang="ko-KR" altLang="en-US" dirty="0"/>
              <a:t>언젠가는 </a:t>
            </a:r>
            <a:r>
              <a:rPr lang="ko-KR" altLang="en-US" dirty="0" err="1"/>
              <a:t>맞닥</a:t>
            </a:r>
            <a:r>
              <a:rPr lang="ko-KR" altLang="en-US" dirty="0"/>
              <a:t> </a:t>
            </a:r>
            <a:r>
              <a:rPr lang="ko-KR" altLang="en-US" dirty="0" err="1"/>
              <a:t>뜨릴</a:t>
            </a:r>
            <a:r>
              <a:rPr lang="ko-KR" altLang="en-US" dirty="0"/>
              <a:t> 문제임으로 융통성 있게 해결해야 함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비용문제 또한 해결 할 수 있는 부분들이 있음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239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428644-D6D1-0303-4A43-4311CA40CCCC}"/>
              </a:ext>
            </a:extLst>
          </p:cNvPr>
          <p:cNvSpPr txBox="1"/>
          <p:nvPr/>
        </p:nvSpPr>
        <p:spPr>
          <a:xfrm>
            <a:off x="4155440" y="2449561"/>
            <a:ext cx="46329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송파구는 </a:t>
            </a:r>
            <a:r>
              <a:rPr lang="en-US" altLang="ko-KR" dirty="0"/>
              <a:t>2022</a:t>
            </a:r>
            <a:r>
              <a:rPr lang="ko-KR" altLang="en-US" dirty="0"/>
              <a:t>년 지하철역 주변 </a:t>
            </a:r>
            <a:r>
              <a:rPr lang="ko-KR" altLang="en-US" dirty="0" err="1"/>
              <a:t>전동킥보드</a:t>
            </a:r>
            <a:r>
              <a:rPr lang="ko-KR" altLang="en-US" dirty="0"/>
              <a:t> 주차장을 현재 </a:t>
            </a:r>
            <a:r>
              <a:rPr lang="en-US" altLang="ko-KR" dirty="0"/>
              <a:t>12</a:t>
            </a:r>
            <a:r>
              <a:rPr lang="ko-KR" altLang="en-US" dirty="0"/>
              <a:t>개소에서 </a:t>
            </a:r>
            <a:r>
              <a:rPr lang="en-US" altLang="ko-KR" dirty="0"/>
              <a:t>75</a:t>
            </a:r>
            <a:r>
              <a:rPr lang="ko-KR" altLang="en-US" dirty="0"/>
              <a:t>개소까지 지속적으로 확충해 나갈 계획을 발표함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점차 증가하는 </a:t>
            </a:r>
            <a:r>
              <a:rPr lang="ko-KR" altLang="en-US" dirty="0" err="1"/>
              <a:t>킥보드</a:t>
            </a:r>
            <a:r>
              <a:rPr lang="ko-KR" altLang="en-US" dirty="0"/>
              <a:t> 사고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차라리 공공자전거나 버스 노선 개선에 </a:t>
            </a:r>
            <a:endParaRPr lang="en-US" altLang="ko-KR" dirty="0"/>
          </a:p>
          <a:p>
            <a:r>
              <a:rPr lang="ko-KR" altLang="en-US" dirty="0"/>
              <a:t>투자하는 것이 시민들의 안전 보장을</a:t>
            </a:r>
            <a:endParaRPr lang="en-US" altLang="ko-KR" dirty="0"/>
          </a:p>
          <a:p>
            <a:r>
              <a:rPr lang="ko-KR" altLang="en-US" dirty="0"/>
              <a:t>도모함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CF4DBB-BA31-2A55-49AC-BBC4A4FDA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514"/>
          <a:stretch/>
        </p:blipFill>
        <p:spPr>
          <a:xfrm>
            <a:off x="524121" y="2398213"/>
            <a:ext cx="863145" cy="3560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3FA60B-A7AF-B41F-ED31-718872256926}"/>
              </a:ext>
            </a:extLst>
          </p:cNvPr>
          <p:cNvSpPr txBox="1"/>
          <p:nvPr/>
        </p:nvSpPr>
        <p:spPr>
          <a:xfrm>
            <a:off x="1278467" y="1421844"/>
            <a:ext cx="6412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비용문제는 최근 문제가 많은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전동킥보드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확충을 중단하면서 해결할 수 있습니다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6CAFD1-0CAB-1DF4-380F-0AF32ED1FD0C}"/>
              </a:ext>
            </a:extLst>
          </p:cNvPr>
          <p:cNvSpPr txBox="1"/>
          <p:nvPr/>
        </p:nvSpPr>
        <p:spPr>
          <a:xfrm>
            <a:off x="884770" y="671126"/>
            <a:ext cx="3145413" cy="75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4. </a:t>
            </a:r>
            <a:r>
              <a:rPr lang="ko-KR" altLang="en-US" sz="3200" dirty="0"/>
              <a:t>방안의 장단점</a:t>
            </a:r>
            <a:endParaRPr lang="en-US" altLang="ko-KR" sz="3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4F98254-E830-9A85-8C44-C7EC67CD4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29" r="17916"/>
          <a:stretch/>
        </p:blipFill>
        <p:spPr>
          <a:xfrm>
            <a:off x="884770" y="2398212"/>
            <a:ext cx="2575531" cy="3560341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2FEFF4E-6014-6C83-259E-83D45ADA3C39}"/>
              </a:ext>
            </a:extLst>
          </p:cNvPr>
          <p:cNvCxnSpPr/>
          <p:nvPr/>
        </p:nvCxnSpPr>
        <p:spPr>
          <a:xfrm flipV="1">
            <a:off x="1056640" y="2616538"/>
            <a:ext cx="2174240" cy="95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4233FE-72AE-7A1D-A955-75A576228EDE}"/>
              </a:ext>
            </a:extLst>
          </p:cNvPr>
          <p:cNvSpPr txBox="1"/>
          <p:nvPr/>
        </p:nvSpPr>
        <p:spPr>
          <a:xfrm>
            <a:off x="361561" y="2045710"/>
            <a:ext cx="337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월별 </a:t>
            </a:r>
            <a:r>
              <a:rPr lang="ko-KR" altLang="en-US" sz="1400" b="1" dirty="0" err="1"/>
              <a:t>전동킥보드</a:t>
            </a:r>
            <a:r>
              <a:rPr lang="ko-KR" altLang="en-US" sz="1400" b="1" dirty="0"/>
              <a:t> 교통사고 현황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단위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명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pic>
        <p:nvPicPr>
          <p:cNvPr id="18" name="Picture 2" descr="행정안전부 로고">
            <a:extLst>
              <a:ext uri="{FF2B5EF4-FFF2-40B4-BE49-F238E27FC236}">
                <a16:creationId xmlns:a16="http://schemas.microsoft.com/office/drawing/2014/main" id="{E378289C-4962-806B-D34D-2581BAE62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42" y="107573"/>
            <a:ext cx="1748118" cy="66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99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3BBD6F-6EBE-E110-B2C3-89564FF061D3}"/>
              </a:ext>
            </a:extLst>
          </p:cNvPr>
          <p:cNvSpPr txBox="1"/>
          <p:nvPr/>
        </p:nvSpPr>
        <p:spPr>
          <a:xfrm>
            <a:off x="905090" y="925126"/>
            <a:ext cx="1410964" cy="75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5. </a:t>
            </a:r>
            <a:r>
              <a:rPr lang="ko-KR" altLang="en-US" sz="3200" dirty="0"/>
              <a:t>결론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57CA3-C3E0-9C82-B649-D379E8EF59E6}"/>
              </a:ext>
            </a:extLst>
          </p:cNvPr>
          <p:cNvSpPr txBox="1"/>
          <p:nvPr/>
        </p:nvSpPr>
        <p:spPr>
          <a:xfrm>
            <a:off x="905090" y="1828800"/>
            <a:ext cx="7335520" cy="328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이태원 다중밀집사고 이후 인구 밀집 지역의 안전 문제가 대두됨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현재 지하철 혼잡으로 인한 사고가 잇달아 일어나고 있음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정부가 내놓은 </a:t>
            </a:r>
            <a:r>
              <a:rPr lang="ko-KR" altLang="en-US" sz="1400" dirty="0" err="1"/>
              <a:t>무정차</a:t>
            </a:r>
            <a:r>
              <a:rPr lang="ko-KR" altLang="en-US" sz="1400" dirty="0"/>
              <a:t> 정책은 국민들의 반발로 백지화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데이터를 바탕으로 러시 아워의 최대 </a:t>
            </a:r>
            <a:r>
              <a:rPr lang="ko-KR" altLang="en-US" sz="1400" dirty="0" err="1"/>
              <a:t>승하차</a:t>
            </a:r>
            <a:r>
              <a:rPr lang="ko-KR" altLang="en-US" sz="1400" dirty="0"/>
              <a:t> 역을 선정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잠실역</a:t>
            </a:r>
            <a:r>
              <a:rPr lang="en-US" altLang="ko-KR" sz="1400" dirty="0"/>
              <a:t>)</a:t>
            </a:r>
            <a:r>
              <a:rPr lang="ko-KR" altLang="en-US" sz="1400" dirty="0"/>
              <a:t>하여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우선적으로 공공자전거와 버스 노선을 확충하고 점차 지역을 늘려갈 것을 제안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제안한 방안에는 단점이 존재하나 분명한 장점이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치명적인 단점은 없어 해결 가능함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덧붙여 </a:t>
            </a:r>
            <a:r>
              <a:rPr lang="ko-KR" altLang="en-US" sz="1400" dirty="0" err="1"/>
              <a:t>공공킥보드를</a:t>
            </a:r>
            <a:r>
              <a:rPr lang="ko-KR" altLang="en-US" sz="1400" dirty="0"/>
              <a:t> 확대하는 비용을 공공자전거와 버스 노선에 투자하는 것이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시민들 안전 보호에 더 효율적일 것으로 판단됨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221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057BAA-2E10-DE46-D7E1-5A6DA0BE05AA}"/>
              </a:ext>
            </a:extLst>
          </p:cNvPr>
          <p:cNvSpPr txBox="1"/>
          <p:nvPr/>
        </p:nvSpPr>
        <p:spPr>
          <a:xfrm>
            <a:off x="905090" y="925126"/>
            <a:ext cx="2236510" cy="75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감사합니다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86157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행정안전부 로고">
            <a:extLst>
              <a:ext uri="{FF2B5EF4-FFF2-40B4-BE49-F238E27FC236}">
                <a16:creationId xmlns:a16="http://schemas.microsoft.com/office/drawing/2014/main" id="{EAF0A652-ABC0-D8BA-1337-0D58EF6B4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42" y="107573"/>
            <a:ext cx="1748118" cy="66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89B1CE-432C-0D6E-2828-2BED49BAF827}"/>
              </a:ext>
            </a:extLst>
          </p:cNvPr>
          <p:cNvSpPr txBox="1"/>
          <p:nvPr/>
        </p:nvSpPr>
        <p:spPr>
          <a:xfrm>
            <a:off x="808870" y="105665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593E6-BB98-EE03-3138-9A1DA0D82A85}"/>
              </a:ext>
            </a:extLst>
          </p:cNvPr>
          <p:cNvSpPr txBox="1"/>
          <p:nvPr/>
        </p:nvSpPr>
        <p:spPr>
          <a:xfrm>
            <a:off x="866061" y="1863478"/>
            <a:ext cx="3680816" cy="391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/>
              <a:t>문제 상황 제기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/>
              <a:t>지하철 혼잡 지역 선정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/>
              <a:t>지하철 혼잡 해결 방안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1) </a:t>
            </a:r>
            <a:r>
              <a:rPr lang="ko-KR" altLang="en-US" sz="2400" dirty="0"/>
              <a:t>공공자전거 비치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2) </a:t>
            </a:r>
            <a:r>
              <a:rPr lang="ko-KR" altLang="en-US" sz="2400" dirty="0"/>
              <a:t>버스 노선 확충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4. </a:t>
            </a:r>
            <a:r>
              <a:rPr lang="ko-KR" altLang="en-US" sz="2400" dirty="0"/>
              <a:t>방안의 장단점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5. </a:t>
            </a:r>
            <a:r>
              <a:rPr lang="ko-KR" altLang="en-US" sz="2400" dirty="0"/>
              <a:t>결론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6550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행정안전부 로고">
            <a:extLst>
              <a:ext uri="{FF2B5EF4-FFF2-40B4-BE49-F238E27FC236}">
                <a16:creationId xmlns:a16="http://schemas.microsoft.com/office/drawing/2014/main" id="{EAF0A652-ABC0-D8BA-1337-0D58EF6B4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42" y="107573"/>
            <a:ext cx="1748118" cy="66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BB092A-EAD6-7EB2-D1E2-C27DD13AAB30}"/>
              </a:ext>
            </a:extLst>
          </p:cNvPr>
          <p:cNvSpPr txBox="1"/>
          <p:nvPr/>
        </p:nvSpPr>
        <p:spPr>
          <a:xfrm>
            <a:off x="773011" y="871355"/>
            <a:ext cx="3238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문제 상황 제기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089640-E878-D396-3AF7-8737F5C99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2" y="1884587"/>
            <a:ext cx="7879976" cy="12844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A68ECEC-1045-31C2-E646-1EA52B3B06FC}"/>
              </a:ext>
            </a:extLst>
          </p:cNvPr>
          <p:cNvSpPr/>
          <p:nvPr/>
        </p:nvSpPr>
        <p:spPr>
          <a:xfrm>
            <a:off x="7270376" y="3169023"/>
            <a:ext cx="1362635" cy="519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3B408-5D5B-4697-A966-357215FFD2E5}"/>
              </a:ext>
            </a:extLst>
          </p:cNvPr>
          <p:cNvSpPr txBox="1"/>
          <p:nvPr/>
        </p:nvSpPr>
        <p:spPr>
          <a:xfrm>
            <a:off x="7422423" y="3155580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Chemical News </a:t>
            </a:r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A120B0-0EBD-FB7A-337C-AF9F2B859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12" y="3231776"/>
            <a:ext cx="4110315" cy="29435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DE42F2-D5F5-FA8C-A50B-F8244FDB900F}"/>
              </a:ext>
            </a:extLst>
          </p:cNvPr>
          <p:cNvSpPr txBox="1"/>
          <p:nvPr/>
        </p:nvSpPr>
        <p:spPr>
          <a:xfrm>
            <a:off x="5011271" y="3471589"/>
            <a:ext cx="37227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작년 </a:t>
            </a:r>
            <a:r>
              <a:rPr lang="en-US" altLang="ko-KR" sz="1400" dirty="0"/>
              <a:t>10</a:t>
            </a:r>
            <a:r>
              <a:rPr lang="ko-KR" altLang="en-US" sz="1400" dirty="0"/>
              <a:t>월 </a:t>
            </a:r>
            <a:r>
              <a:rPr lang="en-US" altLang="ko-KR" sz="1400" dirty="0"/>
              <a:t>30</a:t>
            </a:r>
            <a:r>
              <a:rPr lang="ko-KR" altLang="en-US" sz="1400" dirty="0"/>
              <a:t>일</a:t>
            </a:r>
            <a:r>
              <a:rPr lang="en-US" altLang="ko-KR" sz="1400" dirty="0"/>
              <a:t>, 159</a:t>
            </a:r>
            <a:r>
              <a:rPr lang="ko-KR" altLang="en-US" sz="1400" dirty="0"/>
              <a:t>명이 사망하고 </a:t>
            </a:r>
            <a:r>
              <a:rPr lang="en-US" altLang="ko-KR" sz="1400" dirty="0"/>
              <a:t>196</a:t>
            </a:r>
            <a:r>
              <a:rPr lang="ko-KR" altLang="en-US" sz="1400" dirty="0"/>
              <a:t>명이</a:t>
            </a:r>
            <a:endParaRPr lang="en-US" altLang="ko-KR" sz="1400" dirty="0"/>
          </a:p>
          <a:p>
            <a:r>
              <a:rPr lang="ko-KR" altLang="en-US" sz="1400" dirty="0"/>
              <a:t>부상을 당한 대규모 다중밀집사고가 있었음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그 이후 밀집 지역에 대한 경각심을 가지고</a:t>
            </a:r>
            <a:endParaRPr lang="en-US" altLang="ko-KR" sz="1400" dirty="0"/>
          </a:p>
          <a:p>
            <a:r>
              <a:rPr lang="ko-KR" altLang="en-US" sz="1400" dirty="0"/>
              <a:t>안전 정책을 검토하고 개선해 나가는 노력을</a:t>
            </a:r>
            <a:endParaRPr lang="en-US" altLang="ko-KR" sz="1400" dirty="0"/>
          </a:p>
          <a:p>
            <a:r>
              <a:rPr lang="ko-KR" altLang="en-US" sz="1400" dirty="0"/>
              <a:t>하고 있음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특히 인구밀집도가 높은 서울에서 이와 같은</a:t>
            </a:r>
            <a:endParaRPr lang="en-US" altLang="ko-KR" sz="1400" dirty="0"/>
          </a:p>
          <a:p>
            <a:r>
              <a:rPr lang="ko-KR" altLang="en-US" sz="1400" dirty="0"/>
              <a:t>사고 가능성이 계속해서 제기되고 있음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행정안전부는 혼잡지역 안전정책의 검토가 필요함</a:t>
            </a:r>
            <a:r>
              <a:rPr lang="en-US" altLang="ko-KR" sz="1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188ED-0162-FA6F-B69D-56D12B32610F}"/>
              </a:ext>
            </a:extLst>
          </p:cNvPr>
          <p:cNvSpPr txBox="1"/>
          <p:nvPr/>
        </p:nvSpPr>
        <p:spPr>
          <a:xfrm>
            <a:off x="1228164" y="1445806"/>
            <a:ext cx="75841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작년 대규모 다중밀집사고가 있었고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행정안전부는 이를 해결해야 할 당위성이 있습니다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01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행정안전부 로고">
            <a:extLst>
              <a:ext uri="{FF2B5EF4-FFF2-40B4-BE49-F238E27FC236}">
                <a16:creationId xmlns:a16="http://schemas.microsoft.com/office/drawing/2014/main" id="{EAF0A652-ABC0-D8BA-1337-0D58EF6B4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42" y="107573"/>
            <a:ext cx="1748118" cy="66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0A824D-539C-D00A-CC16-4234D238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3" y="1999129"/>
            <a:ext cx="7041837" cy="498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52BC8F-52DE-1505-56EB-5BE46EF01E30}"/>
              </a:ext>
            </a:extLst>
          </p:cNvPr>
          <p:cNvSpPr txBox="1"/>
          <p:nvPr/>
        </p:nvSpPr>
        <p:spPr>
          <a:xfrm>
            <a:off x="4341353" y="2773864"/>
            <a:ext cx="41123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최근 교통 혼잡 완화를 위해 지하철 </a:t>
            </a:r>
            <a:r>
              <a:rPr lang="ko-KR" altLang="en-US" sz="1400" dirty="0" err="1"/>
              <a:t>무정차</a:t>
            </a:r>
            <a:r>
              <a:rPr lang="ko-KR" altLang="en-US" sz="1400" dirty="0"/>
              <a:t> 방안을 내놓았으나 국민들의 반응은 매우 부정적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결국 지하철 밀집도가 심각할 경우 </a:t>
            </a:r>
            <a:r>
              <a:rPr lang="ko-KR" altLang="en-US" sz="1400" dirty="0" err="1"/>
              <a:t>무정차</a:t>
            </a:r>
            <a:r>
              <a:rPr lang="ko-KR" altLang="en-US" sz="1400" dirty="0"/>
              <a:t> 통과하겠다는 도시철도 안전 대책은 일주일만에 전면 백지화 됨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(4</a:t>
            </a:r>
            <a:r>
              <a:rPr lang="ko-KR" altLang="en-US" sz="1400" dirty="0"/>
              <a:t>월 </a:t>
            </a:r>
            <a:r>
              <a:rPr lang="en-US" altLang="ko-KR" sz="1400" dirty="0"/>
              <a:t>4</a:t>
            </a:r>
            <a:r>
              <a:rPr lang="ko-KR" altLang="en-US" sz="1400" dirty="0"/>
              <a:t>일 보도</a:t>
            </a:r>
            <a:r>
              <a:rPr lang="en-US" altLang="ko-KR" sz="1400" dirty="0"/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FC848F-AD44-606C-2A7B-7D6EE3597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83" y="2643786"/>
            <a:ext cx="3379581" cy="26694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9C72E2-8C47-9B53-A548-0E30A6F21A2A}"/>
              </a:ext>
            </a:extLst>
          </p:cNvPr>
          <p:cNvSpPr txBox="1"/>
          <p:nvPr/>
        </p:nvSpPr>
        <p:spPr>
          <a:xfrm>
            <a:off x="3277932" y="5333942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조선일보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3386FF-BFC6-338B-E1B0-AE9A82B90752}"/>
              </a:ext>
            </a:extLst>
          </p:cNvPr>
          <p:cNvSpPr txBox="1"/>
          <p:nvPr/>
        </p:nvSpPr>
        <p:spPr>
          <a:xfrm>
            <a:off x="773011" y="871355"/>
            <a:ext cx="3238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문제 상황 제기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42BCA-4EC9-1807-2C5C-19D6506E9C38}"/>
              </a:ext>
            </a:extLst>
          </p:cNvPr>
          <p:cNvSpPr txBox="1"/>
          <p:nvPr/>
        </p:nvSpPr>
        <p:spPr>
          <a:xfrm>
            <a:off x="1228164" y="1445806"/>
            <a:ext cx="75841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최근 정부에서 내놓은 방안은 국민들의 반발이 매우 거셉니다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74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행정안전부 로고">
            <a:extLst>
              <a:ext uri="{FF2B5EF4-FFF2-40B4-BE49-F238E27FC236}">
                <a16:creationId xmlns:a16="http://schemas.microsoft.com/office/drawing/2014/main" id="{EAF0A652-ABC0-D8BA-1337-0D58EF6B4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42" y="107573"/>
            <a:ext cx="1748118" cy="66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FF9089-AA7B-21BF-8F31-FC6417D0DAB4}"/>
              </a:ext>
            </a:extLst>
          </p:cNvPr>
          <p:cNvSpPr txBox="1"/>
          <p:nvPr/>
        </p:nvSpPr>
        <p:spPr>
          <a:xfrm>
            <a:off x="773011" y="871355"/>
            <a:ext cx="3238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문제 상황 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BD950-2634-1BFB-FD22-A95A9B1EBA4D}"/>
              </a:ext>
            </a:extLst>
          </p:cNvPr>
          <p:cNvSpPr txBox="1"/>
          <p:nvPr/>
        </p:nvSpPr>
        <p:spPr>
          <a:xfrm>
            <a:off x="1228164" y="1445806"/>
            <a:ext cx="75841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여전히 사람들은 위험한 상황에 놓여 있습니다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CF7D54-533B-9FB0-F211-8EBF9234C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34" y="2030581"/>
            <a:ext cx="7584141" cy="703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3184BF-FA77-029E-43DE-C431B4148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34" y="2734057"/>
            <a:ext cx="3863753" cy="2474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5AC496-8C92-249E-E23F-293F5FC3EA5E}"/>
              </a:ext>
            </a:extLst>
          </p:cNvPr>
          <p:cNvSpPr txBox="1"/>
          <p:nvPr/>
        </p:nvSpPr>
        <p:spPr>
          <a:xfrm>
            <a:off x="3639651" y="5296778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한겨레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A6375-65AA-E105-2EE7-F9E98A6248C7}"/>
              </a:ext>
            </a:extLst>
          </p:cNvPr>
          <p:cNvSpPr txBox="1"/>
          <p:nvPr/>
        </p:nvSpPr>
        <p:spPr>
          <a:xfrm>
            <a:off x="4755777" y="3041833"/>
            <a:ext cx="37227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아직까지도 교통 혼잡 지역에서의 안전문제는</a:t>
            </a:r>
            <a:endParaRPr lang="en-US" altLang="ko-KR" sz="1400" dirty="0"/>
          </a:p>
          <a:p>
            <a:r>
              <a:rPr lang="ko-KR" altLang="en-US" sz="1400" dirty="0"/>
              <a:t>해결되지 않고 있음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2023</a:t>
            </a:r>
            <a:r>
              <a:rPr lang="ko-KR" altLang="en-US" sz="1400" dirty="0"/>
              <a:t>년 </a:t>
            </a:r>
            <a:r>
              <a:rPr lang="en-US" altLang="ko-KR" sz="1400" dirty="0"/>
              <a:t>4</a:t>
            </a:r>
            <a:r>
              <a:rPr lang="ko-KR" altLang="en-US" sz="1400" dirty="0"/>
              <a:t>월 </a:t>
            </a:r>
            <a:r>
              <a:rPr lang="en-US" altLang="ko-KR" sz="1400" dirty="0"/>
              <a:t>12</a:t>
            </a:r>
            <a:r>
              <a:rPr lang="ko-KR" altLang="en-US" sz="1400" dirty="0"/>
              <a:t>일</a:t>
            </a:r>
            <a:r>
              <a:rPr lang="en-US" altLang="ko-KR" sz="1400" dirty="0"/>
              <a:t>(</a:t>
            </a:r>
            <a:r>
              <a:rPr lang="ko-KR" altLang="en-US" sz="1400" dirty="0"/>
              <a:t>오늘</a:t>
            </a:r>
            <a:r>
              <a:rPr lang="en-US" altLang="ko-KR" sz="1400" dirty="0"/>
              <a:t>) </a:t>
            </a:r>
            <a:r>
              <a:rPr lang="ko-KR" altLang="en-US" sz="1400" dirty="0"/>
              <a:t>아침 김포공항역에서</a:t>
            </a:r>
            <a:endParaRPr lang="en-US" altLang="ko-KR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명의 승객이 실신하는 사고가 있었음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반복되는 안전문제에 대하여 심각하게 다루어야</a:t>
            </a:r>
            <a:r>
              <a:rPr lang="en-US" altLang="ko-KR" sz="1400" dirty="0"/>
              <a:t> </a:t>
            </a:r>
            <a:r>
              <a:rPr lang="ko-KR" altLang="en-US" sz="1400" dirty="0"/>
              <a:t>함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545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행정안전부 로고">
            <a:extLst>
              <a:ext uri="{FF2B5EF4-FFF2-40B4-BE49-F238E27FC236}">
                <a16:creationId xmlns:a16="http://schemas.microsoft.com/office/drawing/2014/main" id="{EAF0A652-ABC0-D8BA-1337-0D58EF6B4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42" y="107573"/>
            <a:ext cx="1748118" cy="66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80B530-2A23-A56F-9DFA-3D7D41F134F9}"/>
              </a:ext>
            </a:extLst>
          </p:cNvPr>
          <p:cNvSpPr txBox="1"/>
          <p:nvPr/>
        </p:nvSpPr>
        <p:spPr>
          <a:xfrm>
            <a:off x="773011" y="871355"/>
            <a:ext cx="4562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지하철 혼잡 지역 선정</a:t>
            </a:r>
            <a:endParaRPr lang="en-US" altLang="ko-KR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174B3-3499-36BE-1F1A-1A8AD64AA033}"/>
              </a:ext>
            </a:extLst>
          </p:cNvPr>
          <p:cNvSpPr txBox="1"/>
          <p:nvPr/>
        </p:nvSpPr>
        <p:spPr>
          <a:xfrm>
            <a:off x="1228164" y="1445806"/>
            <a:ext cx="75841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우선적으로 정책을 시행할 교통 혼잡 지역을 선정하기 위해 다음과 같이 분석했습니다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34F6B-47D8-C178-6FD1-CADD9A1A10E6}"/>
              </a:ext>
            </a:extLst>
          </p:cNvPr>
          <p:cNvSpPr txBox="1"/>
          <p:nvPr/>
        </p:nvSpPr>
        <p:spPr>
          <a:xfrm>
            <a:off x="3410713" y="1876692"/>
            <a:ext cx="5202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/>
              <a:t>서울시 지하철 </a:t>
            </a:r>
            <a:r>
              <a:rPr lang="ko-KR" altLang="en-US" sz="1400" b="1" u="sng" dirty="0" err="1"/>
              <a:t>호선별</a:t>
            </a:r>
            <a:r>
              <a:rPr lang="ko-KR" altLang="en-US" sz="1400" b="1" u="sng" dirty="0"/>
              <a:t> </a:t>
            </a:r>
            <a:r>
              <a:rPr lang="ko-KR" altLang="en-US" sz="1400" b="1" u="sng" dirty="0" err="1"/>
              <a:t>역별</a:t>
            </a:r>
            <a:r>
              <a:rPr lang="ko-KR" altLang="en-US" sz="1400" b="1" u="sng" dirty="0"/>
              <a:t> 시간대별 </a:t>
            </a:r>
            <a:r>
              <a:rPr lang="ko-KR" altLang="en-US" sz="1400" b="1" u="sng" dirty="0" err="1"/>
              <a:t>승하차</a:t>
            </a:r>
            <a:r>
              <a:rPr lang="ko-KR" altLang="en-US" sz="1400" b="1" u="sng" dirty="0"/>
              <a:t> 인원 정보</a:t>
            </a:r>
            <a:r>
              <a:rPr lang="en-US" altLang="ko-KR" sz="1400" b="1" u="sng" dirty="0"/>
              <a:t>(2022.12)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25B81-5975-8D4F-19B8-F362CDAD1E0C}"/>
              </a:ext>
            </a:extLst>
          </p:cNvPr>
          <p:cNvSpPr txBox="1"/>
          <p:nvPr/>
        </p:nvSpPr>
        <p:spPr>
          <a:xfrm>
            <a:off x="6245353" y="2161148"/>
            <a:ext cx="22859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i="0" dirty="0">
                <a:effectLst/>
                <a:latin typeface="Apple SD Gothic Neo"/>
              </a:rPr>
              <a:t>러시아워</a:t>
            </a:r>
            <a:r>
              <a:rPr lang="en-US" altLang="ko-KR" sz="1100" b="0" i="0" dirty="0">
                <a:effectLst/>
                <a:latin typeface="Apple SD Gothic Neo"/>
              </a:rPr>
              <a:t>: </a:t>
            </a:r>
            <a:r>
              <a:rPr lang="ko-KR" altLang="en-US" sz="1100" b="0" i="0" dirty="0">
                <a:effectLst/>
                <a:latin typeface="Apple SD Gothic Neo"/>
              </a:rPr>
              <a:t>오전 </a:t>
            </a:r>
            <a:r>
              <a:rPr lang="en-US" altLang="ko-KR" sz="1100" b="0" i="0" dirty="0">
                <a:effectLst/>
                <a:latin typeface="Apple SD Gothic Neo"/>
              </a:rPr>
              <a:t>7~9</a:t>
            </a:r>
            <a:r>
              <a:rPr lang="ko-KR" altLang="en-US" sz="1100" b="0" i="0" dirty="0">
                <a:effectLst/>
                <a:latin typeface="Apple SD Gothic Neo"/>
              </a:rPr>
              <a:t>시</a:t>
            </a:r>
            <a:r>
              <a:rPr lang="en-US" altLang="ko-KR" sz="1100" b="0" i="0" dirty="0">
                <a:effectLst/>
                <a:latin typeface="Apple SD Gothic Neo"/>
              </a:rPr>
              <a:t>, </a:t>
            </a:r>
            <a:r>
              <a:rPr lang="ko-KR" altLang="en-US" sz="1100" b="0" i="0" dirty="0">
                <a:effectLst/>
                <a:latin typeface="Apple SD Gothic Neo"/>
              </a:rPr>
              <a:t>오후 </a:t>
            </a:r>
            <a:r>
              <a:rPr lang="en-US" altLang="ko-KR" sz="1100" b="0" i="0" dirty="0">
                <a:effectLst/>
                <a:latin typeface="Apple SD Gothic Neo"/>
              </a:rPr>
              <a:t>6~8</a:t>
            </a:r>
            <a:r>
              <a:rPr lang="ko-KR" altLang="en-US" sz="1100" b="0" i="0" dirty="0">
                <a:effectLst/>
                <a:latin typeface="Apple SD Gothic Neo"/>
              </a:rPr>
              <a:t>시</a:t>
            </a:r>
            <a:endParaRPr lang="ko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0BD703-7AF6-F273-C037-65A78A2E8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110" y="2563609"/>
            <a:ext cx="2961053" cy="32806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A3B47A-047A-78A5-B6BC-5BF0222E2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19" y="2459879"/>
            <a:ext cx="2961053" cy="33883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BB3C5D-092C-4812-68A0-492FF9AB62AF}"/>
              </a:ext>
            </a:extLst>
          </p:cNvPr>
          <p:cNvSpPr txBox="1"/>
          <p:nvPr/>
        </p:nvSpPr>
        <p:spPr>
          <a:xfrm>
            <a:off x="1228164" y="5900320"/>
            <a:ext cx="34564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출근시간 최고 </a:t>
            </a:r>
            <a:r>
              <a:rPr lang="ko-KR" altLang="en-US" sz="1200" b="1" dirty="0" err="1"/>
              <a:t>승하차</a:t>
            </a:r>
            <a:r>
              <a:rPr lang="ko-KR" altLang="en-US" sz="1200" b="1" dirty="0"/>
              <a:t> </a:t>
            </a:r>
            <a:r>
              <a:rPr lang="ko-KR" alt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가산디지털단지역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6CC697-B45F-B38F-27A2-756733B48DAB}"/>
              </a:ext>
            </a:extLst>
          </p:cNvPr>
          <p:cNvSpPr txBox="1"/>
          <p:nvPr/>
        </p:nvSpPr>
        <p:spPr>
          <a:xfrm>
            <a:off x="5493032" y="5900320"/>
            <a:ext cx="34564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퇴근시간 최고 </a:t>
            </a:r>
            <a:r>
              <a:rPr lang="ko-KR" altLang="en-US" sz="1200" b="1" dirty="0" err="1"/>
              <a:t>승하차</a:t>
            </a:r>
            <a:r>
              <a:rPr lang="ko-KR" altLang="en-US" sz="1200" b="1" dirty="0"/>
              <a:t> </a:t>
            </a:r>
            <a:r>
              <a:rPr lang="ko-KR" alt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잠실역</a:t>
            </a:r>
            <a:endParaRPr lang="ko-KR" altLang="en-US" sz="12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552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행정안전부 로고">
            <a:extLst>
              <a:ext uri="{FF2B5EF4-FFF2-40B4-BE49-F238E27FC236}">
                <a16:creationId xmlns:a16="http://schemas.microsoft.com/office/drawing/2014/main" id="{EAF0A652-ABC0-D8BA-1337-0D58EF6B4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42" y="107573"/>
            <a:ext cx="1748118" cy="66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A2C791-6DF3-B60D-1DAE-ED84A2E41E7A}"/>
              </a:ext>
            </a:extLst>
          </p:cNvPr>
          <p:cNvSpPr txBox="1"/>
          <p:nvPr/>
        </p:nvSpPr>
        <p:spPr>
          <a:xfrm>
            <a:off x="773011" y="871355"/>
            <a:ext cx="4562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지하철 혼잡 지역 선정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062AC-054D-E343-C987-D64268634681}"/>
              </a:ext>
            </a:extLst>
          </p:cNvPr>
          <p:cNvSpPr txBox="1"/>
          <p:nvPr/>
        </p:nvSpPr>
        <p:spPr>
          <a:xfrm>
            <a:off x="1228164" y="1445806"/>
            <a:ext cx="75841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출퇴근 시간대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승하차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인원수의 합으로 최고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승하차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인원을 수용한 잠실역을 선정했습니다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157A09-C3B3-D22D-0A7A-B7E951DA7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11" y="1925804"/>
            <a:ext cx="7192866" cy="38897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F492AD-4001-0879-20F3-68DEA97E40FF}"/>
              </a:ext>
            </a:extLst>
          </p:cNvPr>
          <p:cNvSpPr txBox="1"/>
          <p:nvPr/>
        </p:nvSpPr>
        <p:spPr>
          <a:xfrm>
            <a:off x="3358716" y="5880083"/>
            <a:ext cx="34564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출퇴근 시간대 최고 </a:t>
            </a:r>
            <a:r>
              <a:rPr lang="ko-KR" altLang="en-US" sz="1200" b="1" dirty="0" err="1"/>
              <a:t>승하차</a:t>
            </a:r>
            <a:r>
              <a:rPr lang="ko-KR" altLang="en-US" sz="1200" b="1" dirty="0"/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잠실역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892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행정안전부 로고">
            <a:extLst>
              <a:ext uri="{FF2B5EF4-FFF2-40B4-BE49-F238E27FC236}">
                <a16:creationId xmlns:a16="http://schemas.microsoft.com/office/drawing/2014/main" id="{EAF0A652-ABC0-D8BA-1337-0D58EF6B4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42" y="107573"/>
            <a:ext cx="1748118" cy="66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00B446-48E5-25B0-01E8-D07E36CFF841}"/>
              </a:ext>
            </a:extLst>
          </p:cNvPr>
          <p:cNvSpPr txBox="1"/>
          <p:nvPr/>
        </p:nvSpPr>
        <p:spPr>
          <a:xfrm>
            <a:off x="986371" y="419560"/>
            <a:ext cx="45624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지하철 혼잡 해결 방안</a:t>
            </a:r>
            <a:endParaRPr lang="en-US" altLang="ko-KR" sz="3200" dirty="0"/>
          </a:p>
          <a:p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809A8-1800-1B64-0B67-63BCD07ADB11}"/>
              </a:ext>
            </a:extLst>
          </p:cNvPr>
          <p:cNvSpPr txBox="1"/>
          <p:nvPr/>
        </p:nvSpPr>
        <p:spPr>
          <a:xfrm>
            <a:off x="1806787" y="1421844"/>
            <a:ext cx="75841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첫 번째 방안으로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잠실역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공공자전거 비치 확대를 제안합니다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A680E-6987-DFE5-B243-F9D806711552}"/>
              </a:ext>
            </a:extLst>
          </p:cNvPr>
          <p:cNvSpPr txBox="1"/>
          <p:nvPr/>
        </p:nvSpPr>
        <p:spPr>
          <a:xfrm>
            <a:off x="1456764" y="10300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1) </a:t>
            </a:r>
            <a:r>
              <a:rPr lang="ko-KR" altLang="en-US" sz="1800" dirty="0"/>
              <a:t>공공자전거 비치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B83C17-3F67-F649-5274-7CAC28A47B8E}"/>
              </a:ext>
            </a:extLst>
          </p:cNvPr>
          <p:cNvSpPr txBox="1"/>
          <p:nvPr/>
        </p:nvSpPr>
        <p:spPr>
          <a:xfrm>
            <a:off x="4572000" y="1878864"/>
            <a:ext cx="3880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/>
              <a:t>서울특별시 공공자전거 대여이력 정보</a:t>
            </a:r>
            <a:r>
              <a:rPr lang="en-US" altLang="ko-KR" sz="1400" b="1" u="sng" dirty="0"/>
              <a:t>(2022.12)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FE98E5-D636-151F-0D70-CAFB751EC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49" t="-394" r="11942" b="945"/>
          <a:stretch/>
        </p:blipFill>
        <p:spPr>
          <a:xfrm>
            <a:off x="651091" y="2415869"/>
            <a:ext cx="4865790" cy="341205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595811-D90F-59E2-F06C-6611809F1854}"/>
              </a:ext>
            </a:extLst>
          </p:cNvPr>
          <p:cNvSpPr/>
          <p:nvPr/>
        </p:nvSpPr>
        <p:spPr>
          <a:xfrm>
            <a:off x="3273552" y="2434157"/>
            <a:ext cx="256032" cy="276999"/>
          </a:xfrm>
          <a:prstGeom prst="rect">
            <a:avLst/>
          </a:prstGeom>
          <a:solidFill>
            <a:srgbClr val="5A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4A9448-A341-C824-AA3E-74CCBA5EB7F1}"/>
              </a:ext>
            </a:extLst>
          </p:cNvPr>
          <p:cNvSpPr/>
          <p:nvPr/>
        </p:nvSpPr>
        <p:spPr>
          <a:xfrm>
            <a:off x="1383792" y="2428061"/>
            <a:ext cx="323088" cy="95683"/>
          </a:xfrm>
          <a:prstGeom prst="rect">
            <a:avLst/>
          </a:prstGeom>
          <a:solidFill>
            <a:srgbClr val="5A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6A76BC9-04A9-5FC9-543D-385BEABE0FDF}"/>
              </a:ext>
            </a:extLst>
          </p:cNvPr>
          <p:cNvSpPr/>
          <p:nvPr/>
        </p:nvSpPr>
        <p:spPr>
          <a:xfrm>
            <a:off x="4439070" y="2428061"/>
            <a:ext cx="1035139" cy="12112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4BD2EB-EAC0-67F8-C3B9-2DC00193B9BD}"/>
              </a:ext>
            </a:extLst>
          </p:cNvPr>
          <p:cNvSpPr/>
          <p:nvPr/>
        </p:nvSpPr>
        <p:spPr>
          <a:xfrm>
            <a:off x="4956639" y="2617934"/>
            <a:ext cx="256032" cy="276999"/>
          </a:xfrm>
          <a:prstGeom prst="rect">
            <a:avLst/>
          </a:prstGeom>
          <a:solidFill>
            <a:srgbClr val="5A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F7BDBC-540B-FC31-C8A5-A1BBAAA7C328}"/>
              </a:ext>
            </a:extLst>
          </p:cNvPr>
          <p:cNvSpPr/>
          <p:nvPr/>
        </p:nvSpPr>
        <p:spPr>
          <a:xfrm>
            <a:off x="4632959" y="3033686"/>
            <a:ext cx="323679" cy="276999"/>
          </a:xfrm>
          <a:prstGeom prst="rect">
            <a:avLst/>
          </a:prstGeom>
          <a:solidFill>
            <a:srgbClr val="5A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CE4B22-7E7C-2A12-9BB1-08E41E81A971}"/>
              </a:ext>
            </a:extLst>
          </p:cNvPr>
          <p:cNvSpPr/>
          <p:nvPr/>
        </p:nvSpPr>
        <p:spPr>
          <a:xfrm>
            <a:off x="986370" y="3569208"/>
            <a:ext cx="281597" cy="338328"/>
          </a:xfrm>
          <a:prstGeom prst="rect">
            <a:avLst/>
          </a:prstGeom>
          <a:solidFill>
            <a:srgbClr val="5A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019FF5-5B5B-6A8B-F06D-1C2BDC137245}"/>
              </a:ext>
            </a:extLst>
          </p:cNvPr>
          <p:cNvSpPr/>
          <p:nvPr/>
        </p:nvSpPr>
        <p:spPr>
          <a:xfrm>
            <a:off x="1678771" y="3730712"/>
            <a:ext cx="256032" cy="276999"/>
          </a:xfrm>
          <a:prstGeom prst="rect">
            <a:avLst/>
          </a:prstGeom>
          <a:solidFill>
            <a:srgbClr val="5A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B41717-F703-5C8E-A5AB-5327F225EB9D}"/>
              </a:ext>
            </a:extLst>
          </p:cNvPr>
          <p:cNvSpPr/>
          <p:nvPr/>
        </p:nvSpPr>
        <p:spPr>
          <a:xfrm>
            <a:off x="1934802" y="4236939"/>
            <a:ext cx="332909" cy="276999"/>
          </a:xfrm>
          <a:prstGeom prst="rect">
            <a:avLst/>
          </a:prstGeom>
          <a:solidFill>
            <a:srgbClr val="5A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562389-FE1D-F81E-782B-F2932EC31C86}"/>
              </a:ext>
            </a:extLst>
          </p:cNvPr>
          <p:cNvSpPr/>
          <p:nvPr/>
        </p:nvSpPr>
        <p:spPr>
          <a:xfrm>
            <a:off x="2011679" y="5136178"/>
            <a:ext cx="256032" cy="276999"/>
          </a:xfrm>
          <a:prstGeom prst="rect">
            <a:avLst/>
          </a:prstGeom>
          <a:solidFill>
            <a:srgbClr val="5A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9C9B7EA-D2F0-F6A5-5F58-FB7EA0FD1B88}"/>
              </a:ext>
            </a:extLst>
          </p:cNvPr>
          <p:cNvSpPr/>
          <p:nvPr/>
        </p:nvSpPr>
        <p:spPr>
          <a:xfrm>
            <a:off x="775377" y="3302687"/>
            <a:ext cx="2028783" cy="24275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B05641-EECD-3AAE-BEAC-3FCD3FF00803}"/>
              </a:ext>
            </a:extLst>
          </p:cNvPr>
          <p:cNvSpPr txBox="1"/>
          <p:nvPr/>
        </p:nvSpPr>
        <p:spPr>
          <a:xfrm>
            <a:off x="5730241" y="2602544"/>
            <a:ext cx="29443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잠실역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출구랑</a:t>
            </a:r>
            <a:r>
              <a:rPr lang="ko-KR" altLang="en-US" sz="1400" dirty="0"/>
              <a:t> 근접한 공공자전거 대여소 </a:t>
            </a:r>
            <a:r>
              <a:rPr lang="en-US" altLang="ko-KR" sz="1400" dirty="0"/>
              <a:t>6</a:t>
            </a:r>
            <a:r>
              <a:rPr lang="ko-KR" altLang="en-US" sz="1400" dirty="0"/>
              <a:t>곳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-&gt; 8</a:t>
            </a:r>
            <a:r>
              <a:rPr lang="ko-KR" altLang="en-US" sz="1400" dirty="0"/>
              <a:t>곳으로 공공자전거 확충 제안</a:t>
            </a:r>
            <a:endParaRPr lang="en-US" altLang="ko-KR" sz="1400" dirty="0"/>
          </a:p>
          <a:p>
            <a:r>
              <a:rPr lang="ko-KR" altLang="en-US" sz="1400" dirty="0"/>
              <a:t>추가되는 두 곳은 공공자전거가 근접하지 않는 출구로 선정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잠실역을 바로 이용하는 대신에 근접한 다른 역으로 이동할 것을 유도함</a:t>
            </a:r>
            <a:r>
              <a:rPr lang="en-US" altLang="ko-KR" sz="14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1140AF-4B99-18D8-AF3A-D9689DAF7381}"/>
              </a:ext>
            </a:extLst>
          </p:cNvPr>
          <p:cNvSpPr txBox="1"/>
          <p:nvPr/>
        </p:nvSpPr>
        <p:spPr>
          <a:xfrm>
            <a:off x="4590582" y="3002908"/>
            <a:ext cx="40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🚲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7DCDAB-0C73-E58B-9961-0DC6B30ED4B5}"/>
              </a:ext>
            </a:extLst>
          </p:cNvPr>
          <p:cNvSpPr txBox="1"/>
          <p:nvPr/>
        </p:nvSpPr>
        <p:spPr>
          <a:xfrm>
            <a:off x="4892040" y="2557765"/>
            <a:ext cx="40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🚲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6E8D85-3E2E-551D-50A0-273CCB6F708A}"/>
              </a:ext>
            </a:extLst>
          </p:cNvPr>
          <p:cNvSpPr txBox="1"/>
          <p:nvPr/>
        </p:nvSpPr>
        <p:spPr>
          <a:xfrm>
            <a:off x="1585552" y="3644284"/>
            <a:ext cx="40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🚲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60269B-2472-A03B-27D2-2352226CCC53}"/>
              </a:ext>
            </a:extLst>
          </p:cNvPr>
          <p:cNvSpPr txBox="1"/>
          <p:nvPr/>
        </p:nvSpPr>
        <p:spPr>
          <a:xfrm>
            <a:off x="1897040" y="4177458"/>
            <a:ext cx="40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FE0DF4-E620-621D-7933-B806BABFD82B}"/>
              </a:ext>
            </a:extLst>
          </p:cNvPr>
          <p:cNvSpPr txBox="1"/>
          <p:nvPr/>
        </p:nvSpPr>
        <p:spPr>
          <a:xfrm>
            <a:off x="1935479" y="5105400"/>
            <a:ext cx="40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🚲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BE4839-6047-79B3-6F92-721F03E0AB5B}"/>
              </a:ext>
            </a:extLst>
          </p:cNvPr>
          <p:cNvSpPr txBox="1"/>
          <p:nvPr/>
        </p:nvSpPr>
        <p:spPr>
          <a:xfrm>
            <a:off x="922952" y="3599759"/>
            <a:ext cx="40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🚲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908EE8-D61C-72FD-7327-E0EFE562B304}"/>
              </a:ext>
            </a:extLst>
          </p:cNvPr>
          <p:cNvSpPr txBox="1"/>
          <p:nvPr/>
        </p:nvSpPr>
        <p:spPr>
          <a:xfrm>
            <a:off x="3334332" y="4115653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0000"/>
                </a:highlight>
              </a:rPr>
              <a:t>🚲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0F90F1-0A25-0103-F93C-30673B94B372}"/>
              </a:ext>
            </a:extLst>
          </p:cNvPr>
          <p:cNvSpPr txBox="1"/>
          <p:nvPr/>
        </p:nvSpPr>
        <p:spPr>
          <a:xfrm>
            <a:off x="3220462" y="3499879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0000"/>
                </a:highlight>
              </a:rPr>
              <a:t>🚲</a:t>
            </a:r>
          </a:p>
        </p:txBody>
      </p:sp>
    </p:spTree>
    <p:extLst>
      <p:ext uri="{BB962C8B-B14F-4D97-AF65-F5344CB8AC3E}">
        <p14:creationId xmlns:p14="http://schemas.microsoft.com/office/powerpoint/2010/main" val="236517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행정안전부 로고">
            <a:extLst>
              <a:ext uri="{FF2B5EF4-FFF2-40B4-BE49-F238E27FC236}">
                <a16:creationId xmlns:a16="http://schemas.microsoft.com/office/drawing/2014/main" id="{EAF0A652-ABC0-D8BA-1337-0D58EF6B4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42" y="107573"/>
            <a:ext cx="1748118" cy="66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A809A8-1800-1B64-0B67-63BCD07ADB11}"/>
              </a:ext>
            </a:extLst>
          </p:cNvPr>
          <p:cNvSpPr txBox="1"/>
          <p:nvPr/>
        </p:nvSpPr>
        <p:spPr>
          <a:xfrm>
            <a:off x="1806787" y="1421844"/>
            <a:ext cx="75841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두 번째 방안으로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잠실역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버스 노선의 확대를 제안합니다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A680E-6987-DFE5-B243-F9D806711552}"/>
              </a:ext>
            </a:extLst>
          </p:cNvPr>
          <p:cNvSpPr txBox="1"/>
          <p:nvPr/>
        </p:nvSpPr>
        <p:spPr>
          <a:xfrm>
            <a:off x="1456764" y="10300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sz="1800" dirty="0"/>
              <a:t>) </a:t>
            </a:r>
            <a:r>
              <a:rPr lang="ko-KR" altLang="en-US" sz="1800" dirty="0"/>
              <a:t>버스 노선의 확충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B83C17-3F67-F649-5274-7CAC28A47B8E}"/>
              </a:ext>
            </a:extLst>
          </p:cNvPr>
          <p:cNvSpPr txBox="1"/>
          <p:nvPr/>
        </p:nvSpPr>
        <p:spPr>
          <a:xfrm>
            <a:off x="3220462" y="1902113"/>
            <a:ext cx="523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/>
              <a:t>서울시 버스노선별 정류장별 시간대별 </a:t>
            </a:r>
            <a:r>
              <a:rPr lang="ko-KR" altLang="en-US" sz="1400" b="1" u="sng" dirty="0" err="1"/>
              <a:t>승하차</a:t>
            </a:r>
            <a:r>
              <a:rPr lang="ko-KR" altLang="en-US" sz="1400" b="1" u="sng" dirty="0"/>
              <a:t> 인원 정보</a:t>
            </a:r>
            <a:r>
              <a:rPr lang="en-US" altLang="ko-KR" sz="1400" b="1" u="sng" dirty="0"/>
              <a:t>(2023.1)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B05641-EECD-3AAE-BEAC-3FCD3FF00803}"/>
              </a:ext>
            </a:extLst>
          </p:cNvPr>
          <p:cNvSpPr txBox="1"/>
          <p:nvPr/>
        </p:nvSpPr>
        <p:spPr>
          <a:xfrm>
            <a:off x="3220462" y="2724464"/>
            <a:ext cx="52956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교통카드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선후불</a:t>
            </a:r>
            <a:r>
              <a:rPr lang="ko-KR" altLang="en-US" sz="1400" dirty="0">
                <a:latin typeface="+mn-ea"/>
              </a:rPr>
              <a:t> 교통카드 및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회용 교통카드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를 이용한 버스노선별 정류장별 시간대별 </a:t>
            </a:r>
            <a:r>
              <a:rPr lang="ko-KR" altLang="en-US" sz="1400" dirty="0" err="1">
                <a:latin typeface="+mn-ea"/>
              </a:rPr>
              <a:t>승하차</a:t>
            </a:r>
            <a:r>
              <a:rPr lang="ko-KR" altLang="en-US" sz="1400" dirty="0">
                <a:latin typeface="+mn-ea"/>
              </a:rPr>
              <a:t> 인원을 나타내는 정보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 err="1">
                <a:latin typeface="+mn-ea"/>
              </a:rPr>
              <a:t>잠실역</a:t>
            </a:r>
            <a:r>
              <a:rPr lang="ko-KR" altLang="en-US" sz="1400" dirty="0">
                <a:latin typeface="+mn-ea"/>
              </a:rPr>
              <a:t> 송파구청</a:t>
            </a:r>
            <a:r>
              <a:rPr lang="en-US" altLang="ko-KR" sz="1400" dirty="0">
                <a:latin typeface="+mn-ea"/>
              </a:rPr>
              <a:t>.</a:t>
            </a:r>
            <a:r>
              <a:rPr lang="ko-KR" altLang="en-US" sz="1400" dirty="0" err="1">
                <a:latin typeface="+mn-ea"/>
              </a:rPr>
              <a:t>방이맛골역에서</a:t>
            </a:r>
            <a:r>
              <a:rPr lang="ko-KR" altLang="en-US" sz="1400" dirty="0">
                <a:latin typeface="+mn-ea"/>
              </a:rPr>
              <a:t> 최대 인원이 버스를 이용함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방이동사거리 방면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잠실역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8</a:t>
            </a:r>
            <a:r>
              <a:rPr lang="ko-KR" altLang="en-US" sz="1400" dirty="0">
                <a:latin typeface="+mn-ea"/>
              </a:rPr>
              <a:t>번 출구 방면 버스를 출퇴근 시간에만 노선을 확대 운영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제안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/>
              <a:t>잠실역을 바로 이용하는 대신에 근접한 다른 역으로 이동할 것을 유도함</a:t>
            </a:r>
            <a:r>
              <a:rPr lang="en-US" altLang="ko-KR" sz="1400" dirty="0"/>
              <a:t>.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9F7E24-902B-65F9-582B-531C33506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21" y="2351500"/>
            <a:ext cx="1873241" cy="28669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CF6A8B-5496-0C74-5820-74EF2966A873}"/>
              </a:ext>
            </a:extLst>
          </p:cNvPr>
          <p:cNvSpPr txBox="1"/>
          <p:nvPr/>
        </p:nvSpPr>
        <p:spPr>
          <a:xfrm>
            <a:off x="939228" y="443047"/>
            <a:ext cx="4562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지하철 혼잡 해결 방안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98257835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사용자 지정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C00000"/>
      </a:accent1>
      <a:accent2>
        <a:srgbClr val="1F394D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723</Words>
  <Application>Microsoft Office PowerPoint</Application>
  <PresentationFormat>화면 슬라이드 쇼(4:3)</PresentationFormat>
  <Paragraphs>133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Apple SD Gothic Neo</vt:lpstr>
      <vt:lpstr>맑은 고딕</vt:lpstr>
      <vt:lpstr>Calibri</vt:lpstr>
      <vt:lpstr>Calibri Light</vt:lpstr>
      <vt:lpstr>Roboto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염수지</dc:creator>
  <cp:lastModifiedBy>염수지</cp:lastModifiedBy>
  <cp:revision>4</cp:revision>
  <dcterms:created xsi:type="dcterms:W3CDTF">2023-04-12T07:44:31Z</dcterms:created>
  <dcterms:modified xsi:type="dcterms:W3CDTF">2023-04-12T12:21:54Z</dcterms:modified>
</cp:coreProperties>
</file>