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67" r:id="rId4"/>
    <p:sldId id="259" r:id="rId5"/>
    <p:sldId id="258" r:id="rId6"/>
    <p:sldId id="263" r:id="rId7"/>
    <p:sldId id="268" r:id="rId8"/>
    <p:sldId id="269" r:id="rId9"/>
    <p:sldId id="271" r:id="rId10"/>
    <p:sldId id="270" r:id="rId11"/>
    <p:sldId id="264" r:id="rId12"/>
    <p:sldId id="260" r:id="rId13"/>
    <p:sldId id="261" r:id="rId14"/>
    <p:sldId id="273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8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9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5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9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1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1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0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4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6CCE11-C410-49B5-A278-1D3F1FD602E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783968-F39E-44DD-A679-2F370F6FBE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KT - 리브레 위키">
            <a:extLst>
              <a:ext uri="{FF2B5EF4-FFF2-40B4-BE49-F238E27FC236}">
                <a16:creationId xmlns:a16="http://schemas.microsoft.com/office/drawing/2014/main" id="{4D268412-E109-811E-E027-B3442759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C03A6A-1EA1-4D4E-E57D-866E13C2941A}"/>
              </a:ext>
            </a:extLst>
          </p:cNvPr>
          <p:cNvSpPr txBox="1"/>
          <p:nvPr/>
        </p:nvSpPr>
        <p:spPr>
          <a:xfrm>
            <a:off x="965884" y="3685349"/>
            <a:ext cx="7212231" cy="1309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빈곤층 보조정책 정책 수립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  -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통신비 감면 정책 개정 조정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ED556-426D-0AA0-9149-1DD75C137E41}"/>
              </a:ext>
            </a:extLst>
          </p:cNvPr>
          <p:cNvSpPr txBox="1"/>
          <p:nvPr/>
        </p:nvSpPr>
        <p:spPr>
          <a:xfrm>
            <a:off x="7478554" y="5370890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2023.04.11</a:t>
            </a:r>
          </a:p>
          <a:p>
            <a:pPr algn="r"/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염수지</a:t>
            </a:r>
          </a:p>
        </p:txBody>
      </p:sp>
    </p:spTree>
    <p:extLst>
      <p:ext uri="{BB962C8B-B14F-4D97-AF65-F5344CB8AC3E}">
        <p14:creationId xmlns:p14="http://schemas.microsoft.com/office/powerpoint/2010/main" val="117187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EA7BC-5EB9-F31C-A37E-B8155BCDC607}"/>
              </a:ext>
            </a:extLst>
          </p:cNvPr>
          <p:cNvSpPr txBox="1"/>
          <p:nvPr/>
        </p:nvSpPr>
        <p:spPr>
          <a:xfrm>
            <a:off x="688460" y="599052"/>
            <a:ext cx="457200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빈곤층 살림살이 지출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B813F-FDD6-9314-B264-196DDE50CBB8}"/>
              </a:ext>
            </a:extLst>
          </p:cNvPr>
          <p:cNvSpPr txBox="1"/>
          <p:nvPr/>
        </p:nvSpPr>
        <p:spPr>
          <a:xfrm>
            <a:off x="1187348" y="1262310"/>
            <a:ext cx="7166077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빈곤층일 수록 통신비의 부담이 큽니다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DD7EE2-3DE6-198A-C0CB-83F0EE5B3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49"/>
          <a:stretch/>
        </p:blipFill>
        <p:spPr>
          <a:xfrm>
            <a:off x="951728" y="2232924"/>
            <a:ext cx="2543948" cy="2874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2A2110-08F2-91B0-2DEB-986E1FB1D315}"/>
              </a:ext>
            </a:extLst>
          </p:cNvPr>
          <p:cNvSpPr txBox="1"/>
          <p:nvPr/>
        </p:nvSpPr>
        <p:spPr>
          <a:xfrm>
            <a:off x="1129150" y="1891830"/>
            <a:ext cx="2130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1~10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구간 소득 분위</a:t>
            </a:r>
            <a:endParaRPr lang="en-US" altLang="ko-KR" sz="11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85D9C8-0EB3-2B72-3189-37F17A9F7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27"/>
          <a:stretch/>
        </p:blipFill>
        <p:spPr>
          <a:xfrm>
            <a:off x="4358465" y="2232924"/>
            <a:ext cx="3944677" cy="3107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783A5-B066-4370-8F1F-7222F316EB46}"/>
              </a:ext>
            </a:extLst>
          </p:cNvPr>
          <p:cNvSpPr txBox="1"/>
          <p:nvPr/>
        </p:nvSpPr>
        <p:spPr>
          <a:xfrm>
            <a:off x="4897180" y="1894370"/>
            <a:ext cx="29895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가구의 월평균 </a:t>
            </a:r>
            <a:r>
              <a:rPr lang="ko-KR" altLang="en-US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소득별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통신비</a:t>
            </a:r>
            <a:endParaRPr lang="en-US" altLang="ko-KR" sz="11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5A4C7-963F-C03E-45AB-291BAB010698}"/>
              </a:ext>
            </a:extLst>
          </p:cNvPr>
          <p:cNvSpPr txBox="1"/>
          <p:nvPr/>
        </p:nvSpPr>
        <p:spPr>
          <a:xfrm>
            <a:off x="951728" y="5340648"/>
            <a:ext cx="71660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수급 생활자는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구간 이하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월소득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1,536,324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이하임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가구 월평균 소득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만원 이하와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100~200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만원 미만의 자료를 확인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월평균 소득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미만 가구 통신비가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만원 미만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95.50%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월평균 소득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미만 가구 통신비가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만원 미만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86.50%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2" name="Picture 2" descr="KT - 리브레 위키">
            <a:extLst>
              <a:ext uri="{FF2B5EF4-FFF2-40B4-BE49-F238E27FC236}">
                <a16:creationId xmlns:a16="http://schemas.microsoft.com/office/drawing/2014/main" id="{CA84D054-0767-B01B-4060-7C3E590D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9F0A6F-25A2-85CC-E7AA-1E5A244DE3B1}"/>
              </a:ext>
            </a:extLst>
          </p:cNvPr>
          <p:cNvSpPr txBox="1"/>
          <p:nvPr/>
        </p:nvSpPr>
        <p:spPr>
          <a:xfrm>
            <a:off x="688460" y="599052"/>
            <a:ext cx="611239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KT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제공하고 있는 요금제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16FE3-39D3-5A7A-D4C2-5ED1F688BD93}"/>
              </a:ext>
            </a:extLst>
          </p:cNvPr>
          <p:cNvSpPr txBox="1"/>
          <p:nvPr/>
        </p:nvSpPr>
        <p:spPr>
          <a:xfrm>
            <a:off x="1187347" y="1262310"/>
            <a:ext cx="7680427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제공하고 있는 요금제는 대부분 나이별 구분이고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복지 요금제는 다음과 같습니다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F104CE-0EB1-68C0-EDFB-A5A93000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04" y="1925568"/>
            <a:ext cx="3722246" cy="27358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78B9C4-3D0A-2CE3-56C3-3AB690367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17"/>
          <a:stretch/>
        </p:blipFill>
        <p:spPr>
          <a:xfrm>
            <a:off x="606624" y="2105000"/>
            <a:ext cx="3722245" cy="2386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7382EB-2769-5CD0-D4A6-9290C8AF357A}"/>
              </a:ext>
            </a:extLst>
          </p:cNvPr>
          <p:cNvSpPr txBox="1"/>
          <p:nvPr/>
        </p:nvSpPr>
        <p:spPr>
          <a:xfrm>
            <a:off x="518328" y="5334080"/>
            <a:ext cx="77759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요금제는 장애인을 위한 복지 요금제 만이 존재하고 있음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요금제는 나이로 분류되어 있으며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빈곤층을 위한 요금제는 따로 마련되어 있지 않음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 이상 요금제 중에서 저렴한 요금제는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세이브로 약 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천원에서 시작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(5GB)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Picture 2" descr="KT - 리브레 위키">
            <a:extLst>
              <a:ext uri="{FF2B5EF4-FFF2-40B4-BE49-F238E27FC236}">
                <a16:creationId xmlns:a16="http://schemas.microsoft.com/office/drawing/2014/main" id="{FC0B98EF-3D81-D555-4ACE-559F4E2B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17A2A4E-FA17-F29E-B74D-A11D2588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1925568"/>
            <a:ext cx="7216346" cy="38031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9E0DE4-5E43-32E6-03EE-141F4BE2BFB0}"/>
              </a:ext>
            </a:extLst>
          </p:cNvPr>
          <p:cNvSpPr txBox="1"/>
          <p:nvPr/>
        </p:nvSpPr>
        <p:spPr>
          <a:xfrm>
            <a:off x="688460" y="599052"/>
            <a:ext cx="611239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KT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제공하고 있는 요금제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E9D87-D2BA-DA17-97C8-ED05EBCF99DC}"/>
              </a:ext>
            </a:extLst>
          </p:cNvPr>
          <p:cNvSpPr txBox="1"/>
          <p:nvPr/>
        </p:nvSpPr>
        <p:spPr>
          <a:xfrm>
            <a:off x="1187348" y="1262310"/>
            <a:ext cx="7404202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다만 복지 혜택이 제시되어 있기 때문에 일반 요금제에서 감면을 받을 수 있습니다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FFEFDC-9563-FA59-FC8B-074676415350}"/>
              </a:ext>
            </a:extLst>
          </p:cNvPr>
          <p:cNvSpPr/>
          <p:nvPr/>
        </p:nvSpPr>
        <p:spPr>
          <a:xfrm>
            <a:off x="2705100" y="3343275"/>
            <a:ext cx="2305050" cy="180975"/>
          </a:xfrm>
          <a:prstGeom prst="rect">
            <a:avLst/>
          </a:prstGeom>
          <a:solidFill>
            <a:srgbClr val="C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0CB867-FEBF-C444-E95C-3F1AC24CB26A}"/>
              </a:ext>
            </a:extLst>
          </p:cNvPr>
          <p:cNvSpPr/>
          <p:nvPr/>
        </p:nvSpPr>
        <p:spPr>
          <a:xfrm>
            <a:off x="2705100" y="3646161"/>
            <a:ext cx="3933825" cy="363864"/>
          </a:xfrm>
          <a:prstGeom prst="rect">
            <a:avLst/>
          </a:prstGeom>
          <a:solidFill>
            <a:srgbClr val="C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56FD3C-3171-3F1D-CFB0-1C8E350480DE}"/>
              </a:ext>
            </a:extLst>
          </p:cNvPr>
          <p:cNvSpPr/>
          <p:nvPr/>
        </p:nvSpPr>
        <p:spPr>
          <a:xfrm>
            <a:off x="2705100" y="4381500"/>
            <a:ext cx="2305050" cy="180975"/>
          </a:xfrm>
          <a:prstGeom prst="rect">
            <a:avLst/>
          </a:prstGeom>
          <a:solidFill>
            <a:srgbClr val="C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A9B349-3D51-AC07-724E-4B20F7B7A233}"/>
              </a:ext>
            </a:extLst>
          </p:cNvPr>
          <p:cNvSpPr/>
          <p:nvPr/>
        </p:nvSpPr>
        <p:spPr>
          <a:xfrm>
            <a:off x="2705099" y="4688389"/>
            <a:ext cx="3933825" cy="363864"/>
          </a:xfrm>
          <a:prstGeom prst="rect">
            <a:avLst/>
          </a:prstGeom>
          <a:solidFill>
            <a:srgbClr val="C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492AFC-BDB5-EA2E-5CB9-31A1E9B7BF56}"/>
              </a:ext>
            </a:extLst>
          </p:cNvPr>
          <p:cNvSpPr/>
          <p:nvPr/>
        </p:nvSpPr>
        <p:spPr>
          <a:xfrm>
            <a:off x="2705099" y="5433765"/>
            <a:ext cx="3933825" cy="180975"/>
          </a:xfrm>
          <a:prstGeom prst="rect">
            <a:avLst/>
          </a:prstGeom>
          <a:solidFill>
            <a:srgbClr val="C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339A09-6AD0-DF80-D7B6-EB74577F5933}"/>
              </a:ext>
            </a:extLst>
          </p:cNvPr>
          <p:cNvSpPr/>
          <p:nvPr/>
        </p:nvSpPr>
        <p:spPr>
          <a:xfrm>
            <a:off x="6838950" y="3152774"/>
            <a:ext cx="1228725" cy="2461965"/>
          </a:xfrm>
          <a:prstGeom prst="rect">
            <a:avLst/>
          </a:prstGeom>
          <a:solidFill>
            <a:srgbClr val="C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KT - 리브레 위키">
            <a:extLst>
              <a:ext uri="{FF2B5EF4-FFF2-40B4-BE49-F238E27FC236}">
                <a16:creationId xmlns:a16="http://schemas.microsoft.com/office/drawing/2014/main" id="{59518F32-FA51-9770-B194-90098593D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6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786A46-0442-97B5-9236-BD4C01CCEB55}"/>
              </a:ext>
            </a:extLst>
          </p:cNvPr>
          <p:cNvSpPr txBox="1"/>
          <p:nvPr/>
        </p:nvSpPr>
        <p:spPr>
          <a:xfrm>
            <a:off x="688460" y="599052"/>
            <a:ext cx="611239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복지 혜택 및 감면 정책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6D508-7663-F4C4-B165-C9CDAF1CAB42}"/>
              </a:ext>
            </a:extLst>
          </p:cNvPr>
          <p:cNvSpPr txBox="1"/>
          <p:nvPr/>
        </p:nvSpPr>
        <p:spPr>
          <a:xfrm>
            <a:off x="1187348" y="1262310"/>
            <a:ext cx="7404202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정부에서 제시하고 있는 통신비 감면 정책은 다음과 같습니다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364B2D-AFF1-6BC8-BD69-57B00B632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43" b="964"/>
          <a:stretch/>
        </p:blipFill>
        <p:spPr>
          <a:xfrm>
            <a:off x="1187348" y="2360473"/>
            <a:ext cx="6530906" cy="1685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894B19-B837-E275-3498-B81F77D7F559}"/>
              </a:ext>
            </a:extLst>
          </p:cNvPr>
          <p:cNvSpPr txBox="1"/>
          <p:nvPr/>
        </p:nvSpPr>
        <p:spPr>
          <a:xfrm>
            <a:off x="1158231" y="1954180"/>
            <a:ext cx="5956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기초생활수급자 및 차상위 계층 통신요금 감면 예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1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B17B7-51AD-FEE3-19A2-81382BD68CC1}"/>
              </a:ext>
            </a:extLst>
          </p:cNvPr>
          <p:cNvSpPr txBox="1"/>
          <p:nvPr/>
        </p:nvSpPr>
        <p:spPr>
          <a:xfrm>
            <a:off x="815632" y="4429205"/>
            <a:ext cx="77759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기초생활수급자는 최대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21,500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차상위계층은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10,500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감면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기초생활수급자 기준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앞선 그래프에서 가구 월평균 통신비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만원 미만인데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21,500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감면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+) KT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복지 혜택을 신청하면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수급자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및 차상위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약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-&gt; ex. 4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인가구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만원 감면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" name="Picture 2" descr="KT - 리브레 위키">
            <a:extLst>
              <a:ext uri="{FF2B5EF4-FFF2-40B4-BE49-F238E27FC236}">
                <a16:creationId xmlns:a16="http://schemas.microsoft.com/office/drawing/2014/main" id="{74E6B3A6-D108-CA34-2EA4-66A139E8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15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2ED9CE-B105-2C7A-88B9-D72BE83D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0" y="2071323"/>
            <a:ext cx="4329362" cy="1577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152C6-B0DE-22A5-57EA-BB59080DA0E2}"/>
              </a:ext>
            </a:extLst>
          </p:cNvPr>
          <p:cNvSpPr txBox="1"/>
          <p:nvPr/>
        </p:nvSpPr>
        <p:spPr>
          <a:xfrm>
            <a:off x="1187347" y="1262310"/>
            <a:ext cx="7680427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월평균 데이터 사용량을 고려해 현실적으로 다가가야 합니다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562C5-0826-A1CD-190C-E5986AF08DA7}"/>
              </a:ext>
            </a:extLst>
          </p:cNvPr>
          <p:cNvSpPr txBox="1"/>
          <p:nvPr/>
        </p:nvSpPr>
        <p:spPr>
          <a:xfrm>
            <a:off x="688460" y="599052"/>
            <a:ext cx="611239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추가적으로 고려해야 하는 사항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EB8D5-8F67-3287-3BA8-795A795F8683}"/>
              </a:ext>
            </a:extLst>
          </p:cNvPr>
          <p:cNvSpPr txBox="1"/>
          <p:nvPr/>
        </p:nvSpPr>
        <p:spPr>
          <a:xfrm>
            <a:off x="1187347" y="3764190"/>
            <a:ext cx="36518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동영상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시청 시 데이터 사용량 </a:t>
            </a:r>
            <a:endParaRPr lang="en-US" altLang="ko-KR" sz="11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18176-7CFB-9F7A-790C-B5A9BD28EB9C}"/>
              </a:ext>
            </a:extLst>
          </p:cNvPr>
          <p:cNvSpPr txBox="1"/>
          <p:nvPr/>
        </p:nvSpPr>
        <p:spPr>
          <a:xfrm>
            <a:off x="517204" y="4457993"/>
            <a:ext cx="768042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 이상 요금제 중에서 저렴한 요금제는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세이브로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 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천원에서 시작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(5GB)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	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현실적이지 않은 요금제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그렇다면 얼마정도가 적당할까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5G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기준 월별 데이터 사용량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26.4GB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" name="Picture 2" descr="KT - 리브레 위키">
            <a:extLst>
              <a:ext uri="{FF2B5EF4-FFF2-40B4-BE49-F238E27FC236}">
                <a16:creationId xmlns:a16="http://schemas.microsoft.com/office/drawing/2014/main" id="{64CFCE02-C1CA-4EEC-E7E6-484ABD54F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86FA98-5881-C08F-6F62-295208F25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617" y="1962070"/>
            <a:ext cx="2284349" cy="40989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4C907C-0D1A-FDA5-E1B8-5E73CA29AE44}"/>
              </a:ext>
            </a:extLst>
          </p:cNvPr>
          <p:cNvSpPr txBox="1"/>
          <p:nvPr/>
        </p:nvSpPr>
        <p:spPr>
          <a:xfrm>
            <a:off x="5943598" y="1962070"/>
            <a:ext cx="238792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월별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5G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사용량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1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80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52726C-199D-D190-61B8-849658D239DF}"/>
              </a:ext>
            </a:extLst>
          </p:cNvPr>
          <p:cNvSpPr txBox="1"/>
          <p:nvPr/>
        </p:nvSpPr>
        <p:spPr>
          <a:xfrm>
            <a:off x="719613" y="362264"/>
            <a:ext cx="7404202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통신비 감면정책 조정에 필요한 데이터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47785-07A3-A234-0534-C4E120B93E12}"/>
              </a:ext>
            </a:extLst>
          </p:cNvPr>
          <p:cNvSpPr txBox="1"/>
          <p:nvPr/>
        </p:nvSpPr>
        <p:spPr>
          <a:xfrm>
            <a:off x="1206398" y="999817"/>
            <a:ext cx="6917418" cy="70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데이터들을 제공하여 정부의 통신비 감면 정책과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복지 혜택을 조정할 필요가 있습니다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20790-DA06-1D10-BE30-37347227DA23}"/>
              </a:ext>
            </a:extLst>
          </p:cNvPr>
          <p:cNvSpPr txBox="1"/>
          <p:nvPr/>
        </p:nvSpPr>
        <p:spPr>
          <a:xfrm>
            <a:off x="869899" y="1925568"/>
            <a:ext cx="7404202" cy="3932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정부가 현 상황과 동일하게 통신사를 향한 압박만을 지속한다면 해결 어려움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적절한 정책 수립이 기반이 된 후 통신사와의 협력이 필요함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현재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요금제를 사용하고 있는 이용자의 소득 분위를 공개하고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그들의 월평균 통신비 데이터를 제공하고자 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제공하고 있는 감면 복지 혜택을 몇 명이 이용하고 있는지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그들의 통신비 부담 완화가 체감 몇 퍼센트인지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만족도 데이터를 제공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제공하고 있는 복지 혜택과 정부의 감면 혜택을 중복으로 받고 있는 인원 수가 전체 빈곤층의 몇 퍼센트를 차지하고 있는지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결과에 따라 감면 정책의 감면 폭을 조정하고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에서도 발맞춰 복지 혜택을 조정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7" name="Picture 2" descr="KT - 리브레 위키">
            <a:extLst>
              <a:ext uri="{FF2B5EF4-FFF2-40B4-BE49-F238E27FC236}">
                <a16:creationId xmlns:a16="http://schemas.microsoft.com/office/drawing/2014/main" id="{BA0393A0-F209-76E9-5FC5-13C12E2B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36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C53088-B3E0-553A-40E9-A378F23DF940}"/>
              </a:ext>
            </a:extLst>
          </p:cNvPr>
          <p:cNvSpPr txBox="1"/>
          <p:nvPr/>
        </p:nvSpPr>
        <p:spPr>
          <a:xfrm>
            <a:off x="947887" y="1024414"/>
            <a:ext cx="902811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E7A20-FCA1-B558-2FE1-A6444BF15BC5}"/>
              </a:ext>
            </a:extLst>
          </p:cNvPr>
          <p:cNvSpPr txBox="1"/>
          <p:nvPr/>
        </p:nvSpPr>
        <p:spPr>
          <a:xfrm>
            <a:off x="1081237" y="1687672"/>
            <a:ext cx="6244017" cy="390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 데이터 설명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상황 제기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빈곤층 살림살이 지출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제공하고 있는 요금제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복지 혜택 및 감면 정책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추가적으로 고려해야 하는 사항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통신비 감면정책 조정에 필요한 데이터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Picture 2" descr="KT - 리브레 위키">
            <a:extLst>
              <a:ext uri="{FF2B5EF4-FFF2-40B4-BE49-F238E27FC236}">
                <a16:creationId xmlns:a16="http://schemas.microsoft.com/office/drawing/2014/main" id="{C5B2246C-894E-8319-83D8-7176A542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2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AE7A3A-FF10-92E9-9097-F7A01105158C}"/>
              </a:ext>
            </a:extLst>
          </p:cNvPr>
          <p:cNvSpPr txBox="1"/>
          <p:nvPr/>
        </p:nvSpPr>
        <p:spPr>
          <a:xfrm>
            <a:off x="704335" y="715612"/>
            <a:ext cx="457200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 데이터 설명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4A28C-BEEF-26F4-48AA-4A2FBC4A71FE}"/>
              </a:ext>
            </a:extLst>
          </p:cNvPr>
          <p:cNvSpPr txBox="1"/>
          <p:nvPr/>
        </p:nvSpPr>
        <p:spPr>
          <a:xfrm>
            <a:off x="1309815" y="1373783"/>
            <a:ext cx="3632887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제가 사용한 데이터들은 다음과 같습니다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9073-84E4-D1B4-D336-3CB9EF817145}"/>
              </a:ext>
            </a:extLst>
          </p:cNvPr>
          <p:cNvSpPr txBox="1"/>
          <p:nvPr/>
        </p:nvSpPr>
        <p:spPr>
          <a:xfrm>
            <a:off x="799069" y="2109023"/>
            <a:ext cx="7545861" cy="3286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기사자료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 이용자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75% 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가계통신비에 부담 느껴”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2017-02-14 11:35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소득분위 확인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1~10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구간 기준표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(2022)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PLUS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KT 5G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베이직 복지 요금제를 이용하면 손해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2023-03-31 2:06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통신비 낮춰라 압박에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…”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경향신문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방송통신위원회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&lt;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저소득층 이동전화 요금감면 확대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복지로홈페이지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&lt;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복시서비스 이동통신요금감면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-KOSIS: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가구당 월평균 통신비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2011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대전광역시사회조사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홈페이지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할인 혜택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요금제 유형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강사님께서 제공해주신 살림살이 데이터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과학기술정보통신부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&lt;5G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이용자 월평균 데이터 사용량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pic>
        <p:nvPicPr>
          <p:cNvPr id="8" name="Picture 2" descr="KT - 리브레 위키">
            <a:extLst>
              <a:ext uri="{FF2B5EF4-FFF2-40B4-BE49-F238E27FC236}">
                <a16:creationId xmlns:a16="http://schemas.microsoft.com/office/drawing/2014/main" id="{DCD95866-C8B7-ADFD-9B1E-EA6C1C29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AE6ECF-4D2C-BF95-DA12-1A1091613FC6}"/>
              </a:ext>
            </a:extLst>
          </p:cNvPr>
          <p:cNvSpPr txBox="1"/>
          <p:nvPr/>
        </p:nvSpPr>
        <p:spPr>
          <a:xfrm>
            <a:off x="704335" y="715612"/>
            <a:ext cx="457200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상황 제기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67AFA-29CE-7733-F1ED-E077D38135CB}"/>
              </a:ext>
            </a:extLst>
          </p:cNvPr>
          <p:cNvSpPr txBox="1"/>
          <p:nvPr/>
        </p:nvSpPr>
        <p:spPr>
          <a:xfrm>
            <a:off x="1309815" y="1373783"/>
            <a:ext cx="7376985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 이용자들은 통신비에 부담을 느낍니다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BCDDE5-D7E4-AEB6-37B8-2BA9A7611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792"/>
          <a:stretch/>
        </p:blipFill>
        <p:spPr>
          <a:xfrm>
            <a:off x="704335" y="2364642"/>
            <a:ext cx="7376985" cy="8585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EFF1A9-EBB5-B2BB-BB53-0D27F2B7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068" b="3728"/>
          <a:stretch/>
        </p:blipFill>
        <p:spPr>
          <a:xfrm>
            <a:off x="644512" y="3278122"/>
            <a:ext cx="7376985" cy="1028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D24F-D3EC-B46D-6C30-6174938E61AE}"/>
              </a:ext>
            </a:extLst>
          </p:cNvPr>
          <p:cNvSpPr txBox="1"/>
          <p:nvPr/>
        </p:nvSpPr>
        <p:spPr>
          <a:xfrm>
            <a:off x="883507" y="4940378"/>
            <a:ext cx="7376985" cy="70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기사에 따르면 이용자의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75%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부담을 느낀다고 밝혔음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 정부의 부담 완화 정책을 통한 비용 감소는 체감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6.7%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미비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71B45-0FB0-EA23-B9A7-84A168793A6F}"/>
              </a:ext>
            </a:extLst>
          </p:cNvPr>
          <p:cNvSpPr/>
          <p:nvPr/>
        </p:nvSpPr>
        <p:spPr>
          <a:xfrm>
            <a:off x="614600" y="2376121"/>
            <a:ext cx="59823" cy="21057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KT - 리브레 위키">
            <a:extLst>
              <a:ext uri="{FF2B5EF4-FFF2-40B4-BE49-F238E27FC236}">
                <a16:creationId xmlns:a16="http://schemas.microsoft.com/office/drawing/2014/main" id="{B0A23713-AD87-49D6-C641-B6F4EBE9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1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56DA813-64CA-99B1-21AE-453A0D22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20" y="3194391"/>
            <a:ext cx="7580034" cy="11812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2C924D-ABFF-718C-4A6E-8D66F59BB8A6}"/>
              </a:ext>
            </a:extLst>
          </p:cNvPr>
          <p:cNvSpPr txBox="1"/>
          <p:nvPr/>
        </p:nvSpPr>
        <p:spPr>
          <a:xfrm>
            <a:off x="704335" y="715612"/>
            <a:ext cx="457200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상황 제기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9BCD8B-8BC1-CB9B-4EF3-24BEE81D03EA}"/>
              </a:ext>
            </a:extLst>
          </p:cNvPr>
          <p:cNvSpPr txBox="1"/>
          <p:nvPr/>
        </p:nvSpPr>
        <p:spPr>
          <a:xfrm>
            <a:off x="1309815" y="1373783"/>
            <a:ext cx="7376985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국민들의 통신비 불만이 거세지고 있습니다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52D2F16-C1DC-548D-3E58-149BDBF3E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b="56914"/>
          <a:stretch/>
        </p:blipFill>
        <p:spPr>
          <a:xfrm>
            <a:off x="672320" y="2409750"/>
            <a:ext cx="7857080" cy="6632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521C25-F5C2-688F-B05C-697DDA83D627}"/>
              </a:ext>
            </a:extLst>
          </p:cNvPr>
          <p:cNvSpPr txBox="1"/>
          <p:nvPr/>
        </p:nvSpPr>
        <p:spPr>
          <a:xfrm>
            <a:off x="672320" y="5106422"/>
            <a:ext cx="79824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국민들의 요구에 정부에서는 통신사들을 향한 강한 압박을 행사하고 있음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결과로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무료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30GB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제공함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가입자들 사이에서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대통령의 가계통신비 부담 경감 방안 주문에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이통사들이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장난으로 화답하는 것 같다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반응이 나옴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25200E-52EA-E4CE-6B30-F9597B6DA489}"/>
              </a:ext>
            </a:extLst>
          </p:cNvPr>
          <p:cNvSpPr/>
          <p:nvPr/>
        </p:nvSpPr>
        <p:spPr>
          <a:xfrm>
            <a:off x="614600" y="2376121"/>
            <a:ext cx="59823" cy="21057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KT - 리브레 위키">
            <a:extLst>
              <a:ext uri="{FF2B5EF4-FFF2-40B4-BE49-F238E27FC236}">
                <a16:creationId xmlns:a16="http://schemas.microsoft.com/office/drawing/2014/main" id="{391F8420-2AF5-2B21-A230-9E52D57A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76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212B3C-144B-88AE-1CD8-04F494FACE79}"/>
              </a:ext>
            </a:extLst>
          </p:cNvPr>
          <p:cNvSpPr txBox="1"/>
          <p:nvPr/>
        </p:nvSpPr>
        <p:spPr>
          <a:xfrm>
            <a:off x="704335" y="715612"/>
            <a:ext cx="457200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상황 제기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6654F-4432-28E1-1F73-1E24E9166B9D}"/>
              </a:ext>
            </a:extLst>
          </p:cNvPr>
          <p:cNvSpPr txBox="1"/>
          <p:nvPr/>
        </p:nvSpPr>
        <p:spPr>
          <a:xfrm>
            <a:off x="1309815" y="1373783"/>
            <a:ext cx="7376985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현 문제 상황과 함께 알뜰 폰의 사용률 증가에 대하여 심각하게 다뤄야 합니다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652F26-BA7C-C958-E437-4B8D94BB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18" y="3570050"/>
            <a:ext cx="7026249" cy="11964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50C6AB-A818-DD25-7B85-8E2D56C9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8" y="2297047"/>
            <a:ext cx="6996782" cy="8077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ED5A39-713D-CD26-2C8B-B38E0D460C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683"/>
          <a:stretch/>
        </p:blipFill>
        <p:spPr>
          <a:xfrm>
            <a:off x="991518" y="3111037"/>
            <a:ext cx="7522608" cy="4528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062FB2-DD88-B5E2-F2DD-4305ADCDC423}"/>
              </a:ext>
            </a:extLst>
          </p:cNvPr>
          <p:cNvSpPr txBox="1"/>
          <p:nvPr/>
        </p:nvSpPr>
        <p:spPr>
          <a:xfrm>
            <a:off x="761589" y="5327633"/>
            <a:ext cx="7982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국민들은 비싼 통신요금에 대한 출구로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알뜰폰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요금제로 이탈하기 시작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알뜰 폰 사용의 증가율은 무시할 수 없을 만큼 상당 부분을 차지하게 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2C0372-C9BF-2750-6CE4-1861D680B784}"/>
              </a:ext>
            </a:extLst>
          </p:cNvPr>
          <p:cNvSpPr/>
          <p:nvPr/>
        </p:nvSpPr>
        <p:spPr>
          <a:xfrm>
            <a:off x="614600" y="2376121"/>
            <a:ext cx="59823" cy="21057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 descr="KT - 리브레 위키">
            <a:extLst>
              <a:ext uri="{FF2B5EF4-FFF2-40B4-BE49-F238E27FC236}">
                <a16:creationId xmlns:a16="http://schemas.microsoft.com/office/drawing/2014/main" id="{ED2C979F-4AD1-11DA-EC43-60B5A2E7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52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C56A89-79A1-BDDE-DBE9-D85983C83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3"/>
          <a:stretch/>
        </p:blipFill>
        <p:spPr>
          <a:xfrm>
            <a:off x="487426" y="2632846"/>
            <a:ext cx="3513075" cy="2127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1D92A9-937E-A4B5-7750-BF55511F9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92"/>
          <a:stretch/>
        </p:blipFill>
        <p:spPr>
          <a:xfrm>
            <a:off x="5457018" y="2385830"/>
            <a:ext cx="2863357" cy="2621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420F61-0520-35D5-4D01-C2FA4E7C1890}"/>
              </a:ext>
            </a:extLst>
          </p:cNvPr>
          <p:cNvSpPr txBox="1"/>
          <p:nvPr/>
        </p:nvSpPr>
        <p:spPr>
          <a:xfrm>
            <a:off x="717035" y="402899"/>
            <a:ext cx="457200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상황 제기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67BBF-FD31-C412-F9EC-CDE71E015DA9}"/>
              </a:ext>
            </a:extLst>
          </p:cNvPr>
          <p:cNvSpPr txBox="1"/>
          <p:nvPr/>
        </p:nvSpPr>
        <p:spPr>
          <a:xfrm>
            <a:off x="1260888" y="1025937"/>
            <a:ext cx="7166077" cy="70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알뜰폰으로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이탈했던 사용자들을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재유입시키기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위해 정부의 보조정책수립에 적극적으로 가담해야 합니다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716C6-523A-CF33-9986-0150446CC525}"/>
              </a:ext>
            </a:extLst>
          </p:cNvPr>
          <p:cNvSpPr txBox="1"/>
          <p:nvPr/>
        </p:nvSpPr>
        <p:spPr>
          <a:xfrm>
            <a:off x="399535" y="2037041"/>
            <a:ext cx="32874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알뜰폰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(LTE)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가입자 추이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endParaRPr lang="en-US" altLang="ko-KR" sz="11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13928-9EB6-AD6D-9647-BD8E247C131C}"/>
              </a:ext>
            </a:extLst>
          </p:cNvPr>
          <p:cNvSpPr txBox="1"/>
          <p:nvPr/>
        </p:nvSpPr>
        <p:spPr>
          <a:xfrm>
            <a:off x="4962818" y="2037040"/>
            <a:ext cx="35130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국내 이동통신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(2G~5G)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시장 점유율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5BC35-093E-7BD6-22AE-3C7027D45828}"/>
              </a:ext>
            </a:extLst>
          </p:cNvPr>
          <p:cNvSpPr txBox="1"/>
          <p:nvPr/>
        </p:nvSpPr>
        <p:spPr>
          <a:xfrm>
            <a:off x="487426" y="5131103"/>
            <a:ext cx="8321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알뜰폰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가입자는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2018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년부터 꾸준히 증가 추세에 있다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들어서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1125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만명을 기록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국내 이동통신 시장 점유율에서 알뜰 폰은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16.3%, 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점유율과의 차이는 불과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8.6%.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최근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기사에 따르면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알뜰폰으로의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유입으로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텔레콤의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점유율이 깨짐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정부의 보조정책 수립에 가담함으로써 이용자들의 부담이 준다면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돌아올 가능성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4" name="Picture 2" descr="KT - 리브레 위키">
            <a:extLst>
              <a:ext uri="{FF2B5EF4-FFF2-40B4-BE49-F238E27FC236}">
                <a16:creationId xmlns:a16="http://schemas.microsoft.com/office/drawing/2014/main" id="{81FB9DB2-A755-FFC9-A9B0-01944EB81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09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D0530B-3BB2-5C49-BD45-0A675F49E8B9}"/>
              </a:ext>
            </a:extLst>
          </p:cNvPr>
          <p:cNvSpPr txBox="1"/>
          <p:nvPr/>
        </p:nvSpPr>
        <p:spPr>
          <a:xfrm>
            <a:off x="717035" y="682299"/>
            <a:ext cx="457200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빈곤층 살림살이 지출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F779D-B2C1-E6D7-DAEB-EB2F53688CD1}"/>
              </a:ext>
            </a:extLst>
          </p:cNvPr>
          <p:cNvSpPr txBox="1"/>
          <p:nvPr/>
        </p:nvSpPr>
        <p:spPr>
          <a:xfrm>
            <a:off x="1260888" y="1305337"/>
            <a:ext cx="7166077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살림살이가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조금 어려운 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매우 어렵다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선택한 표본의 개수입니다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03E313-E39D-D5EF-748A-B3C78B875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8"/>
          <a:stretch/>
        </p:blipFill>
        <p:spPr>
          <a:xfrm>
            <a:off x="533007" y="3022695"/>
            <a:ext cx="2571140" cy="20260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5D58C0-563A-109C-84A3-FA149EE09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72" r="11743"/>
          <a:stretch/>
        </p:blipFill>
        <p:spPr>
          <a:xfrm>
            <a:off x="4914901" y="2095595"/>
            <a:ext cx="3606800" cy="32957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869721-9670-3FB1-C9BC-FE2B0AE30D06}"/>
              </a:ext>
            </a:extLst>
          </p:cNvPr>
          <p:cNvSpPr/>
          <p:nvPr/>
        </p:nvSpPr>
        <p:spPr>
          <a:xfrm>
            <a:off x="1143000" y="3340100"/>
            <a:ext cx="431800" cy="5461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B52AED-EC8F-7FEA-B60E-B3E51AA34D9A}"/>
              </a:ext>
            </a:extLst>
          </p:cNvPr>
          <p:cNvSpPr/>
          <p:nvPr/>
        </p:nvSpPr>
        <p:spPr>
          <a:xfrm>
            <a:off x="1832477" y="3067050"/>
            <a:ext cx="431800" cy="5461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C91CB0-1338-05A9-A65E-BEA074B241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3" r="15143" b="22000"/>
          <a:stretch/>
        </p:blipFill>
        <p:spPr>
          <a:xfrm rot="5595646" flipV="1">
            <a:off x="3460344" y="3199052"/>
            <a:ext cx="1008241" cy="1198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3DE99-DC79-36F9-F0D1-2F7CC28EB1F5}"/>
              </a:ext>
            </a:extLst>
          </p:cNvPr>
          <p:cNvSpPr txBox="1"/>
          <p:nvPr/>
        </p:nvSpPr>
        <p:spPr>
          <a:xfrm>
            <a:off x="533007" y="5519839"/>
            <a:ext cx="7166077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조금 어려운 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 1864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매우 어렵다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’373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2237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7" name="Picture 2" descr="KT - 리브레 위키">
            <a:extLst>
              <a:ext uri="{FF2B5EF4-FFF2-40B4-BE49-F238E27FC236}">
                <a16:creationId xmlns:a16="http://schemas.microsoft.com/office/drawing/2014/main" id="{04368EDF-AF8C-9CFF-B36D-C2039CFEA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1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D0530B-3BB2-5C49-BD45-0A675F49E8B9}"/>
              </a:ext>
            </a:extLst>
          </p:cNvPr>
          <p:cNvSpPr txBox="1"/>
          <p:nvPr/>
        </p:nvSpPr>
        <p:spPr>
          <a:xfrm>
            <a:off x="688460" y="599052"/>
            <a:ext cx="457200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빈곤층 살림살이 지출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F779D-B2C1-E6D7-DAEB-EB2F53688CD1}"/>
              </a:ext>
            </a:extLst>
          </p:cNvPr>
          <p:cNvSpPr txBox="1"/>
          <p:nvPr/>
        </p:nvSpPr>
        <p:spPr>
          <a:xfrm>
            <a:off x="1187348" y="1262310"/>
            <a:ext cx="7166077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 비용으로는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 비용으로는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위에 해당합니다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637FC8-04A7-6939-8094-0F4308746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86"/>
          <a:stretch/>
        </p:blipFill>
        <p:spPr>
          <a:xfrm>
            <a:off x="697985" y="1833698"/>
            <a:ext cx="7810500" cy="44252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BFB309-9812-6351-1C19-4CA44C0F3C81}"/>
              </a:ext>
            </a:extLst>
          </p:cNvPr>
          <p:cNvSpPr/>
          <p:nvPr/>
        </p:nvSpPr>
        <p:spPr>
          <a:xfrm>
            <a:off x="2758560" y="2210703"/>
            <a:ext cx="431800" cy="71347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2A50C0-EC91-E5D3-BD56-117212C15B4B}"/>
              </a:ext>
            </a:extLst>
          </p:cNvPr>
          <p:cNvSpPr/>
          <p:nvPr/>
        </p:nvSpPr>
        <p:spPr>
          <a:xfrm>
            <a:off x="5368410" y="4439552"/>
            <a:ext cx="431800" cy="110399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KT - 리브레 위키">
            <a:extLst>
              <a:ext uri="{FF2B5EF4-FFF2-40B4-BE49-F238E27FC236}">
                <a16:creationId xmlns:a16="http://schemas.microsoft.com/office/drawing/2014/main" id="{B98CC121-EB45-4318-3B2B-9A4DD2A2D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1" y="0"/>
            <a:ext cx="1506969" cy="1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5118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사용자 지정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C000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883</Words>
  <Application>Microsoft Office PowerPoint</Application>
  <PresentationFormat>화면 슬라이드 쇼(4:3)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나눔고딕코딩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염수지</dc:creator>
  <cp:lastModifiedBy>염수지</cp:lastModifiedBy>
  <cp:revision>6</cp:revision>
  <dcterms:created xsi:type="dcterms:W3CDTF">2023-04-11T05:06:06Z</dcterms:created>
  <dcterms:modified xsi:type="dcterms:W3CDTF">2023-04-11T08:53:50Z</dcterms:modified>
</cp:coreProperties>
</file>