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68" r:id="rId3"/>
    <p:sldId id="257" r:id="rId4"/>
    <p:sldId id="259" r:id="rId5"/>
    <p:sldId id="258" r:id="rId6"/>
    <p:sldId id="262" r:id="rId7"/>
    <p:sldId id="263" r:id="rId8"/>
    <p:sldId id="270" r:id="rId9"/>
    <p:sldId id="260" r:id="rId10"/>
    <p:sldId id="266" r:id="rId11"/>
    <p:sldId id="265" r:id="rId12"/>
    <p:sldId id="264" r:id="rId13"/>
    <p:sldId id="271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63D58-E987-4492-AE83-0B0AE727D532}" type="datetimeFigureOut">
              <a:rPr lang="ko-KR" altLang="en-US" smtClean="0"/>
              <a:t>2023-04-10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16FFB-4A48-4288-8BF6-884C9D0F4C5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33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ADDB-1DEF-440F-A9EA-CFBAF06469EB}" type="datetimeFigureOut">
              <a:rPr lang="ko-KR" altLang="en-US" smtClean="0"/>
              <a:t>2023-04-10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B206-4901-4422-9961-B8B5D1514DA2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56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ADDB-1DEF-440F-A9EA-CFBAF06469EB}" type="datetimeFigureOut">
              <a:rPr lang="ko-KR" altLang="en-US" smtClean="0"/>
              <a:t>2023-04-10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B206-4901-4422-9961-B8B5D1514D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40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ADDB-1DEF-440F-A9EA-CFBAF06469EB}" type="datetimeFigureOut">
              <a:rPr lang="ko-KR" altLang="en-US" smtClean="0"/>
              <a:t>2023-04-10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B206-4901-4422-9961-B8B5D1514D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180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ADDB-1DEF-440F-A9EA-CFBAF06469EB}" type="datetimeFigureOut">
              <a:rPr lang="ko-KR" altLang="en-US" smtClean="0"/>
              <a:t>2023-04-10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B206-4901-4422-9961-B8B5D1514D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80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ADDB-1DEF-440F-A9EA-CFBAF06469EB}" type="datetimeFigureOut">
              <a:rPr lang="ko-KR" altLang="en-US" smtClean="0"/>
              <a:t>2023-04-10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B206-4901-4422-9961-B8B5D1514DA2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61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ADDB-1DEF-440F-A9EA-CFBAF06469EB}" type="datetimeFigureOut">
              <a:rPr lang="ko-KR" altLang="en-US" smtClean="0"/>
              <a:t>2023-04-10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B206-4901-4422-9961-B8B5D1514D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24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ADDB-1DEF-440F-A9EA-CFBAF06469EB}" type="datetimeFigureOut">
              <a:rPr lang="ko-KR" altLang="en-US" smtClean="0"/>
              <a:t>2023-04-10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B206-4901-4422-9961-B8B5D1514D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63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ADDB-1DEF-440F-A9EA-CFBAF06469EB}" type="datetimeFigureOut">
              <a:rPr lang="ko-KR" altLang="en-US" smtClean="0"/>
              <a:t>2023-04-10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B206-4901-4422-9961-B8B5D1514D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126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ADDB-1DEF-440F-A9EA-CFBAF06469EB}" type="datetimeFigureOut">
              <a:rPr lang="ko-KR" altLang="en-US" smtClean="0"/>
              <a:t>2023-04-10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B206-4901-4422-9961-B8B5D1514D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03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FC3ADDB-1DEF-440F-A9EA-CFBAF06469EB}" type="datetimeFigureOut">
              <a:rPr lang="ko-KR" altLang="en-US" smtClean="0"/>
              <a:t>2023-04-10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4BB206-4901-4422-9961-B8B5D1514D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8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ADDB-1DEF-440F-A9EA-CFBAF06469EB}" type="datetimeFigureOut">
              <a:rPr lang="ko-KR" altLang="en-US" smtClean="0"/>
              <a:t>2023-04-10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B206-4901-4422-9961-B8B5D1514D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23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C3ADDB-1DEF-440F-A9EA-CFBAF06469EB}" type="datetimeFigureOut">
              <a:rPr lang="ko-KR" altLang="en-US" smtClean="0"/>
              <a:t>2023-04-10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4BB206-4901-4422-9961-B8B5D1514DA2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27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세종특별자치시청 로고">
            <a:extLst>
              <a:ext uri="{FF2B5EF4-FFF2-40B4-BE49-F238E27FC236}">
                <a16:creationId xmlns:a16="http://schemas.microsoft.com/office/drawing/2014/main" id="{574838B6-0F56-A16C-3355-6183780AB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20234"/>
            <a:ext cx="8382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C9CEDC-1A3A-3A24-C0CC-23EDF148D76C}"/>
              </a:ext>
            </a:extLst>
          </p:cNvPr>
          <p:cNvSpPr txBox="1"/>
          <p:nvPr/>
        </p:nvSpPr>
        <p:spPr>
          <a:xfrm>
            <a:off x="993135" y="3722765"/>
            <a:ext cx="7157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세종시 관광활성화 방안 모색 및 제안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B6943-5E30-F3B4-9420-8767AAE3A815}"/>
              </a:ext>
            </a:extLst>
          </p:cNvPr>
          <p:cNvSpPr txBox="1"/>
          <p:nvPr/>
        </p:nvSpPr>
        <p:spPr>
          <a:xfrm>
            <a:off x="7261225" y="5521325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2023.04.10</a:t>
            </a:r>
          </a:p>
          <a:p>
            <a:pPr algn="r"/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염수지</a:t>
            </a:r>
          </a:p>
        </p:txBody>
      </p:sp>
    </p:spTree>
    <p:extLst>
      <p:ext uri="{BB962C8B-B14F-4D97-AF65-F5344CB8AC3E}">
        <p14:creationId xmlns:p14="http://schemas.microsoft.com/office/powerpoint/2010/main" val="1100703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1EC0AA-D94C-CAEC-508F-43ED35FAD5A1}"/>
              </a:ext>
            </a:extLst>
          </p:cNvPr>
          <p:cNvSpPr txBox="1"/>
          <p:nvPr/>
        </p:nvSpPr>
        <p:spPr>
          <a:xfrm>
            <a:off x="0" y="6581001"/>
            <a:ext cx="5000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세종시 관광활성화 방안 모색 및 제안 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염수지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1BC74F-1D8C-93B5-0A06-FCB3FF30CB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8"/>
          <a:stretch/>
        </p:blipFill>
        <p:spPr>
          <a:xfrm>
            <a:off x="299445" y="1038612"/>
            <a:ext cx="6146179" cy="49780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93B453-7970-E4FC-98EC-DCFB6EC40469}"/>
              </a:ext>
            </a:extLst>
          </p:cNvPr>
          <p:cNvSpPr txBox="1"/>
          <p:nvPr/>
        </p:nvSpPr>
        <p:spPr>
          <a:xfrm>
            <a:off x="0" y="56534"/>
            <a:ext cx="4618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3. </a:t>
            </a:r>
            <a:r>
              <a:rPr lang="ko-KR" altLang="en-US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세종시의 문화시설 유치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8506B0-AC09-CBE6-02F9-2825090C74A7}"/>
              </a:ext>
            </a:extLst>
          </p:cNvPr>
          <p:cNvSpPr txBox="1"/>
          <p:nvPr/>
        </p:nvSpPr>
        <p:spPr>
          <a:xfrm>
            <a:off x="6445624" y="1828562"/>
            <a:ext cx="204321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방문자 다수는 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20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~ 50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</a:t>
            </a:r>
          </a:p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연령을  고려하여   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문화시설 유치의 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우선순위를 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고려해야 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06EA10-0CB8-9655-A958-7E73A22045BC}"/>
              </a:ext>
            </a:extLst>
          </p:cNvPr>
          <p:cNvSpPr txBox="1"/>
          <p:nvPr/>
        </p:nvSpPr>
        <p:spPr>
          <a:xfrm>
            <a:off x="2364326" y="5957767"/>
            <a:ext cx="2207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세종시 방문자 연령별 분류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F320E9-A4BA-64D7-99C6-DCB5B3F7CEB7}"/>
              </a:ext>
            </a:extLst>
          </p:cNvPr>
          <p:cNvSpPr/>
          <p:nvPr/>
        </p:nvSpPr>
        <p:spPr>
          <a:xfrm>
            <a:off x="4450024" y="2310379"/>
            <a:ext cx="1803060" cy="5314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60950E-F3BA-1020-9226-843909D6EF9E}"/>
              </a:ext>
            </a:extLst>
          </p:cNvPr>
          <p:cNvSpPr txBox="1"/>
          <p:nvPr/>
        </p:nvSpPr>
        <p:spPr>
          <a:xfrm>
            <a:off x="466160" y="615753"/>
            <a:ext cx="7114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세종시에 문화시설 유치를 제안합니다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7743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68AC54C-7EA6-DA6D-9079-57D67C5AC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421" y="1642220"/>
            <a:ext cx="5878542" cy="46867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05CAE8-E005-25B4-A786-7E88B78B3907}"/>
              </a:ext>
            </a:extLst>
          </p:cNvPr>
          <p:cNvSpPr txBox="1"/>
          <p:nvPr/>
        </p:nvSpPr>
        <p:spPr>
          <a:xfrm>
            <a:off x="0" y="6581001"/>
            <a:ext cx="5000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세종시 관광활성화 방안 모색 및 제안 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염수지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DEDB1-B1A3-67BA-3582-CC49722BA677}"/>
              </a:ext>
            </a:extLst>
          </p:cNvPr>
          <p:cNvSpPr txBox="1"/>
          <p:nvPr/>
        </p:nvSpPr>
        <p:spPr>
          <a:xfrm>
            <a:off x="0" y="56534"/>
            <a:ext cx="6832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4. </a:t>
            </a:r>
            <a:r>
              <a:rPr lang="ko-KR" altLang="en-US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세종시의 관광 활성화 방안 추가 제안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28237-8C6A-4EC0-C3E4-12573B0D5B2F}"/>
              </a:ext>
            </a:extLst>
          </p:cNvPr>
          <p:cNvSpPr txBox="1"/>
          <p:nvPr/>
        </p:nvSpPr>
        <p:spPr>
          <a:xfrm>
            <a:off x="768873" y="1868080"/>
            <a:ext cx="285062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외부 방문자수의 유입을 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위한 방안으로 축제 개최를 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제안함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지역 검색건수와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방문자수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축제의 수는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양의 상관관계에 놓여있음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축제의 개수가 많을 수록 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방문자 수 와 검색 건수가 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많아 짐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가장 작은 별이 세종시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F22AE4-5BBF-2CC9-8B40-BB01ABB93FB9}"/>
              </a:ext>
            </a:extLst>
          </p:cNvPr>
          <p:cNvSpPr txBox="1"/>
          <p:nvPr/>
        </p:nvSpPr>
        <p:spPr>
          <a:xfrm>
            <a:off x="4305300" y="1288521"/>
            <a:ext cx="3533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축제의 개수와 지역 검색 건수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방문자수의 상관관계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39FBC3-164D-57F9-A327-8E0920A5439E}"/>
              </a:ext>
            </a:extLst>
          </p:cNvPr>
          <p:cNvSpPr txBox="1"/>
          <p:nvPr/>
        </p:nvSpPr>
        <p:spPr>
          <a:xfrm>
            <a:off x="7422043" y="5308758"/>
            <a:ext cx="151447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x</a:t>
            </a:r>
            <a:r>
              <a:rPr lang="ko-KR" altLang="en-US" sz="10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축</a:t>
            </a:r>
            <a:r>
              <a:rPr lang="en-US" altLang="ko-KR" sz="10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검색건수</a:t>
            </a:r>
            <a:endParaRPr lang="en-US" altLang="ko-KR" sz="10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r"/>
            <a:r>
              <a:rPr lang="en-US" altLang="ko-KR" sz="10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y</a:t>
            </a:r>
            <a:r>
              <a:rPr lang="ko-KR" altLang="en-US" sz="10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축</a:t>
            </a:r>
            <a:r>
              <a:rPr lang="en-US" altLang="ko-KR" sz="10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축제 개수</a:t>
            </a:r>
            <a:endParaRPr lang="en-US" altLang="ko-KR" sz="10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r"/>
            <a:r>
              <a:rPr lang="ko-KR" altLang="en-US" sz="10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별의 크기</a:t>
            </a:r>
            <a:r>
              <a:rPr lang="en-US" altLang="ko-KR" sz="10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방문자수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2583F1-2A39-2EDE-D426-216BAB830B76}"/>
              </a:ext>
            </a:extLst>
          </p:cNvPr>
          <p:cNvSpPr/>
          <p:nvPr/>
        </p:nvSpPr>
        <p:spPr>
          <a:xfrm>
            <a:off x="3511635" y="5772753"/>
            <a:ext cx="215730" cy="2261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9174A7-1662-B1EE-A1A2-524A41C00EA1}"/>
              </a:ext>
            </a:extLst>
          </p:cNvPr>
          <p:cNvSpPr txBox="1"/>
          <p:nvPr/>
        </p:nvSpPr>
        <p:spPr>
          <a:xfrm>
            <a:off x="466160" y="615753"/>
            <a:ext cx="7114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추가적으로 세종시 관광활성화를 위하여 지역 축제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행사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개최를 제안합니다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9276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58A94B-05DB-5721-7B14-25D9187F0D8E}"/>
              </a:ext>
            </a:extLst>
          </p:cNvPr>
          <p:cNvSpPr txBox="1"/>
          <p:nvPr/>
        </p:nvSpPr>
        <p:spPr>
          <a:xfrm>
            <a:off x="0" y="6581001"/>
            <a:ext cx="5000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세종시 관광활성화 방안 모색 및 제안 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염수지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355097-4342-DD5C-0613-EED257A52F9C}"/>
              </a:ext>
            </a:extLst>
          </p:cNvPr>
          <p:cNvSpPr txBox="1"/>
          <p:nvPr/>
        </p:nvSpPr>
        <p:spPr>
          <a:xfrm>
            <a:off x="0" y="56534"/>
            <a:ext cx="6832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4. </a:t>
            </a:r>
            <a:r>
              <a:rPr lang="ko-KR" altLang="en-US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세종시의 관광 활성화 방안 추가 제안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4597A1-4724-E630-025D-B8F1E697A5F2}"/>
              </a:ext>
            </a:extLst>
          </p:cNvPr>
          <p:cNvSpPr txBox="1"/>
          <p:nvPr/>
        </p:nvSpPr>
        <p:spPr>
          <a:xfrm>
            <a:off x="6014642" y="1795273"/>
            <a:ext cx="24657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코로나 이전 자료 활용함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다른 지역 대비 현저히 낮은 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축제의 개수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세종시의 관광 활성화 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방안으로 다양한 축제의 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개설을 제안하는 바임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8A9C211-9B82-AB17-F1C1-4B8AC7C0D0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034" t="22840" r="4479" b="15741"/>
          <a:stretch/>
        </p:blipFill>
        <p:spPr>
          <a:xfrm>
            <a:off x="288782" y="1021976"/>
            <a:ext cx="5570260" cy="507206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04BD41C-5EE5-EC8A-7607-DE990C49C205}"/>
              </a:ext>
            </a:extLst>
          </p:cNvPr>
          <p:cNvSpPr/>
          <p:nvPr/>
        </p:nvSpPr>
        <p:spPr>
          <a:xfrm>
            <a:off x="5476035" y="5075026"/>
            <a:ext cx="274376" cy="10200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E65F44-F2D8-5A32-740A-F8F895D9ED25}"/>
              </a:ext>
            </a:extLst>
          </p:cNvPr>
          <p:cNvSpPr txBox="1"/>
          <p:nvPr/>
        </p:nvSpPr>
        <p:spPr>
          <a:xfrm>
            <a:off x="2500312" y="6049210"/>
            <a:ext cx="2465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2019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년 축제 개최 수</a:t>
            </a:r>
            <a:endParaRPr lang="en-US" altLang="ko-KR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20946E-9355-654E-647E-7A04649B8A24}"/>
              </a:ext>
            </a:extLst>
          </p:cNvPr>
          <p:cNvSpPr txBox="1"/>
          <p:nvPr/>
        </p:nvSpPr>
        <p:spPr>
          <a:xfrm>
            <a:off x="466160" y="615753"/>
            <a:ext cx="7114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추가적으로 세종시 관광활성화를 위하여 지역 축제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행사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개최를 제안합니다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134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EB634D-86FE-8AFD-420C-512D1D975133}"/>
              </a:ext>
            </a:extLst>
          </p:cNvPr>
          <p:cNvSpPr txBox="1"/>
          <p:nvPr/>
        </p:nvSpPr>
        <p:spPr>
          <a:xfrm>
            <a:off x="1895475" y="1123334"/>
            <a:ext cx="5532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추가로 더 찾아보고 싶은 데이터</a:t>
            </a:r>
            <a:endParaRPr lang="ko-KR" altLang="en-US" sz="3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203B3F-8767-EE20-3C1B-5616FCB16B60}"/>
              </a:ext>
            </a:extLst>
          </p:cNvPr>
          <p:cNvSpPr txBox="1"/>
          <p:nvPr/>
        </p:nvSpPr>
        <p:spPr>
          <a:xfrm>
            <a:off x="857250" y="1938148"/>
            <a:ext cx="7162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세종시 가구 유형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거주자 직업 유형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올해 세종시 관광 활성화 </a:t>
            </a:r>
            <a:r>
              <a:rPr lang="ko-KR" altLang="en-US" sz="14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예산비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문화시설 유형별 건설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r>
              <a:rPr lang="ko-KR" altLang="en-US" sz="14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유치비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세종시 내 번화가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교통 시설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파주시 관광사업 성공사례와의 비교 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4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파주아울렛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4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헤이리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영어마을 등의 관광지 성공사례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1212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042234-C1CE-6CE3-11E1-7EE85BCD0D1D}"/>
              </a:ext>
            </a:extLst>
          </p:cNvPr>
          <p:cNvSpPr txBox="1"/>
          <p:nvPr/>
        </p:nvSpPr>
        <p:spPr>
          <a:xfrm>
            <a:off x="824753" y="1132298"/>
            <a:ext cx="2076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03131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세종특별자치시청 로고">
            <a:extLst>
              <a:ext uri="{FF2B5EF4-FFF2-40B4-BE49-F238E27FC236}">
                <a16:creationId xmlns:a16="http://schemas.microsoft.com/office/drawing/2014/main" id="{574838B6-0F56-A16C-3355-6183780AB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20234"/>
            <a:ext cx="8382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C9CEDC-1A3A-3A24-C0CC-23EDF148D76C}"/>
              </a:ext>
            </a:extLst>
          </p:cNvPr>
          <p:cNvSpPr txBox="1"/>
          <p:nvPr/>
        </p:nvSpPr>
        <p:spPr>
          <a:xfrm>
            <a:off x="709337" y="564948"/>
            <a:ext cx="941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7B7636-ECF8-F22C-B182-109A5EA5D8A9}"/>
              </a:ext>
            </a:extLst>
          </p:cNvPr>
          <p:cNvSpPr txBox="1"/>
          <p:nvPr/>
        </p:nvSpPr>
        <p:spPr>
          <a:xfrm>
            <a:off x="726704" y="1164350"/>
            <a:ext cx="7476002" cy="6837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지역선정</a:t>
            </a:r>
            <a:endParaRPr lang="en-US" altLang="ko-KR" sz="3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복합쇼핑몰 유치</a:t>
            </a:r>
            <a:endParaRPr lang="en-US" altLang="ko-KR" sz="3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세종시의 문화시설 유치</a:t>
            </a:r>
            <a:endParaRPr lang="en-US" altLang="ko-KR" sz="3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ko-KR" altLang="en-US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세종시의 관광 활성화 방안 추가 제안</a:t>
            </a:r>
            <a:endParaRPr lang="en-US" altLang="ko-KR" sz="3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endParaRPr lang="en-US" altLang="ko-KR" sz="3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endParaRPr lang="en-US" altLang="ko-KR" sz="3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200000"/>
              </a:lnSpc>
            </a:pPr>
            <a:endParaRPr lang="ko-KR" altLang="en-US" sz="3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946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50326E9-37C3-3625-035D-8914DDE049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1" t="6737"/>
          <a:stretch/>
        </p:blipFill>
        <p:spPr>
          <a:xfrm>
            <a:off x="-1506" y="2750405"/>
            <a:ext cx="4456964" cy="3830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8B390B-4997-C8E3-2D98-9B3A51A1D216}"/>
              </a:ext>
            </a:extLst>
          </p:cNvPr>
          <p:cNvSpPr txBox="1"/>
          <p:nvPr/>
        </p:nvSpPr>
        <p:spPr>
          <a:xfrm>
            <a:off x="0" y="6581001"/>
            <a:ext cx="5000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세종시 관광활성화 방안 모색 및 제안 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염수지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4B1222-B479-6570-FDFA-7AFD16DDC5CE}"/>
              </a:ext>
            </a:extLst>
          </p:cNvPr>
          <p:cNvSpPr txBox="1"/>
          <p:nvPr/>
        </p:nvSpPr>
        <p:spPr>
          <a:xfrm>
            <a:off x="164173" y="177225"/>
            <a:ext cx="210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1. </a:t>
            </a:r>
            <a:r>
              <a:rPr lang="ko-KR" altLang="en-US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지역선정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5C1233-0B41-451A-A283-A03123E77CDA}"/>
              </a:ext>
            </a:extLst>
          </p:cNvPr>
          <p:cNvSpPr txBox="1"/>
          <p:nvPr/>
        </p:nvSpPr>
        <p:spPr>
          <a:xfrm>
            <a:off x="1136145" y="2473406"/>
            <a:ext cx="1485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2022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년도 방문자 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427BE9-899E-BB3B-9477-AA4753630AB7}"/>
              </a:ext>
            </a:extLst>
          </p:cNvPr>
          <p:cNvSpPr txBox="1"/>
          <p:nvPr/>
        </p:nvSpPr>
        <p:spPr>
          <a:xfrm>
            <a:off x="631318" y="1258763"/>
            <a:ext cx="83084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전국 방문자 수와 검색 건 수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2022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년도는 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2021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년도 대비 방문자 수와 검색 건 수 상승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근데 눈에 띄게 낮은 세종시의 검색 건수에 대한 의문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3BA712-2996-3522-0CAB-F7E607C48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090" y="2619375"/>
            <a:ext cx="5548864" cy="39616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686A36-C3C4-EBE1-A0AB-BA2EBF7C2B0A}"/>
              </a:ext>
            </a:extLst>
          </p:cNvPr>
          <p:cNvSpPr txBox="1"/>
          <p:nvPr/>
        </p:nvSpPr>
        <p:spPr>
          <a:xfrm>
            <a:off x="5641470" y="2342376"/>
            <a:ext cx="2035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전년도 대비 검색 건수 변화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C032BE-08BA-DF0C-9C9A-C8F24FEF3F55}"/>
              </a:ext>
            </a:extLst>
          </p:cNvPr>
          <p:cNvSpPr/>
          <p:nvPr/>
        </p:nvSpPr>
        <p:spPr>
          <a:xfrm>
            <a:off x="6673665" y="2750405"/>
            <a:ext cx="323850" cy="38305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E559B7-0517-30DD-A0C3-24EB5A2D0D26}"/>
              </a:ext>
            </a:extLst>
          </p:cNvPr>
          <p:cNvSpPr txBox="1"/>
          <p:nvPr/>
        </p:nvSpPr>
        <p:spPr>
          <a:xfrm>
            <a:off x="562963" y="733382"/>
            <a:ext cx="7114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전국에서 가장 낮은 방문자 수와 검색 건수가 낮은 세종시를 타겟으로 잡아 관광 활성화를 도모하고자 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5665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74B3D4A-D667-9D03-BD18-95C70C0CF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28" b="11184"/>
          <a:stretch/>
        </p:blipFill>
        <p:spPr>
          <a:xfrm>
            <a:off x="-1787" y="4432079"/>
            <a:ext cx="4400652" cy="192701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EC6B1F9-1C8E-F4FE-98EE-DC45D52F0E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5" t="12140"/>
          <a:stretch/>
        </p:blipFill>
        <p:spPr>
          <a:xfrm>
            <a:off x="-1" y="1093695"/>
            <a:ext cx="4824221" cy="3567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10E4DE-D8BD-6B64-45ED-5925C544B1B1}"/>
              </a:ext>
            </a:extLst>
          </p:cNvPr>
          <p:cNvSpPr txBox="1"/>
          <p:nvPr/>
        </p:nvSpPr>
        <p:spPr>
          <a:xfrm>
            <a:off x="0" y="6581001"/>
            <a:ext cx="5000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세종시 관광활성화 방안 모색 및 제안 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염수지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1ABD9F-1AAF-C3BB-FDB3-14D5DDAD1BF7}"/>
              </a:ext>
            </a:extLst>
          </p:cNvPr>
          <p:cNvSpPr txBox="1"/>
          <p:nvPr/>
        </p:nvSpPr>
        <p:spPr>
          <a:xfrm>
            <a:off x="0" y="100007"/>
            <a:ext cx="210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1. </a:t>
            </a:r>
            <a:r>
              <a:rPr lang="ko-KR" altLang="en-US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지역선정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4CAD0A-536F-78C5-CC93-2D8B3C30F1D1}"/>
              </a:ext>
            </a:extLst>
          </p:cNvPr>
          <p:cNvSpPr txBox="1"/>
          <p:nvPr/>
        </p:nvSpPr>
        <p:spPr>
          <a:xfrm>
            <a:off x="5000625" y="4462857"/>
            <a:ext cx="3943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세종시 평균 방문자 수는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다른 지역 대비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그 크기가 작고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증감 폭 또한 매우 작음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A905D4-FD74-4697-5C9C-C6DB89633722}"/>
              </a:ext>
            </a:extLst>
          </p:cNvPr>
          <p:cNvSpPr txBox="1"/>
          <p:nvPr/>
        </p:nvSpPr>
        <p:spPr>
          <a:xfrm>
            <a:off x="4949731" y="1126870"/>
            <a:ext cx="1927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2022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년도 지역별 방문자 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C8FC68-5958-696A-EE0F-C0693F8A3E57}"/>
              </a:ext>
            </a:extLst>
          </p:cNvPr>
          <p:cNvSpPr txBox="1"/>
          <p:nvPr/>
        </p:nvSpPr>
        <p:spPr>
          <a:xfrm>
            <a:off x="4824220" y="4079595"/>
            <a:ext cx="2654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지역별 전년대비 방문자 수 증감 현황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C66677-25FC-2351-936C-618447FB366C}"/>
              </a:ext>
            </a:extLst>
          </p:cNvPr>
          <p:cNvSpPr txBox="1"/>
          <p:nvPr/>
        </p:nvSpPr>
        <p:spPr>
          <a:xfrm>
            <a:off x="5000625" y="1375199"/>
            <a:ext cx="4648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유난히 위축 되어있는 세종시의 방문자 수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A71E9F-CFD9-37D5-A39F-73D37263E8D1}"/>
              </a:ext>
            </a:extLst>
          </p:cNvPr>
          <p:cNvSpPr txBox="1"/>
          <p:nvPr/>
        </p:nvSpPr>
        <p:spPr>
          <a:xfrm>
            <a:off x="4949731" y="5580983"/>
            <a:ext cx="35936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세종시에 복합 쇼핑몰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문화시설을 유치하고 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지역축제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행사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개최하여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관광 활성화를 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꾀하고자 함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C571DB-85DF-DCCB-D658-18B7B9E97337}"/>
              </a:ext>
            </a:extLst>
          </p:cNvPr>
          <p:cNvSpPr/>
          <p:nvPr/>
        </p:nvSpPr>
        <p:spPr>
          <a:xfrm>
            <a:off x="304235" y="1109522"/>
            <a:ext cx="323850" cy="52567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0AA66-FB11-904A-C0C9-F6DFAB352030}"/>
              </a:ext>
            </a:extLst>
          </p:cNvPr>
          <p:cNvSpPr txBox="1"/>
          <p:nvPr/>
        </p:nvSpPr>
        <p:spPr>
          <a:xfrm>
            <a:off x="4949731" y="5057763"/>
            <a:ext cx="33964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세종시에 부흥을 위해 여러가지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방안을 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모색하고 제안하고자 함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2CF7A7-2BC5-ED78-AFB5-96B2876C744E}"/>
              </a:ext>
            </a:extLst>
          </p:cNvPr>
          <p:cNvSpPr txBox="1"/>
          <p:nvPr/>
        </p:nvSpPr>
        <p:spPr>
          <a:xfrm>
            <a:off x="466160" y="655436"/>
            <a:ext cx="7114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전국에서 가장 낮은 방문자 수와 검색 건수가 낮은 세종시를 타겟으로 잡아 관광 활성화를 도모하고자 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8784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CA40A25-F9B1-F4E3-0B00-9B3569A19E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68"/>
          <a:stretch/>
        </p:blipFill>
        <p:spPr>
          <a:xfrm>
            <a:off x="1261452" y="983592"/>
            <a:ext cx="6767146" cy="41437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4093AE-CCDC-CB48-F432-B96A99710DBF}"/>
              </a:ext>
            </a:extLst>
          </p:cNvPr>
          <p:cNvSpPr txBox="1"/>
          <p:nvPr/>
        </p:nvSpPr>
        <p:spPr>
          <a:xfrm>
            <a:off x="0" y="6581001"/>
            <a:ext cx="5000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세종시 관광활성화 방안 모색 및 제안 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염수지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E2921-63CA-AF1E-3C92-EDD78F608205}"/>
              </a:ext>
            </a:extLst>
          </p:cNvPr>
          <p:cNvSpPr txBox="1"/>
          <p:nvPr/>
        </p:nvSpPr>
        <p:spPr>
          <a:xfrm>
            <a:off x="0" y="56534"/>
            <a:ext cx="3373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 </a:t>
            </a:r>
            <a:r>
              <a:rPr lang="ko-KR" altLang="en-US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복합쇼핑몰 유치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B27540-43FA-3409-AAA0-9AA58A3C7A19}"/>
              </a:ext>
            </a:extLst>
          </p:cNvPr>
          <p:cNvSpPr txBox="1"/>
          <p:nvPr/>
        </p:nvSpPr>
        <p:spPr>
          <a:xfrm>
            <a:off x="3530506" y="5219345"/>
            <a:ext cx="2295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2022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년도 지역별 평균 숙박일 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8B7652-9359-E0A4-8A4E-A800226EE3D6}"/>
              </a:ext>
            </a:extLst>
          </p:cNvPr>
          <p:cNvSpPr txBox="1"/>
          <p:nvPr/>
        </p:nvSpPr>
        <p:spPr>
          <a:xfrm>
            <a:off x="1190625" y="5489452"/>
            <a:ext cx="68379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특이하게도 세종시는 방문자 수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검색건수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등의 크기가 작음에도 불구하고 평균 숙박일 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 </a:t>
            </a:r>
          </a:p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수가 상대적 높음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긴 기간 머물다 가는 사람들이 존재한다 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=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정착 생활에 필요한 요소들이 필요하다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597704-C01F-7136-9F39-A42B0B8605ED}"/>
              </a:ext>
            </a:extLst>
          </p:cNvPr>
          <p:cNvSpPr/>
          <p:nvPr/>
        </p:nvSpPr>
        <p:spPr>
          <a:xfrm>
            <a:off x="2994730" y="3019425"/>
            <a:ext cx="1577269" cy="10096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EFB16-E26D-0EB6-3D0F-FE407605E323}"/>
              </a:ext>
            </a:extLst>
          </p:cNvPr>
          <p:cNvSpPr txBox="1"/>
          <p:nvPr/>
        </p:nvSpPr>
        <p:spPr>
          <a:xfrm>
            <a:off x="466160" y="615753"/>
            <a:ext cx="7114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세종시에 복합쇼핑몰을 유치를 제안합니다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408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044AFF-1DB6-ADBC-CAF9-7C5BB321F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834" y="1032395"/>
            <a:ext cx="3267531" cy="45307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873A60-9A84-6C87-EC3E-BEDAF3602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015" y="937145"/>
            <a:ext cx="1800476" cy="47060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F19C55-8683-1C59-2AD0-1620167EA46C}"/>
              </a:ext>
            </a:extLst>
          </p:cNvPr>
          <p:cNvSpPr txBox="1"/>
          <p:nvPr/>
        </p:nvSpPr>
        <p:spPr>
          <a:xfrm>
            <a:off x="0" y="6581001"/>
            <a:ext cx="5000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세종시 관광활성화 방안 모색 및 제안 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염수지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4505EB-FD89-6A30-D369-0CB2802D9460}"/>
              </a:ext>
            </a:extLst>
          </p:cNvPr>
          <p:cNvSpPr txBox="1"/>
          <p:nvPr/>
        </p:nvSpPr>
        <p:spPr>
          <a:xfrm>
            <a:off x="0" y="56534"/>
            <a:ext cx="3373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 </a:t>
            </a:r>
            <a:r>
              <a:rPr lang="ko-KR" altLang="en-US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복합쇼핑몰 유치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25FB53-24E0-2A98-6BD5-EDA65CB5F72C}"/>
              </a:ext>
            </a:extLst>
          </p:cNvPr>
          <p:cNvSpPr txBox="1"/>
          <p:nvPr/>
        </p:nvSpPr>
        <p:spPr>
          <a:xfrm>
            <a:off x="4383115" y="5732056"/>
            <a:ext cx="172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세종시 관광지 인기 순위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9600A5-CE2B-3E78-F0AC-A7734E2799AB}"/>
              </a:ext>
            </a:extLst>
          </p:cNvPr>
          <p:cNvSpPr txBox="1"/>
          <p:nvPr/>
        </p:nvSpPr>
        <p:spPr>
          <a:xfrm>
            <a:off x="7052200" y="5732056"/>
            <a:ext cx="1906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세종시 유형별 관광지 개수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132718-7120-189A-89E2-B42A975A459B}"/>
              </a:ext>
            </a:extLst>
          </p:cNvPr>
          <p:cNvSpPr txBox="1"/>
          <p:nvPr/>
        </p:nvSpPr>
        <p:spPr>
          <a:xfrm>
            <a:off x="798832" y="1810848"/>
            <a:ext cx="27108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세종시 관광지 中  인기 순위 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위는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대형마트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인기 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위까지의 결과 中  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복합쇼핑몰에 포함되는 유형인 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대형마트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공연시설의 개수가 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30%</a:t>
            </a:r>
          </a:p>
          <a:p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그에 비에 세종시에 위치한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대형마트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공연 시설의 개수는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5050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 시설 중 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241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개로 전체의 약 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4.7%</a:t>
            </a:r>
          </a:p>
          <a:p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복합 쇼핑몰 유치를 환영할 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것으로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판단됨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D1AA77-837B-705D-0375-2B626D2F371F}"/>
              </a:ext>
            </a:extLst>
          </p:cNvPr>
          <p:cNvSpPr/>
          <p:nvPr/>
        </p:nvSpPr>
        <p:spPr>
          <a:xfrm>
            <a:off x="4945324" y="4286811"/>
            <a:ext cx="1906291" cy="2000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416422-D373-8BC4-7F7F-BD083878EC95}"/>
              </a:ext>
            </a:extLst>
          </p:cNvPr>
          <p:cNvSpPr/>
          <p:nvPr/>
        </p:nvSpPr>
        <p:spPr>
          <a:xfrm>
            <a:off x="7014099" y="4048686"/>
            <a:ext cx="1906291" cy="2000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59BC54-C66A-5287-5272-0B18D4663C23}"/>
              </a:ext>
            </a:extLst>
          </p:cNvPr>
          <p:cNvSpPr/>
          <p:nvPr/>
        </p:nvSpPr>
        <p:spPr>
          <a:xfrm>
            <a:off x="7014098" y="4798953"/>
            <a:ext cx="1906291" cy="2000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474D4E-28AC-CDF4-A677-211743C2A3CE}"/>
              </a:ext>
            </a:extLst>
          </p:cNvPr>
          <p:cNvSpPr/>
          <p:nvPr/>
        </p:nvSpPr>
        <p:spPr>
          <a:xfrm>
            <a:off x="4924425" y="1290875"/>
            <a:ext cx="1906291" cy="2000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8128BE5-06E4-F26A-09B1-873F824EC8F6}"/>
              </a:ext>
            </a:extLst>
          </p:cNvPr>
          <p:cNvSpPr/>
          <p:nvPr/>
        </p:nvSpPr>
        <p:spPr>
          <a:xfrm>
            <a:off x="4941765" y="1947712"/>
            <a:ext cx="1906291" cy="2000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190531-FF7F-85F2-F276-E28B06A89C7A}"/>
              </a:ext>
            </a:extLst>
          </p:cNvPr>
          <p:cNvSpPr/>
          <p:nvPr/>
        </p:nvSpPr>
        <p:spPr>
          <a:xfrm>
            <a:off x="4916749" y="5154593"/>
            <a:ext cx="1906291" cy="2000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E6B97C-F1DC-108B-D6AF-3BD2747E8367}"/>
              </a:ext>
            </a:extLst>
          </p:cNvPr>
          <p:cNvSpPr/>
          <p:nvPr/>
        </p:nvSpPr>
        <p:spPr>
          <a:xfrm>
            <a:off x="7014099" y="5182161"/>
            <a:ext cx="1906291" cy="2000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E3D9AFD-9E69-6FB5-17FD-90E2EE595507}"/>
              </a:ext>
            </a:extLst>
          </p:cNvPr>
          <p:cNvSpPr/>
          <p:nvPr/>
        </p:nvSpPr>
        <p:spPr>
          <a:xfrm>
            <a:off x="4941765" y="3219004"/>
            <a:ext cx="1906291" cy="2000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60EAC7-8D56-D112-B755-63F63B6AFAF3}"/>
              </a:ext>
            </a:extLst>
          </p:cNvPr>
          <p:cNvSpPr/>
          <p:nvPr/>
        </p:nvSpPr>
        <p:spPr>
          <a:xfrm>
            <a:off x="4941765" y="4497756"/>
            <a:ext cx="1906291" cy="2000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B8A4DD-7BBF-8F7A-E080-7425178C1C5B}"/>
              </a:ext>
            </a:extLst>
          </p:cNvPr>
          <p:cNvSpPr/>
          <p:nvPr/>
        </p:nvSpPr>
        <p:spPr>
          <a:xfrm>
            <a:off x="7014097" y="3268219"/>
            <a:ext cx="1906291" cy="2000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9FBD41-BBCD-24A1-6B98-061223DCADD2}"/>
              </a:ext>
            </a:extLst>
          </p:cNvPr>
          <p:cNvSpPr txBox="1"/>
          <p:nvPr/>
        </p:nvSpPr>
        <p:spPr>
          <a:xfrm>
            <a:off x="466160" y="615753"/>
            <a:ext cx="7114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세종시에 복합쇼핑몰을 유치를 제안합니다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9933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F1C7AC6-0A4F-F75E-7848-1B323F089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63" y="1075788"/>
            <a:ext cx="6297531" cy="50394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3780F3-E4E6-1BDC-E2D8-10591D796F0D}"/>
              </a:ext>
            </a:extLst>
          </p:cNvPr>
          <p:cNvSpPr txBox="1"/>
          <p:nvPr/>
        </p:nvSpPr>
        <p:spPr>
          <a:xfrm>
            <a:off x="0" y="6581001"/>
            <a:ext cx="5000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세종시 관광활성화 방안 모색 및 제안 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염수지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7DEC9-491D-C739-2414-7F9860107A82}"/>
              </a:ext>
            </a:extLst>
          </p:cNvPr>
          <p:cNvSpPr txBox="1"/>
          <p:nvPr/>
        </p:nvSpPr>
        <p:spPr>
          <a:xfrm>
            <a:off x="0" y="56534"/>
            <a:ext cx="4618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3. </a:t>
            </a:r>
            <a:r>
              <a:rPr lang="ko-KR" altLang="en-US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세종시의 문화시설 유치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FB3316-50AA-58AC-4638-A878A55F61D8}"/>
              </a:ext>
            </a:extLst>
          </p:cNvPr>
          <p:cNvSpPr txBox="1"/>
          <p:nvPr/>
        </p:nvSpPr>
        <p:spPr>
          <a:xfrm>
            <a:off x="6667500" y="1840589"/>
            <a:ext cx="22220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문화시설의 수와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방문자 수 사이에는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뚜렷한 상관관계가 존재함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세종시의 경우     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문화시설이 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다른 지역 대비 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매우 적음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A4D539-2CD2-CDCC-9B7A-CF49D3CCE18F}"/>
              </a:ext>
            </a:extLst>
          </p:cNvPr>
          <p:cNvSpPr txBox="1"/>
          <p:nvPr/>
        </p:nvSpPr>
        <p:spPr>
          <a:xfrm>
            <a:off x="2141724" y="6115242"/>
            <a:ext cx="2941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문화시설의 개수와 방문자수 사이의 관계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100013-E008-D9AD-312C-8623A2B1603B}"/>
              </a:ext>
            </a:extLst>
          </p:cNvPr>
          <p:cNvSpPr/>
          <p:nvPr/>
        </p:nvSpPr>
        <p:spPr>
          <a:xfrm>
            <a:off x="706699" y="5524500"/>
            <a:ext cx="302951" cy="2381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3FFBDB-D2F7-FC7A-E696-90A894DCA2C5}"/>
              </a:ext>
            </a:extLst>
          </p:cNvPr>
          <p:cNvSpPr txBox="1"/>
          <p:nvPr/>
        </p:nvSpPr>
        <p:spPr>
          <a:xfrm>
            <a:off x="466160" y="615753"/>
            <a:ext cx="7114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세종시에 문화시설 유치를 제안합니다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211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C683DB6-C626-6CF7-CE9A-139AE0DB6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0" y="1022444"/>
            <a:ext cx="3639058" cy="460121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1A9AE0A-22FF-281C-20AF-481272086708}"/>
              </a:ext>
            </a:extLst>
          </p:cNvPr>
          <p:cNvSpPr/>
          <p:nvPr/>
        </p:nvSpPr>
        <p:spPr>
          <a:xfrm>
            <a:off x="1390022" y="2592430"/>
            <a:ext cx="255681" cy="4303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8913A-B89D-05C1-80F4-C606CCD61997}"/>
              </a:ext>
            </a:extLst>
          </p:cNvPr>
          <p:cNvSpPr txBox="1"/>
          <p:nvPr/>
        </p:nvSpPr>
        <p:spPr>
          <a:xfrm>
            <a:off x="801842" y="5835556"/>
            <a:ext cx="2207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전국 지역문화 종합지수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57518A-B0E1-3709-D954-F5FFDEB6F6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6" t="18396" r="3429" b="16614"/>
          <a:stretch/>
        </p:blipFill>
        <p:spPr>
          <a:xfrm>
            <a:off x="3158837" y="3823666"/>
            <a:ext cx="5899014" cy="18449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E34D76-37F0-7436-B092-D76662091CC1}"/>
              </a:ext>
            </a:extLst>
          </p:cNvPr>
          <p:cNvSpPr txBox="1"/>
          <p:nvPr/>
        </p:nvSpPr>
        <p:spPr>
          <a:xfrm>
            <a:off x="0" y="56534"/>
            <a:ext cx="4618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3. </a:t>
            </a:r>
            <a:r>
              <a:rPr lang="ko-KR" altLang="en-US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세종시의 문화시설 유치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6E5500-BE37-A464-E45E-5B525E8329D0}"/>
              </a:ext>
            </a:extLst>
          </p:cNvPr>
          <p:cNvSpPr txBox="1"/>
          <p:nvPr/>
        </p:nvSpPr>
        <p:spPr>
          <a:xfrm>
            <a:off x="5293793" y="5850656"/>
            <a:ext cx="2207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인구 백만명당 문화시설 수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FBD471-F568-9AA1-DDE8-99A19E390D4F}"/>
              </a:ext>
            </a:extLst>
          </p:cNvPr>
          <p:cNvSpPr txBox="1"/>
          <p:nvPr/>
        </p:nvSpPr>
        <p:spPr>
          <a:xfrm>
            <a:off x="6642302" y="6143333"/>
            <a:ext cx="25016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출처</a:t>
            </a:r>
            <a:r>
              <a:rPr lang="en-US" altLang="ko-KR" sz="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문화체육관광부</a:t>
            </a:r>
            <a:r>
              <a:rPr lang="en-US" altLang="ko-KR" sz="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&lt;2018 </a:t>
            </a:r>
            <a:r>
              <a:rPr lang="ko-KR" altLang="en-US" sz="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전국 문화기반시설 총람</a:t>
            </a:r>
            <a:r>
              <a:rPr lang="en-US" altLang="ko-KR" sz="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endParaRPr lang="ko-KR" altLang="en-US" sz="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8FDCEC-DAF1-BAA8-3EC6-F801E66E4860}"/>
              </a:ext>
            </a:extLst>
          </p:cNvPr>
          <p:cNvSpPr txBox="1"/>
          <p:nvPr/>
        </p:nvSpPr>
        <p:spPr>
          <a:xfrm>
            <a:off x="0" y="6581001"/>
            <a:ext cx="5000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세종시 관광활성화 방안 모색 및 제안 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염수지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D54258-E45C-57AD-44D5-02287537A61A}"/>
              </a:ext>
            </a:extLst>
          </p:cNvPr>
          <p:cNvSpPr txBox="1"/>
          <p:nvPr/>
        </p:nvSpPr>
        <p:spPr>
          <a:xfrm>
            <a:off x="3725207" y="1770822"/>
            <a:ext cx="4289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전국 지역문화 종합지수 상위 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10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위 안에 들지 못함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인구 백만명당 문화시설수가 부족함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(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세종시 인구수는 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27.56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만 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2017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7B46AE-57F0-15FB-633A-887B1BEF8CF5}"/>
              </a:ext>
            </a:extLst>
          </p:cNvPr>
          <p:cNvSpPr/>
          <p:nvPr/>
        </p:nvSpPr>
        <p:spPr>
          <a:xfrm>
            <a:off x="5818094" y="4907164"/>
            <a:ext cx="340659" cy="8392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6F07FE-7331-3C19-57BA-34D107B90315}"/>
              </a:ext>
            </a:extLst>
          </p:cNvPr>
          <p:cNvSpPr txBox="1"/>
          <p:nvPr/>
        </p:nvSpPr>
        <p:spPr>
          <a:xfrm>
            <a:off x="466160" y="615753"/>
            <a:ext cx="7114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세종시에 문화시설 유치를 제안합니다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1661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3332D82-FE56-FA23-E886-8F16F5889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35" y="4345071"/>
            <a:ext cx="7954485" cy="16766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CC435AF-11A5-09F4-0BC5-78B17F4C4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09"/>
          <a:stretch/>
        </p:blipFill>
        <p:spPr>
          <a:xfrm>
            <a:off x="648435" y="1961685"/>
            <a:ext cx="7804924" cy="22031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ACB39A-70BF-3065-955C-01FA61C3D239}"/>
              </a:ext>
            </a:extLst>
          </p:cNvPr>
          <p:cNvSpPr txBox="1"/>
          <p:nvPr/>
        </p:nvSpPr>
        <p:spPr>
          <a:xfrm>
            <a:off x="0" y="6581001"/>
            <a:ext cx="5000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세종시 관광활성화 방안 모색 및 제안 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염수지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E19384-C3BF-06E8-00F4-870672B34406}"/>
              </a:ext>
            </a:extLst>
          </p:cNvPr>
          <p:cNvSpPr txBox="1"/>
          <p:nvPr/>
        </p:nvSpPr>
        <p:spPr>
          <a:xfrm>
            <a:off x="0" y="56534"/>
            <a:ext cx="4618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3. </a:t>
            </a:r>
            <a:r>
              <a:rPr lang="ko-KR" altLang="en-US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세종시의 문화시설 유치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20BDE6-F9D3-F06D-C26D-CE871CA82BCF}"/>
              </a:ext>
            </a:extLst>
          </p:cNvPr>
          <p:cNvSpPr txBox="1"/>
          <p:nvPr/>
        </p:nvSpPr>
        <p:spPr>
          <a:xfrm>
            <a:off x="2978943" y="4166301"/>
            <a:ext cx="4043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관광 상위 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 지역과 세종시의 문화시설의 개수 비교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16B839-2BD4-B456-BD9E-182404199564}"/>
              </a:ext>
            </a:extLst>
          </p:cNvPr>
          <p:cNvSpPr txBox="1"/>
          <p:nvPr/>
        </p:nvSpPr>
        <p:spPr>
          <a:xfrm>
            <a:off x="3732414" y="6031230"/>
            <a:ext cx="1786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세종시의 문화시설 현황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1D4391-8F96-8DCD-BE7A-C5D78951A161}"/>
              </a:ext>
            </a:extLst>
          </p:cNvPr>
          <p:cNvSpPr/>
          <p:nvPr/>
        </p:nvSpPr>
        <p:spPr>
          <a:xfrm>
            <a:off x="6668229" y="1934785"/>
            <a:ext cx="1722736" cy="22763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7E61F-0CF8-5203-2669-1162CC524FA3}"/>
              </a:ext>
            </a:extLst>
          </p:cNvPr>
          <p:cNvSpPr txBox="1"/>
          <p:nvPr/>
        </p:nvSpPr>
        <p:spPr>
          <a:xfrm>
            <a:off x="466160" y="1095685"/>
            <a:ext cx="5996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전반적으로 모든 문화시설의 부족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어떤 유형의 문화시설이든 유치 필요 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미술관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문화의 집은 아예 부재 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D15362-0531-25F7-6E42-5FF8584C0E79}"/>
              </a:ext>
            </a:extLst>
          </p:cNvPr>
          <p:cNvSpPr txBox="1"/>
          <p:nvPr/>
        </p:nvSpPr>
        <p:spPr>
          <a:xfrm>
            <a:off x="466160" y="615753"/>
            <a:ext cx="7114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세종시에 문화시설 유치를 제안합니다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022375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305</TotalTime>
  <Words>696</Words>
  <Application>Microsoft Office PowerPoint</Application>
  <PresentationFormat>화면 슬라이드 쇼(4:3)</PresentationFormat>
  <Paragraphs>134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Microsoft GothicNeo</vt:lpstr>
      <vt:lpstr>맑은 고딕</vt:lpstr>
      <vt:lpstr>Calibri</vt:lpstr>
      <vt:lpstr>Calibri Light</vt:lpstr>
      <vt:lpstr>추억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염수지</dc:creator>
  <cp:lastModifiedBy>염수지</cp:lastModifiedBy>
  <cp:revision>8</cp:revision>
  <dcterms:created xsi:type="dcterms:W3CDTF">2023-04-09T23:48:34Z</dcterms:created>
  <dcterms:modified xsi:type="dcterms:W3CDTF">2023-04-10T08:11:43Z</dcterms:modified>
</cp:coreProperties>
</file>