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3" r:id="rId4"/>
    <p:sldId id="265" r:id="rId5"/>
    <p:sldId id="267" r:id="rId6"/>
    <p:sldId id="266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  <a:srgbClr val="99FF66"/>
    <a:srgbClr val="F3F2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37" y="-2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7144F-E6EA-4D35-BBE9-17741507A326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142CD-FEFC-4AFD-8B90-795D96E4C6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411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142CD-FEFC-4AFD-8B90-795D96E4C61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734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321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4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974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48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91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26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2016-10-20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5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2016-10-20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79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2016-10-20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04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81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37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12886-EC74-4BF5-8E81-707C73AC790A}" type="datetimeFigureOut">
              <a:rPr lang="ko-KR" altLang="en-US" smtClean="0"/>
              <a:pPr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89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96240" y="1694001"/>
            <a:ext cx="55515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3600" dirty="0" smtClean="0">
              <a:latin typeface="HU몽키바나나120" panose="02020603020101020101" pitchFamily="18" charset="-127"/>
              <a:ea typeface="HU몽키바나나120" panose="02020603020101020101" pitchFamily="18" charset="-127"/>
            </a:endParaRPr>
          </a:p>
          <a:p>
            <a:pPr algn="ctr"/>
            <a:r>
              <a:rPr lang="en-US" altLang="ko-KR" sz="3600" dirty="0" smtClean="0"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2D </a:t>
            </a:r>
            <a:r>
              <a:rPr lang="ko-KR" altLang="en-US" sz="3600" dirty="0" smtClean="0"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게임 프로그래밍 프로젝트</a:t>
            </a:r>
            <a:endParaRPr lang="en-US" altLang="ko-KR" sz="3600" dirty="0" smtClean="0">
              <a:latin typeface="HU몽키바나나120" panose="02020603020101020101" pitchFamily="18" charset="-127"/>
              <a:ea typeface="HU몽키바나나120" panose="02020603020101020101" pitchFamily="18" charset="-127"/>
            </a:endParaRPr>
          </a:p>
          <a:p>
            <a:pPr algn="ctr"/>
            <a:endParaRPr lang="en-US" altLang="ko-KR" sz="3600" dirty="0">
              <a:latin typeface="HU몽키바나나120" panose="02020603020101020101" pitchFamily="18" charset="-127"/>
              <a:ea typeface="HU몽키바나나120" panose="0202060302010102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2552" y="5301208"/>
            <a:ext cx="28112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11" idx="3"/>
          </p:cNvCxnSpPr>
          <p:nvPr/>
        </p:nvCxnSpPr>
        <p:spPr>
          <a:xfrm>
            <a:off x="6163140" y="5312751"/>
            <a:ext cx="28638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80859" y="5051141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2015180024 </a:t>
            </a:r>
            <a:r>
              <a:rPr lang="ko-KR" altLang="en-US" sz="2800" dirty="0" smtClean="0"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염수민</a:t>
            </a:r>
            <a:endParaRPr lang="en-US" altLang="ko-KR" sz="2800" dirty="0" smtClean="0">
              <a:latin typeface="HU몽키바나나120" panose="02020603020101020101" pitchFamily="18" charset="-127"/>
              <a:ea typeface="HU몽키바나나12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262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02761" y="863193"/>
            <a:ext cx="1487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게임 </a:t>
            </a:r>
            <a:r>
              <a:rPr lang="ko-KR" altLang="en-US" sz="2800" dirty="0" err="1" smtClean="0"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컨셉</a:t>
            </a:r>
            <a:endParaRPr lang="ko-KR" altLang="en-US" sz="2800" dirty="0">
              <a:latin typeface="HU몽키바나나120" panose="02020603020101020101" pitchFamily="18" charset="-127"/>
              <a:ea typeface="HU몽키바나나120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326185" y="928755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040202" y="944725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1833594" y="1124745"/>
            <a:ext cx="1730294" cy="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1/2 액자 20"/>
          <p:cNvSpPr/>
          <p:nvPr/>
        </p:nvSpPr>
        <p:spPr>
          <a:xfrm rot="18900000">
            <a:off x="1465235" y="1047853"/>
            <a:ext cx="153901" cy="153901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1/2 액자 21"/>
          <p:cNvSpPr/>
          <p:nvPr/>
        </p:nvSpPr>
        <p:spPr>
          <a:xfrm rot="8100000">
            <a:off x="7107433" y="1034987"/>
            <a:ext cx="168115" cy="168115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266038" y="1124745"/>
            <a:ext cx="1610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C:\2DGP\2D\MPDS_FeedandSe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44" y="1617423"/>
            <a:ext cx="2794481" cy="4280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2DGP\2D\mpds-20071012_5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1" t="2227" r="4786" b="2497"/>
          <a:stretch/>
        </p:blipFill>
        <p:spPr bwMode="auto">
          <a:xfrm>
            <a:off x="6225708" y="1617152"/>
            <a:ext cx="2741256" cy="426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436924" y="3343783"/>
            <a:ext cx="62701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3200" dirty="0" smtClean="0">
              <a:latin typeface="HU몽키바나나120" panose="02020603020101020101" pitchFamily="18" charset="-127"/>
              <a:ea typeface="HU몽키바나나120" panose="02020603020101020101" pitchFamily="18" charset="-127"/>
            </a:endParaRPr>
          </a:p>
          <a:p>
            <a:pPr algn="ctr"/>
            <a:r>
              <a:rPr lang="en-US" altLang="ko-KR" sz="3200" b="1" dirty="0" smtClean="0"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Catch </a:t>
            </a:r>
            <a:r>
              <a:rPr lang="ko-KR" altLang="en-US" sz="3200" b="1" dirty="0"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잡</a:t>
            </a:r>
            <a:r>
              <a:rPr lang="ko-KR" altLang="en-US" sz="3200" b="1" dirty="0" smtClean="0"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고</a:t>
            </a:r>
            <a:endParaRPr lang="ko-KR" altLang="en-US" sz="3200" b="1" dirty="0">
              <a:latin typeface="HU몽키바나나120" panose="02020603020101020101" pitchFamily="18" charset="-127"/>
              <a:ea typeface="HU몽키바나나120" panose="02020603020101020101" pitchFamily="18" charset="-127"/>
            </a:endParaRPr>
          </a:p>
          <a:p>
            <a:pPr algn="ctr"/>
            <a:r>
              <a:rPr lang="en-US" altLang="ko-KR" sz="3200" b="1" dirty="0"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Throw </a:t>
            </a:r>
            <a:r>
              <a:rPr lang="ko-KR" altLang="en-US" sz="3200" b="1" dirty="0"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던지며</a:t>
            </a:r>
          </a:p>
          <a:p>
            <a:pPr algn="ctr"/>
            <a:r>
              <a:rPr lang="en-US" altLang="ko-KR" sz="3200" b="1" dirty="0"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Attack </a:t>
            </a:r>
            <a:r>
              <a:rPr lang="ko-KR" altLang="en-US" sz="3200" b="1" dirty="0"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공격해라</a:t>
            </a:r>
            <a:r>
              <a:rPr lang="en-US" altLang="ko-KR" sz="3200" b="1" dirty="0" smtClean="0"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!</a:t>
            </a:r>
          </a:p>
          <a:p>
            <a:pPr algn="ctr"/>
            <a:endParaRPr lang="en-US" altLang="ko-KR" sz="3200" dirty="0">
              <a:latin typeface="HU몽키바나나120" panose="02020603020101020101" pitchFamily="18" charset="-127"/>
              <a:ea typeface="HU몽키바나나12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248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01736" y="816803"/>
            <a:ext cx="1516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prstClr val="black"/>
                </a:soli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개발 범위</a:t>
            </a:r>
            <a:endParaRPr lang="ko-KR" altLang="en-US" sz="2800" dirty="0">
              <a:solidFill>
                <a:prstClr val="black"/>
              </a:solidFill>
              <a:latin typeface="HU몽키바나나120" panose="02020603020101020101" pitchFamily="18" charset="-127"/>
              <a:ea typeface="HU몽키바나나120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416329" y="882365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130346" y="898335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1923738" y="1062385"/>
            <a:ext cx="1730294" cy="15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1/2 액자 20"/>
          <p:cNvSpPr/>
          <p:nvPr/>
        </p:nvSpPr>
        <p:spPr>
          <a:xfrm rot="18900000">
            <a:off x="1555379" y="1001463"/>
            <a:ext cx="153901" cy="153901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2" name="1/2 액자 21"/>
          <p:cNvSpPr/>
          <p:nvPr/>
        </p:nvSpPr>
        <p:spPr>
          <a:xfrm rot="8100000">
            <a:off x="7197577" y="988597"/>
            <a:ext cx="168115" cy="168115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5239458" y="1070312"/>
            <a:ext cx="1671160" cy="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132" y="1469260"/>
            <a:ext cx="5553969" cy="483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611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28937" y="641866"/>
            <a:ext cx="3716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prstClr val="black"/>
                </a:soli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개발 계획 대비 현재 상황</a:t>
            </a:r>
            <a:endParaRPr lang="ko-KR" altLang="en-US" sz="2800" dirty="0">
              <a:solidFill>
                <a:prstClr val="black"/>
              </a:solidFill>
              <a:latin typeface="HU몽키바나나120" panose="02020603020101020101" pitchFamily="18" charset="-127"/>
              <a:ea typeface="HU몽키바나나120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25192" y="723456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956376" y="729785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1342134" y="904146"/>
            <a:ext cx="1370237" cy="6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1/2 액자 20"/>
          <p:cNvSpPr/>
          <p:nvPr/>
        </p:nvSpPr>
        <p:spPr>
          <a:xfrm rot="18900000">
            <a:off x="964242" y="842554"/>
            <a:ext cx="153901" cy="153901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2" name="1/2 액자 21"/>
          <p:cNvSpPr/>
          <p:nvPr/>
        </p:nvSpPr>
        <p:spPr>
          <a:xfrm rot="8100000">
            <a:off x="8023607" y="820047"/>
            <a:ext cx="168115" cy="168115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6444208" y="904046"/>
            <a:ext cx="1383128" cy="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519532"/>
              </p:ext>
            </p:extLst>
          </p:nvPr>
        </p:nvGraphicFramePr>
        <p:xfrm>
          <a:off x="1907704" y="1179581"/>
          <a:ext cx="5544616" cy="5363736"/>
        </p:xfrm>
        <a:graphic>
          <a:graphicData uri="http://schemas.openxmlformats.org/drawingml/2006/table">
            <a:tbl>
              <a:tblPr/>
              <a:tblGrid>
                <a:gridCol w="799659"/>
                <a:gridCol w="916464"/>
                <a:gridCol w="3828493"/>
              </a:tblGrid>
              <a:tr h="24822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1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주차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0206" marR="40206" marT="11116" marB="111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계획</a:t>
                      </a:r>
                      <a:endParaRPr lang="ko-KR" altLang="en-US" sz="8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0206" marR="40206" marT="11116" marB="111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리소스 수집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,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캔버스 위에 배치를 위한 좌표지정</a:t>
                      </a:r>
                      <a:endParaRPr lang="ko-KR" altLang="en-US" sz="8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0206" marR="40206" marT="11116" marB="111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82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결과</a:t>
                      </a:r>
                      <a:endParaRPr lang="ko-KR" altLang="en-US" sz="800" b="1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0206" marR="40206" marT="11116" marB="111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(100%)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리소스 수집 완료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,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캔버스 배치 </a:t>
                      </a: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좌표 지정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완료</a:t>
                      </a:r>
                      <a:endParaRPr lang="ko-KR" altLang="en-US" sz="8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0206" marR="40206" marT="11116" marB="111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822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2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주차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0206" marR="40206" marT="11116" marB="111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계획</a:t>
                      </a:r>
                      <a:endParaRPr lang="ko-KR" altLang="en-US" sz="800" b="1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0206" marR="40206" marT="11116" marB="111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몬스터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 구현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,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몬스터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 기술 구현 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: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빨아들이기</a:t>
                      </a:r>
                      <a:endParaRPr lang="ko-KR" altLang="en-US" sz="8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0206" marR="40206" marT="11116" marB="111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12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결과</a:t>
                      </a:r>
                      <a:endParaRPr lang="ko-KR" altLang="en-US" sz="800" b="1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0206" marR="40206" marT="11116" marB="111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(100%)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몬스터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 구현 완료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,</a:t>
                      </a:r>
                      <a:endParaRPr lang="ko-KR" altLang="en-US" sz="8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몬스터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 기술 빨아들이기 구현 완료</a:t>
                      </a:r>
                      <a:endParaRPr lang="ko-KR" altLang="en-US" sz="8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0206" marR="40206" marT="11116" marB="111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124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3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주차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0206" marR="40206" marT="11116" marB="111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계획</a:t>
                      </a:r>
                      <a:endParaRPr lang="ko-KR" altLang="en-US" sz="8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0206" marR="40206" marT="11116" marB="111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캐릭터 구현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, </a:t>
                      </a: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[</a:t>
                      </a: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충돌체크</a:t>
                      </a: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]</a:t>
                      </a: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캐릭터와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몬스터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 사이의 상호작용</a:t>
                      </a:r>
                      <a:endParaRPr lang="ko-KR" altLang="en-US" sz="8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캐릭터 기술 구현 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: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키보드에 따른 이동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,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저항</a:t>
                      </a:r>
                      <a:endParaRPr lang="ko-KR" altLang="en-US" sz="8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0206" marR="40206" marT="11116" marB="111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12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결과</a:t>
                      </a:r>
                      <a:endParaRPr lang="ko-KR" altLang="en-US" sz="800" b="1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0206" marR="40206" marT="11116" marB="111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(100%)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캐릭터 구현 완료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,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빨아들이기 상호작용 완료</a:t>
                      </a: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,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캐릭터의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기술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(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이동 및 저항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)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구현 완료</a:t>
                      </a:r>
                      <a:endParaRPr lang="ko-KR" altLang="en-US" sz="8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0206" marR="40206" marT="11116" marB="111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822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4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주차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0206" marR="40206" marT="11116" marB="111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계획</a:t>
                      </a:r>
                      <a:endParaRPr lang="ko-KR" altLang="en-US" sz="800" b="1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0206" marR="40206" marT="11116" marB="111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폭탄 구현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, </a:t>
                      </a: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[</a:t>
                      </a: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충돌체크</a:t>
                      </a: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]</a:t>
                      </a: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폭탄과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몬스터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 사이의 상호작용</a:t>
                      </a:r>
                      <a:endParaRPr lang="ko-KR" altLang="en-US" sz="8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0206" marR="40206" marT="11116" marB="111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82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결과</a:t>
                      </a:r>
                      <a:endParaRPr lang="ko-KR" altLang="en-US" sz="800" b="1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0206" marR="40206" marT="11116" marB="111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폭탄 구현 중</a:t>
                      </a:r>
                      <a:endParaRPr lang="ko-KR" altLang="en-US" sz="8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0206" marR="40206" marT="11116" marB="111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12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5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주차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0206" marR="40206" marT="11116" marB="111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1C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[</a:t>
                      </a: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충돌체크</a:t>
                      </a: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]</a:t>
                      </a: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폭탄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,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캐릭터 사이의 상호작용</a:t>
                      </a:r>
                      <a:endParaRPr lang="ko-KR" altLang="en-US" sz="8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중간점검 부족한 부분 보완</a:t>
                      </a:r>
                      <a:endParaRPr lang="ko-KR" altLang="en-US" sz="8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0206" marR="40206" marT="11116" marB="111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712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6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주차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0206" marR="40206" marT="11116" marB="111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1C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폭탄 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: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공격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(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폭발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) </a:t>
                      </a: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효과</a:t>
                      </a: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,</a:t>
                      </a:r>
                      <a:r>
                        <a:rPr lang="en-US" altLang="ko-KR" sz="10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 </a:t>
                      </a: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[</a:t>
                      </a: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충돌체크</a:t>
                      </a: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]</a:t>
                      </a:r>
                      <a:r>
                        <a:rPr lang="ko-KR" altLang="en-US" sz="10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몬스터</a:t>
                      </a: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기술 구현 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: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뱉기</a:t>
                      </a:r>
                      <a:endParaRPr lang="ko-KR" altLang="en-US" sz="8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목숨 구현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,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난이도 조정</a:t>
                      </a:r>
                      <a:endParaRPr lang="ko-KR" altLang="en-US" sz="8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0206" marR="40206" marT="11116" marB="111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541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7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주차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0206" marR="40206" marT="11116" marB="111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1C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아이템 구현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,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아이템 기술 구현</a:t>
                      </a:r>
                      <a:endParaRPr lang="ko-KR" altLang="en-US" sz="800" b="1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0206" marR="40206" marT="11116" marB="111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54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8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주차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0206" marR="40206" marT="11116" marB="111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1C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게임 오버 구현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,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점수 처리</a:t>
                      </a:r>
                      <a:endParaRPr lang="ko-KR" altLang="en-US" sz="800" b="1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0206" marR="40206" marT="11116" marB="111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712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9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주차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0206" marR="40206" marT="11116" marB="111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1C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게임 시작 처리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,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사운드 처리</a:t>
                      </a:r>
                      <a:endParaRPr lang="ko-KR" altLang="en-US" sz="800" b="1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밸런스 조절</a:t>
                      </a:r>
                      <a:endParaRPr lang="ko-KR" altLang="en-US" sz="800" b="1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0206" marR="40206" marT="11116" marB="111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528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10/11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주차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0206" marR="40206" marT="11116" marB="111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1C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최종 점검 및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연인Regular"/>
                          <a:ea typeface="연인Regular"/>
                        </a:rPr>
                        <a:t>릴리즈</a:t>
                      </a:r>
                      <a:endParaRPr lang="ko-KR" altLang="en-US" sz="8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0206" marR="40206" marT="11116" marB="111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93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77832" y="641866"/>
            <a:ext cx="3618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err="1" smtClean="0">
                <a:solidFill>
                  <a:prstClr val="black"/>
                </a:soli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Github</a:t>
            </a:r>
            <a:r>
              <a:rPr lang="en-US" altLang="ko-KR" sz="2800" dirty="0" smtClean="0">
                <a:solidFill>
                  <a:prstClr val="black"/>
                </a:soli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 Commits</a:t>
            </a:r>
            <a:r>
              <a:rPr lang="ko-KR" altLang="en-US" sz="2800" dirty="0" smtClean="0">
                <a:solidFill>
                  <a:prstClr val="black"/>
                </a:soli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 통계</a:t>
            </a:r>
            <a:endParaRPr lang="ko-KR" altLang="en-US" sz="2800" dirty="0">
              <a:solidFill>
                <a:prstClr val="black"/>
              </a:solidFill>
              <a:latin typeface="HU몽키바나나120" panose="02020603020101020101" pitchFamily="18" charset="-127"/>
              <a:ea typeface="HU몽키바나나120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25192" y="723456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956376" y="729785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1342134" y="904146"/>
            <a:ext cx="1370237" cy="6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1/2 액자 20"/>
          <p:cNvSpPr/>
          <p:nvPr/>
        </p:nvSpPr>
        <p:spPr>
          <a:xfrm rot="18900000">
            <a:off x="964242" y="842554"/>
            <a:ext cx="153901" cy="153901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2" name="1/2 액자 21"/>
          <p:cNvSpPr/>
          <p:nvPr/>
        </p:nvSpPr>
        <p:spPr>
          <a:xfrm rot="8100000">
            <a:off x="8023607" y="820047"/>
            <a:ext cx="168115" cy="168115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6444208" y="904046"/>
            <a:ext cx="1383128" cy="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353" y="1412776"/>
            <a:ext cx="6445250" cy="469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40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00134" y="816803"/>
            <a:ext cx="1519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prstClr val="black"/>
                </a:soli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자체 평가</a:t>
            </a:r>
            <a:endParaRPr lang="ko-KR" altLang="en-US" sz="2800" dirty="0">
              <a:solidFill>
                <a:prstClr val="black"/>
              </a:solidFill>
              <a:latin typeface="HU몽키바나나120" panose="02020603020101020101" pitchFamily="18" charset="-127"/>
              <a:ea typeface="HU몽키바나나120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416329" y="882365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130346" y="898335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1923738" y="1062385"/>
            <a:ext cx="1730294" cy="15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1/2 액자 20"/>
          <p:cNvSpPr/>
          <p:nvPr/>
        </p:nvSpPr>
        <p:spPr>
          <a:xfrm rot="18900000">
            <a:off x="1555379" y="1001463"/>
            <a:ext cx="153901" cy="153901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2" name="1/2 액자 21"/>
          <p:cNvSpPr/>
          <p:nvPr/>
        </p:nvSpPr>
        <p:spPr>
          <a:xfrm rot="8100000">
            <a:off x="7197577" y="988597"/>
            <a:ext cx="168115" cy="168115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5239458" y="1070312"/>
            <a:ext cx="1671160" cy="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415849"/>
              </p:ext>
            </p:extLst>
          </p:nvPr>
        </p:nvGraphicFramePr>
        <p:xfrm>
          <a:off x="337660" y="1844824"/>
          <a:ext cx="8244916" cy="37535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00698"/>
                <a:gridCol w="4244218"/>
              </a:tblGrid>
              <a:tr h="709993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>
                        <a:latin typeface="HU몽키바나나120" panose="02020603020101020101" pitchFamily="18" charset="-127"/>
                        <a:ea typeface="HU몽키바나나120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평가항목</a:t>
                      </a:r>
                      <a:endParaRPr lang="ko-KR" altLang="en-US" dirty="0">
                        <a:latin typeface="HU몽키바나나120" panose="02020603020101020101" pitchFamily="18" charset="-127"/>
                        <a:ea typeface="HU몽키바나나12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평가</a:t>
                      </a:r>
                      <a:endParaRPr lang="en-US" altLang="ko-KR" dirty="0" smtClean="0">
                        <a:latin typeface="HU몽키바나나120" panose="02020603020101020101" pitchFamily="18" charset="-127"/>
                        <a:ea typeface="HU몽키바나나120" panose="02020603020101020101" pitchFamily="18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(A:</a:t>
                      </a:r>
                      <a:r>
                        <a:rPr lang="ko-KR" altLang="en-US" sz="1800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매우 잘함</a:t>
                      </a:r>
                      <a:r>
                        <a:rPr lang="en-US" altLang="ko-KR" sz="1800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, B:</a:t>
                      </a:r>
                      <a:r>
                        <a:rPr lang="ko-KR" altLang="en-US" sz="1800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잘함</a:t>
                      </a:r>
                      <a:r>
                        <a:rPr lang="en-US" altLang="ko-KR" sz="1800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, C:</a:t>
                      </a:r>
                      <a:r>
                        <a:rPr lang="ko-KR" altLang="en-US" sz="1800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보통</a:t>
                      </a:r>
                      <a:r>
                        <a:rPr lang="en-US" altLang="ko-KR" sz="1800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,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D:</a:t>
                      </a:r>
                      <a:r>
                        <a:rPr lang="ko-KR" altLang="en-US" sz="1800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못함</a:t>
                      </a:r>
                      <a:r>
                        <a:rPr lang="en-US" altLang="ko-KR" sz="1800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, E:</a:t>
                      </a:r>
                      <a:r>
                        <a:rPr lang="ko-KR" altLang="en-US" sz="1800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매우 못함</a:t>
                      </a:r>
                      <a:r>
                        <a:rPr lang="en-US" altLang="ko-KR" sz="1800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)</a:t>
                      </a:r>
                      <a:endParaRPr lang="ko-KR" altLang="en-US" sz="1800" dirty="0" smtClean="0">
                        <a:latin typeface="HU몽키바나나120" panose="02020603020101020101" pitchFamily="18" charset="-127"/>
                        <a:ea typeface="HU몽키바나나120" panose="02020603020101020101" pitchFamily="18" charset="-127"/>
                      </a:endParaRPr>
                    </a:p>
                  </a:txBody>
                  <a:tcPr/>
                </a:tc>
              </a:tr>
              <a:tr h="4537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발표자료에 포함할 내용을 다 포함했는가</a:t>
                      </a:r>
                      <a:r>
                        <a:rPr lang="en-US" altLang="ko-KR" sz="1800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?</a:t>
                      </a:r>
                      <a:endParaRPr lang="ko-KR" altLang="en-US" sz="1800" dirty="0" smtClean="0">
                        <a:latin typeface="HU몽키바나나120" panose="02020603020101020101" pitchFamily="18" charset="-127"/>
                        <a:ea typeface="HU몽키바나나12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A</a:t>
                      </a:r>
                      <a:endParaRPr lang="ko-KR" altLang="en-US" dirty="0">
                        <a:latin typeface="HU몽키바나나120" panose="02020603020101020101" pitchFamily="18" charset="-127"/>
                        <a:ea typeface="HU몽키바나나120" panose="02020603020101020101" pitchFamily="18" charset="-127"/>
                      </a:endParaRPr>
                    </a:p>
                  </a:txBody>
                  <a:tcPr/>
                </a:tc>
              </a:tr>
              <a:tr h="44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err="1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게임컨셉이</a:t>
                      </a:r>
                      <a:r>
                        <a:rPr lang="ko-KR" altLang="en-US" sz="1800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 잘 표현되었는가</a:t>
                      </a:r>
                      <a:r>
                        <a:rPr lang="en-US" altLang="ko-KR" sz="1800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?</a:t>
                      </a:r>
                      <a:endParaRPr lang="ko-KR" altLang="en-US" sz="1800" dirty="0" smtClean="0">
                        <a:latin typeface="HU몽키바나나120" panose="02020603020101020101" pitchFamily="18" charset="-127"/>
                        <a:ea typeface="HU몽키바나나12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C</a:t>
                      </a:r>
                      <a:endParaRPr lang="ko-KR" altLang="en-US" dirty="0">
                        <a:latin typeface="HU몽키바나나120" panose="02020603020101020101" pitchFamily="18" charset="-127"/>
                        <a:ea typeface="HU몽키바나나120" panose="02020603020101020101" pitchFamily="18" charset="-127"/>
                      </a:endParaRPr>
                    </a:p>
                  </a:txBody>
                  <a:tcPr/>
                </a:tc>
              </a:tr>
              <a:tr h="4843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게임 핵심 </a:t>
                      </a:r>
                      <a:r>
                        <a:rPr lang="ko-KR" altLang="en-US" sz="1800" dirty="0" err="1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메카닉의</a:t>
                      </a:r>
                      <a:r>
                        <a:rPr lang="ko-KR" altLang="en-US" sz="1800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 제시가 잘 되었는가</a:t>
                      </a:r>
                      <a:r>
                        <a:rPr lang="en-US" altLang="ko-KR" sz="1800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?</a:t>
                      </a:r>
                      <a:endParaRPr lang="ko-KR" altLang="en-US" sz="1800" dirty="0" smtClean="0">
                        <a:latin typeface="HU몽키바나나120" panose="02020603020101020101" pitchFamily="18" charset="-127"/>
                        <a:ea typeface="HU몽키바나나12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B</a:t>
                      </a:r>
                      <a:endParaRPr lang="ko-KR" altLang="en-US" dirty="0">
                        <a:latin typeface="HU몽키바나나120" panose="02020603020101020101" pitchFamily="18" charset="-127"/>
                        <a:ea typeface="HU몽키바나나120" panose="02020603020101020101" pitchFamily="18" charset="-127"/>
                      </a:endParaRPr>
                    </a:p>
                  </a:txBody>
                  <a:tcPr/>
                </a:tc>
              </a:tr>
              <a:tr h="4843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게임 실행 흐름이 잘 표현되었는가</a:t>
                      </a:r>
                      <a:r>
                        <a:rPr lang="en-US" altLang="ko-KR" sz="1800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?</a:t>
                      </a:r>
                      <a:endParaRPr lang="ko-KR" altLang="en-US" sz="1800" dirty="0" smtClean="0">
                        <a:latin typeface="HU몽키바나나120" panose="02020603020101020101" pitchFamily="18" charset="-127"/>
                        <a:ea typeface="HU몽키바나나12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B</a:t>
                      </a:r>
                      <a:endParaRPr lang="ko-KR" altLang="en-US" dirty="0">
                        <a:latin typeface="HU몽키바나나120" panose="02020603020101020101" pitchFamily="18" charset="-127"/>
                        <a:ea typeface="HU몽키바나나120" panose="02020603020101020101" pitchFamily="18" charset="-127"/>
                      </a:endParaRPr>
                    </a:p>
                  </a:txBody>
                  <a:tcPr/>
                </a:tc>
              </a:tr>
              <a:tr h="4843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개발 범위가 구체적이며</a:t>
                      </a:r>
                      <a:r>
                        <a:rPr lang="en-US" altLang="ko-KR" sz="1800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,</a:t>
                      </a:r>
                      <a:r>
                        <a:rPr lang="ko-KR" altLang="en-US" sz="1800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 측정 가능한가</a:t>
                      </a:r>
                      <a:r>
                        <a:rPr lang="en-US" altLang="ko-KR" sz="1800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?</a:t>
                      </a:r>
                      <a:endParaRPr lang="ko-KR" altLang="en-US" sz="1800" dirty="0" smtClean="0">
                        <a:latin typeface="HU몽키바나나120" panose="02020603020101020101" pitchFamily="18" charset="-127"/>
                        <a:ea typeface="HU몽키바나나12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B</a:t>
                      </a:r>
                      <a:endParaRPr lang="ko-KR" altLang="en-US" dirty="0">
                        <a:latin typeface="HU몽키바나나120" panose="02020603020101020101" pitchFamily="18" charset="-127"/>
                        <a:ea typeface="HU몽키바나나120" panose="02020603020101020101" pitchFamily="18" charset="-127"/>
                      </a:endParaRPr>
                    </a:p>
                  </a:txBody>
                  <a:tcPr/>
                </a:tc>
              </a:tr>
              <a:tr h="4843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개발 계획이 구체적이며 실행 가능한가</a:t>
                      </a:r>
                      <a:r>
                        <a:rPr lang="en-US" altLang="ko-KR" sz="1800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?</a:t>
                      </a:r>
                      <a:endParaRPr lang="ko-KR" altLang="en-US" sz="1800" dirty="0" smtClean="0">
                        <a:latin typeface="HU몽키바나나120" panose="02020603020101020101" pitchFamily="18" charset="-127"/>
                        <a:ea typeface="HU몽키바나나12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B</a:t>
                      </a:r>
                      <a:endParaRPr lang="ko-KR" altLang="en-US" dirty="0">
                        <a:latin typeface="HU몽키바나나120" panose="02020603020101020101" pitchFamily="18" charset="-127"/>
                        <a:ea typeface="HU몽키바나나120" panose="0202060302010102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0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272</Words>
  <Application>Microsoft Office PowerPoint</Application>
  <PresentationFormat>화면 슬라이드 쇼(4:3)</PresentationFormat>
  <Paragraphs>68</Paragraphs>
  <Slides>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Sumin Yeom</cp:lastModifiedBy>
  <cp:revision>38</cp:revision>
  <dcterms:created xsi:type="dcterms:W3CDTF">2014-05-22T12:23:35Z</dcterms:created>
  <dcterms:modified xsi:type="dcterms:W3CDTF">2016-10-20T13:10:26Z</dcterms:modified>
</cp:coreProperties>
</file>