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04" r:id="rId2"/>
    <p:sldId id="311" r:id="rId3"/>
    <p:sldId id="265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01" r:id="rId13"/>
    <p:sldId id="342" r:id="rId14"/>
    <p:sldId id="343" r:id="rId15"/>
    <p:sldId id="344" r:id="rId16"/>
    <p:sldId id="345" r:id="rId17"/>
    <p:sldId id="346" r:id="rId18"/>
    <p:sldId id="349" r:id="rId19"/>
    <p:sldId id="348" r:id="rId20"/>
    <p:sldId id="347" r:id="rId21"/>
    <p:sldId id="350" r:id="rId22"/>
    <p:sldId id="353" r:id="rId23"/>
    <p:sldId id="351" r:id="rId24"/>
    <p:sldId id="354" r:id="rId25"/>
    <p:sldId id="355" r:id="rId26"/>
    <p:sldId id="356" r:id="rId27"/>
    <p:sldId id="267" r:id="rId28"/>
    <p:sldId id="332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7F7F7"/>
    <a:srgbClr val="EF9322"/>
    <a:srgbClr val="5FBD98"/>
    <a:srgbClr val="B6D346"/>
    <a:srgbClr val="99C5AD"/>
    <a:srgbClr val="4AC0DC"/>
    <a:srgbClr val="F58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7B356-44B7-4C91-9F05-1F5067729FA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BF2FF-AB26-42B1-B18B-19F5B70C6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8064" y="314326"/>
            <a:ext cx="5467350" cy="51294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>
                    <a:lumMod val="50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338685" y="822746"/>
            <a:ext cx="4466630" cy="23574"/>
            <a:chOff x="3060700" y="4724400"/>
            <a:chExt cx="5955507" cy="314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607639" y="459305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44" y="0"/>
            <a:ext cx="913588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696" y="3097001"/>
            <a:ext cx="5570974" cy="461666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93503" y="3097001"/>
            <a:ext cx="545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400" dirty="0" smtClean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模型基础及</a:t>
            </a:r>
            <a:r>
              <a:rPr lang="en-US" altLang="zh-CN" sz="2400" dirty="0" err="1" smtClean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2400" dirty="0" smtClean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endParaRPr lang="zh-CN" altLang="en-US" sz="2400" dirty="0">
              <a:gradFill>
                <a:gsLst>
                  <a:gs pos="0">
                    <a:schemeClr val="accent3"/>
                  </a:gs>
                  <a:gs pos="25000">
                    <a:schemeClr val="accent1"/>
                  </a:gs>
                  <a:gs pos="50000">
                    <a:schemeClr val="accent4"/>
                  </a:gs>
                  <a:gs pos="75000">
                    <a:schemeClr val="accent2"/>
                  </a:gs>
                  <a:gs pos="100000">
                    <a:schemeClr val="accent5"/>
                  </a:gs>
                </a:gsLst>
                <a:lin ang="168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931" y="3773242"/>
            <a:ext cx="453650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冯宇明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部门：数据平台组       时间：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2020.04.09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074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6857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988" y="1134567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6771" y="1059585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1140" y="1134566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4923" y="1059584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9292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3075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2009" y="1314539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技</a:t>
            </a:r>
            <a:endParaRPr lang="zh-CN" altLang="en-US" sz="4800" b="1" dirty="0">
              <a:ln w="18415" cmpd="sng">
                <a:noFill/>
                <a:prstDash val="solid"/>
              </a:ln>
              <a:solidFill>
                <a:schemeClr val="accent2"/>
              </a:solidFill>
              <a:effectLst>
                <a:innerShdw blurRad="114300">
                  <a:prstClr val="black"/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1922" y="1298535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0075" y="1298534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n w="18415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分</a:t>
            </a:r>
            <a:endParaRPr lang="zh-CN" altLang="en-US" sz="4800" b="1" dirty="0">
              <a:ln w="18415" cmpd="sng">
                <a:noFill/>
                <a:prstDash val="solid"/>
              </a:ln>
              <a:solidFill>
                <a:schemeClr val="accent5"/>
              </a:solidFill>
              <a:effectLst>
                <a:innerShdw blurRad="114300">
                  <a:prstClr val="black"/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8226" y="1314539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n w="18415" cmpd="sng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享</a:t>
            </a:r>
            <a:endParaRPr lang="zh-CN" altLang="en-US" sz="4800" b="1" dirty="0">
              <a:ln w="18415" cmpd="sng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665172" y="2112625"/>
            <a:ext cx="320705" cy="3205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1" name="圆角矩形 53"/>
          <p:cNvSpPr/>
          <p:nvPr/>
        </p:nvSpPr>
        <p:spPr>
          <a:xfrm>
            <a:off x="7963513" y="2531703"/>
            <a:ext cx="200774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2" name="圆角矩形 53"/>
          <p:cNvSpPr/>
          <p:nvPr/>
        </p:nvSpPr>
        <p:spPr>
          <a:xfrm>
            <a:off x="7414088" y="2555765"/>
            <a:ext cx="401548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3" name="圆角矩形 53"/>
          <p:cNvSpPr/>
          <p:nvPr/>
        </p:nvSpPr>
        <p:spPr>
          <a:xfrm>
            <a:off x="8117530" y="2202977"/>
            <a:ext cx="159909" cy="160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4" name="圆角矩形 53"/>
          <p:cNvSpPr/>
          <p:nvPr/>
        </p:nvSpPr>
        <p:spPr>
          <a:xfrm>
            <a:off x="8061769" y="1878042"/>
            <a:ext cx="160797" cy="1611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5" name="圆角矩形 53"/>
          <p:cNvSpPr/>
          <p:nvPr/>
        </p:nvSpPr>
        <p:spPr>
          <a:xfrm flipH="1">
            <a:off x="1228248" y="2088822"/>
            <a:ext cx="320947" cy="3205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6" name="圆角矩形 53"/>
          <p:cNvSpPr/>
          <p:nvPr/>
        </p:nvSpPr>
        <p:spPr>
          <a:xfrm flipH="1">
            <a:off x="1049703" y="2507900"/>
            <a:ext cx="200925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7" name="圆角矩形 53"/>
          <p:cNvSpPr/>
          <p:nvPr/>
        </p:nvSpPr>
        <p:spPr>
          <a:xfrm flipH="1">
            <a:off x="1398617" y="2531962"/>
            <a:ext cx="401850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8" name="圆角矩形 53"/>
          <p:cNvSpPr/>
          <p:nvPr/>
        </p:nvSpPr>
        <p:spPr>
          <a:xfrm flipH="1">
            <a:off x="936467" y="2179174"/>
            <a:ext cx="160029" cy="160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9" name="圆角矩形 53"/>
          <p:cNvSpPr/>
          <p:nvPr/>
        </p:nvSpPr>
        <p:spPr>
          <a:xfrm flipH="1">
            <a:off x="991381" y="1854239"/>
            <a:ext cx="160918" cy="1611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6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100"/>
                            </p:stCondLst>
                            <p:childTnLst>
                              <p:par>
                                <p:cTn id="1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600"/>
                            </p:stCondLst>
                            <p:childTnLst>
                              <p:par>
                                <p:cTn id="1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6" grpId="0"/>
      <p:bldP spid="15" grpId="0"/>
      <p:bldP spid="16" grpId="0"/>
      <p:bldP spid="17" grpId="0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同步与异步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Freeform 6"/>
          <p:cNvSpPr/>
          <p:nvPr/>
        </p:nvSpPr>
        <p:spPr bwMode="auto">
          <a:xfrm>
            <a:off x="5936630" y="1578414"/>
            <a:ext cx="1864573" cy="871622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68580" tIns="567000" rIns="68580" bIns="34290" numCol="1" anchor="t" anchorCtr="0" compatLnSpc="1"/>
          <a:lstStyle/>
          <a:p>
            <a:pPr algn="ctr" defTabSz="685165">
              <a:lnSpc>
                <a:spcPts val="1125"/>
              </a:lnSpc>
              <a:defRPr/>
            </a:pPr>
            <a:r>
              <a:rPr lang="zh-CN" altLang="en-US" sz="4100" kern="0" dirty="0" smtClean="0">
                <a:solidFill>
                  <a:srgbClr val="FFFFFF"/>
                </a:solidFill>
                <a:latin typeface="微软雅黑" panose="020B0503020204020204" charset="-122"/>
                <a:cs typeface="UKIJ Qolyazma" pitchFamily="18" charset="0"/>
              </a:rPr>
              <a:t>同步</a:t>
            </a:r>
            <a:endParaRPr lang="en-US" altLang="zh-CN" sz="1800" kern="0" dirty="0">
              <a:solidFill>
                <a:srgbClr val="FFFFFF"/>
              </a:solidFill>
              <a:latin typeface="微软雅黑" panose="020B0503020204020204" charset="-122"/>
              <a:cs typeface="UKIJ Qolyazma" pitchFamily="18" charset="0"/>
            </a:endParaRPr>
          </a:p>
        </p:txBody>
      </p:sp>
      <p:sp>
        <p:nvSpPr>
          <p:cNvPr id="56" name="Freeform 7"/>
          <p:cNvSpPr/>
          <p:nvPr/>
        </p:nvSpPr>
        <p:spPr bwMode="auto">
          <a:xfrm>
            <a:off x="5936630" y="2607468"/>
            <a:ext cx="1864573" cy="801211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 w="3810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68580" tIns="459000" rIns="68580" bIns="34290" numCol="1" anchor="t" anchorCtr="0" compatLnSpc="1"/>
          <a:lstStyle/>
          <a:p>
            <a:pPr algn="ctr" defTabSz="685165">
              <a:lnSpc>
                <a:spcPts val="1125"/>
              </a:lnSpc>
              <a:defRPr/>
            </a:pPr>
            <a:r>
              <a:rPr lang="zh-CN" altLang="en-US" sz="4100" kern="0" dirty="0" smtClean="0">
                <a:solidFill>
                  <a:prstClr val="white"/>
                </a:solidFill>
                <a:latin typeface="微软雅黑" panose="020B0503020204020204" charset="-122"/>
                <a:cs typeface="UKIJ Qolyazma" pitchFamily="18" charset="0"/>
              </a:rPr>
              <a:t>异步</a:t>
            </a:r>
            <a:endParaRPr lang="en-US" altLang="zh-CN" sz="1800" kern="0" dirty="0">
              <a:solidFill>
                <a:prstClr val="white"/>
              </a:solidFill>
              <a:latin typeface="微软雅黑" panose="020B0503020204020204" charset="-122"/>
              <a:cs typeface="UKIJ Qolyazma" pitchFamily="18" charset="0"/>
            </a:endParaRPr>
          </a:p>
          <a:p>
            <a:pPr defTabSz="685165">
              <a:defRPr/>
            </a:pPr>
            <a:endParaRPr lang="zh-CN" altLang="en-US" kern="0" dirty="0">
              <a:solidFill>
                <a:srgbClr val="151515"/>
              </a:solidFill>
              <a:latin typeface="微软雅黑" panose="020B050302020402020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264502" y="2440511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2" name="直接连接符 61"/>
          <p:cNvCxnSpPr>
            <a:stCxn id="56" idx="0"/>
          </p:cNvCxnSpPr>
          <p:nvPr/>
        </p:nvCxnSpPr>
        <p:spPr>
          <a:xfrm flipH="1">
            <a:off x="1264502" y="2607468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63" name="TextBox 13"/>
          <p:cNvSpPr txBox="1"/>
          <p:nvPr/>
        </p:nvSpPr>
        <p:spPr>
          <a:xfrm flipH="1">
            <a:off x="1264503" y="1249894"/>
            <a:ext cx="2090452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685165">
              <a:defRPr/>
            </a:pPr>
            <a:r>
              <a:rPr lang="zh-CN" altLang="en-US" sz="1700" kern="0" dirty="0" smtClean="0"/>
              <a:t>主动等待</a:t>
            </a:r>
            <a:endParaRPr lang="zh-CN" altLang="en-US" sz="1700" kern="0" dirty="0"/>
          </a:p>
        </p:txBody>
      </p:sp>
      <p:sp>
        <p:nvSpPr>
          <p:cNvPr id="64" name="TextBox 14"/>
          <p:cNvSpPr txBox="1"/>
          <p:nvPr/>
        </p:nvSpPr>
        <p:spPr>
          <a:xfrm>
            <a:off x="1264501" y="1569167"/>
            <a:ext cx="3938540" cy="9494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同步是</a:t>
            </a: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发出一</a:t>
            </a: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个调用时，在没得到结果之前，就不返回，一旦返回，就得到返回值。例如：小红去买</a:t>
            </a: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书，书店老板会说，你稍等</a:t>
            </a: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，然后开始查，等到查好了，告诉小红结果（返回结果），然后小红买书。</a:t>
            </a:r>
            <a:endParaRPr lang="zh-CN" altLang="en-US" sz="1100" dirty="0">
              <a:solidFill>
                <a:srgbClr val="151515">
                  <a:lumMod val="75000"/>
                  <a:lumOff val="25000"/>
                </a:srgbClr>
              </a:solidFill>
              <a:latin typeface="微软雅黑" panose="020B0503020204020204" charset="-122"/>
            </a:endParaRPr>
          </a:p>
        </p:txBody>
      </p:sp>
      <p:sp>
        <p:nvSpPr>
          <p:cNvPr id="67" name="TextBox 15"/>
          <p:cNvSpPr txBox="1"/>
          <p:nvPr/>
        </p:nvSpPr>
        <p:spPr>
          <a:xfrm flipH="1">
            <a:off x="1264503" y="2767891"/>
            <a:ext cx="2090452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defRPr/>
            </a:pPr>
            <a:r>
              <a:rPr lang="zh-CN" altLang="en-US" sz="1700" kern="0" dirty="0" smtClean="0"/>
              <a:t>被动通知</a:t>
            </a:r>
            <a:endParaRPr lang="zh-CN" altLang="en-US" sz="1700" kern="0" dirty="0"/>
          </a:p>
        </p:txBody>
      </p:sp>
      <p:sp>
        <p:nvSpPr>
          <p:cNvPr id="68" name="TextBox 16"/>
          <p:cNvSpPr txBox="1"/>
          <p:nvPr/>
        </p:nvSpPr>
        <p:spPr>
          <a:xfrm>
            <a:off x="1264503" y="3075582"/>
            <a:ext cx="3938540" cy="11695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异步是调用发出后，这个调用直接返回，但是没有返回结果。例如</a:t>
            </a: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：小红去买</a:t>
            </a: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书，书店老板直接</a:t>
            </a: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告诉小红我</a:t>
            </a: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查一下啊，查好了打电话给你，然后直接挂电话了（不返回结果）。然后查好了，他会主动打电话</a:t>
            </a: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给</a:t>
            </a: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小红</a:t>
            </a: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，小红买书。</a:t>
            </a: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在这里老板通过“回电”这种方式来回调。</a:t>
            </a: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187624" y="4057390"/>
            <a:ext cx="6705335" cy="37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 defTabSz="68516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kern="0" dirty="0" smtClean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同步和异步关注的是</a:t>
            </a:r>
            <a:r>
              <a:rPr lang="zh-CN" altLang="en-US" sz="1800" b="1" kern="0" dirty="0" smtClean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消息通知机制</a:t>
            </a:r>
            <a:endParaRPr lang="zh-CN" altLang="en-US" sz="1800" b="1" kern="0" dirty="0">
              <a:solidFill>
                <a:srgbClr val="151515">
                  <a:lumMod val="75000"/>
                  <a:lumOff val="25000"/>
                </a:srgbClr>
              </a:solidFill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2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3" grpId="0"/>
      <p:bldP spid="64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阻塞与非阻塞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Freeform 6"/>
          <p:cNvSpPr/>
          <p:nvPr/>
        </p:nvSpPr>
        <p:spPr bwMode="auto">
          <a:xfrm>
            <a:off x="5936630" y="1578414"/>
            <a:ext cx="1864573" cy="871622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68580" tIns="567000" rIns="68580" bIns="34290" numCol="1" anchor="t" anchorCtr="0" compatLnSpc="1"/>
          <a:lstStyle/>
          <a:p>
            <a:pPr algn="ctr" defTabSz="685165">
              <a:lnSpc>
                <a:spcPts val="1125"/>
              </a:lnSpc>
              <a:defRPr/>
            </a:pPr>
            <a:r>
              <a:rPr lang="zh-CN" altLang="en-US" sz="4100" kern="0" dirty="0">
                <a:solidFill>
                  <a:srgbClr val="FFFFFF"/>
                </a:solidFill>
                <a:latin typeface="微软雅黑" panose="020B0503020204020204" charset="-122"/>
                <a:cs typeface="UKIJ Qolyazma" pitchFamily="18" charset="0"/>
              </a:rPr>
              <a:t>阻塞</a:t>
            </a:r>
            <a:endParaRPr lang="en-US" altLang="zh-CN" sz="1800" kern="0" dirty="0">
              <a:solidFill>
                <a:srgbClr val="FFFFFF"/>
              </a:solidFill>
              <a:latin typeface="微软雅黑" panose="020B0503020204020204" charset="-122"/>
              <a:cs typeface="UKIJ Qolyazma" pitchFamily="18" charset="0"/>
            </a:endParaRPr>
          </a:p>
        </p:txBody>
      </p:sp>
      <p:sp>
        <p:nvSpPr>
          <p:cNvPr id="56" name="Freeform 7"/>
          <p:cNvSpPr/>
          <p:nvPr/>
        </p:nvSpPr>
        <p:spPr bwMode="auto">
          <a:xfrm>
            <a:off x="5936630" y="2607468"/>
            <a:ext cx="1864573" cy="801211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 w="3810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68580" tIns="459000" rIns="68580" bIns="34290" numCol="1" anchor="t" anchorCtr="0" compatLnSpc="1"/>
          <a:lstStyle/>
          <a:p>
            <a:pPr algn="ctr" defTabSz="685165">
              <a:lnSpc>
                <a:spcPts val="1125"/>
              </a:lnSpc>
              <a:defRPr/>
            </a:pPr>
            <a:r>
              <a:rPr lang="zh-CN" altLang="en-US" sz="4100" kern="0" dirty="0" smtClean="0">
                <a:solidFill>
                  <a:prstClr val="white"/>
                </a:solidFill>
                <a:latin typeface="微软雅黑" panose="020B0503020204020204" charset="-122"/>
                <a:cs typeface="UKIJ Qolyazma" pitchFamily="18" charset="0"/>
              </a:rPr>
              <a:t>非阻塞</a:t>
            </a:r>
            <a:endParaRPr lang="en-US" altLang="zh-CN" sz="1800" kern="0" dirty="0">
              <a:solidFill>
                <a:prstClr val="white"/>
              </a:solidFill>
              <a:latin typeface="微软雅黑" panose="020B0503020204020204" charset="-122"/>
              <a:cs typeface="UKIJ Qolyazma" pitchFamily="18" charset="0"/>
            </a:endParaRPr>
          </a:p>
          <a:p>
            <a:pPr defTabSz="685165">
              <a:defRPr/>
            </a:pPr>
            <a:endParaRPr lang="zh-CN" altLang="en-US" kern="0" dirty="0">
              <a:solidFill>
                <a:srgbClr val="151515"/>
              </a:solidFill>
              <a:latin typeface="微软雅黑" panose="020B050302020402020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264502" y="2440511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2" name="直接连接符 61"/>
          <p:cNvCxnSpPr>
            <a:stCxn id="56" idx="0"/>
          </p:cNvCxnSpPr>
          <p:nvPr/>
        </p:nvCxnSpPr>
        <p:spPr>
          <a:xfrm flipH="1">
            <a:off x="1264502" y="2607468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63" name="TextBox 13"/>
          <p:cNvSpPr txBox="1"/>
          <p:nvPr/>
        </p:nvSpPr>
        <p:spPr>
          <a:xfrm flipH="1">
            <a:off x="1264503" y="1282428"/>
            <a:ext cx="2090452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685165">
              <a:defRPr/>
            </a:pPr>
            <a:r>
              <a:rPr lang="zh-CN" altLang="en-US" sz="1700" kern="0" dirty="0" smtClean="0"/>
              <a:t>程序</a:t>
            </a:r>
            <a:r>
              <a:rPr lang="en-US" altLang="zh-CN" sz="1700" kern="0" dirty="0" smtClean="0"/>
              <a:t>wait</a:t>
            </a:r>
            <a:endParaRPr lang="zh-CN" altLang="en-US" sz="1700" kern="0" dirty="0"/>
          </a:p>
        </p:txBody>
      </p:sp>
      <p:sp>
        <p:nvSpPr>
          <p:cNvPr id="64" name="TextBox 14"/>
          <p:cNvSpPr txBox="1"/>
          <p:nvPr/>
        </p:nvSpPr>
        <p:spPr>
          <a:xfrm>
            <a:off x="1264503" y="1590119"/>
            <a:ext cx="3938540" cy="7294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阻塞调用是指调用结果返回之前，当前线程会被</a:t>
            </a: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挂起。例如：小红去买书，老板说需要查一下，小红一直等待着老板的答复，啥也不干，等到老板有答复了，小红买书。</a:t>
            </a:r>
            <a:endParaRPr lang="zh-CN" altLang="en-US" sz="1100" dirty="0">
              <a:solidFill>
                <a:srgbClr val="151515">
                  <a:lumMod val="75000"/>
                  <a:lumOff val="25000"/>
                </a:srgbClr>
              </a:solidFill>
              <a:latin typeface="微软雅黑" panose="020B0503020204020204" charset="-122"/>
            </a:endParaRPr>
          </a:p>
        </p:txBody>
      </p:sp>
      <p:sp>
        <p:nvSpPr>
          <p:cNvPr id="67" name="TextBox 15"/>
          <p:cNvSpPr txBox="1"/>
          <p:nvPr/>
        </p:nvSpPr>
        <p:spPr>
          <a:xfrm flipH="1">
            <a:off x="1264503" y="2767891"/>
            <a:ext cx="2090452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defRPr/>
            </a:pPr>
            <a:r>
              <a:rPr lang="zh-CN" altLang="en-US" sz="1700" kern="0" dirty="0" smtClean="0"/>
              <a:t>程序</a:t>
            </a:r>
            <a:r>
              <a:rPr lang="en-US" altLang="zh-CN" sz="1700" kern="0" dirty="0" smtClean="0"/>
              <a:t>running</a:t>
            </a:r>
            <a:endParaRPr lang="zh-CN" altLang="en-US" sz="1700" kern="0" dirty="0"/>
          </a:p>
        </p:txBody>
      </p:sp>
      <p:sp>
        <p:nvSpPr>
          <p:cNvPr id="68" name="TextBox 16"/>
          <p:cNvSpPr txBox="1"/>
          <p:nvPr/>
        </p:nvSpPr>
        <p:spPr>
          <a:xfrm>
            <a:off x="1264503" y="3075582"/>
            <a:ext cx="3938540" cy="9494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非阻塞调用指在不能立刻得到结果之前，该调用不会阻塞当前</a:t>
            </a: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线程。例如：小红去买书，</a:t>
            </a: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老板说需要查</a:t>
            </a:r>
            <a:r>
              <a:rPr lang="zh-CN" altLang="en-US" sz="1100" dirty="0" smtClean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一下，然后小红在一旁玩手机刷微博，过几分钟就会问老板结果。当得到老板的结果后，小红买书。</a:t>
            </a:r>
            <a:endParaRPr lang="zh-CN" altLang="en-US" sz="1100" dirty="0">
              <a:solidFill>
                <a:srgbClr val="151515">
                  <a:lumMod val="75000"/>
                  <a:lumOff val="25000"/>
                </a:srgbClr>
              </a:solidFill>
              <a:latin typeface="微软雅黑" panose="020B0503020204020204" charset="-122"/>
            </a:endParaRP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187624" y="4057390"/>
            <a:ext cx="6705335" cy="37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 defTabSz="68516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kern="0" dirty="0" smtClean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阻塞与非阻塞关注的是</a:t>
            </a:r>
            <a:r>
              <a:rPr lang="zh-CN" altLang="en-US" sz="1800" b="1" kern="0" dirty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程序在等待调用</a:t>
            </a:r>
            <a:r>
              <a:rPr lang="zh-CN" altLang="en-US" sz="1800" b="1" kern="0" dirty="0" smtClean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结果时</a:t>
            </a:r>
            <a:r>
              <a:rPr lang="zh-CN" altLang="en-US" sz="1800" b="1" kern="0" dirty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的状态</a:t>
            </a:r>
          </a:p>
        </p:txBody>
      </p:sp>
    </p:spTree>
    <p:extLst>
      <p:ext uri="{BB962C8B-B14F-4D97-AF65-F5344CB8AC3E}">
        <p14:creationId xmlns:p14="http://schemas.microsoft.com/office/powerpoint/2010/main" val="397996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3" grpId="0"/>
      <p:bldP spid="64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阻塞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IO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36556"/>
            <a:ext cx="5274310" cy="56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当一个线程去读取某个缓冲区时，如果缓冲区没有数据，那么这个线程会一致等待下去，这就是阻塞</a:t>
            </a:r>
            <a:r>
              <a:rPr lang="en-US" altLang="zh-CN" dirty="0"/>
              <a:t>I/O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https://img-blog.csdn.net/20180714100235207?watermark/2/text/aHR0cHM6Ly9ibG9nLmNzZG4ubmV0L3UwMTE1MjEzODI=/font/5a6L5L2T/fontsize/400/fill/I0JBQkFCMA==/dissolve/7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975706"/>
            <a:ext cx="5274310" cy="281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非阻塞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IO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36556"/>
            <a:ext cx="5274310" cy="82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用户线程不断发起</a:t>
            </a:r>
            <a:r>
              <a:rPr lang="en-US" altLang="zh-CN" dirty="0"/>
              <a:t>IO</a:t>
            </a:r>
            <a:r>
              <a:rPr lang="zh-CN" altLang="en-US" dirty="0"/>
              <a:t>请求</a:t>
            </a:r>
            <a:r>
              <a:rPr lang="en-US" altLang="zh-CN" dirty="0"/>
              <a:t>. </a:t>
            </a:r>
            <a:r>
              <a:rPr lang="zh-CN" altLang="en-US" dirty="0"/>
              <a:t>数据未到达时系统返回一状态值</a:t>
            </a:r>
            <a:r>
              <a:rPr lang="en-US" altLang="zh-CN" dirty="0"/>
              <a:t>; </a:t>
            </a:r>
            <a:r>
              <a:rPr lang="zh-CN" altLang="en-US" dirty="0"/>
              <a:t>数据到达后才真正读取数据。用户线程每次请求</a:t>
            </a:r>
            <a:r>
              <a:rPr lang="en-US" altLang="zh-CN" dirty="0"/>
              <a:t>IO</a:t>
            </a:r>
            <a:r>
              <a:rPr lang="zh-CN" altLang="en-US" dirty="0"/>
              <a:t>都可以立即返回，但是为了拿到数据，需不断轮询，无谓地消耗了大量的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https://img-blog.csdn.net/20180714100425347?watermark/2/text/aHR0cHM6Ly9ibG9nLmNzZG4ubmV0L3UwMTE1MjEzODI=/font/5a6L5L2T/fontsize/400/fill/I0JBQkFCMA==/dissolve/7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982536"/>
            <a:ext cx="5274310" cy="2954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多路复用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IO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36556"/>
            <a:ext cx="5274310" cy="84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/>
              <a:t>用户可以注册多个</a:t>
            </a:r>
            <a:r>
              <a:rPr lang="en-US" altLang="zh-CN" smtClean="0"/>
              <a:t>socket</a:t>
            </a:r>
            <a:r>
              <a:rPr lang="zh-CN" altLang="en-US" smtClean="0"/>
              <a:t>，然后不断地调用</a:t>
            </a:r>
            <a:r>
              <a:rPr lang="en-US" altLang="zh-CN" smtClean="0"/>
              <a:t>select</a:t>
            </a:r>
            <a:r>
              <a:rPr lang="zh-CN" altLang="en-US" smtClean="0"/>
              <a:t>读取被激活的</a:t>
            </a:r>
            <a:r>
              <a:rPr lang="en-US" altLang="zh-CN" smtClean="0"/>
              <a:t>socket</a:t>
            </a:r>
            <a:r>
              <a:rPr lang="zh-CN" altLang="en-US" smtClean="0"/>
              <a:t>，即可达到在</a:t>
            </a:r>
            <a:r>
              <a:rPr lang="zh-CN" altLang="en-US" b="1" smtClean="0"/>
              <a:t>同一个线程内同时处理多个</a:t>
            </a:r>
            <a:r>
              <a:rPr lang="en-US" altLang="zh-CN" b="1" smtClean="0"/>
              <a:t>IO</a:t>
            </a:r>
            <a:r>
              <a:rPr lang="zh-CN" altLang="en-US" b="1" smtClean="0"/>
              <a:t>请求的目的</a:t>
            </a:r>
            <a:r>
              <a:rPr lang="zh-CN" altLang="en-US" smtClean="0"/>
              <a:t>，该模式被称为</a:t>
            </a:r>
            <a:r>
              <a:rPr lang="en-US" altLang="zh-CN" b="1" smtClean="0"/>
              <a:t>Reactor</a:t>
            </a:r>
            <a:r>
              <a:rPr lang="zh-CN" altLang="en-US" b="1" smtClean="0"/>
              <a:t>模式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pic>
        <p:nvPicPr>
          <p:cNvPr id="7" name="图片 6" descr="https://img-blog.csdn.net/20180714100903954?watermark/2/text/aHR0cHM6Ly9ibG9nLmNzZG4ubmV0L3UwMTE1MjEzODI=/font/5a6L5L2T/fontsize/400/fill/I0JBQkFCMA==/dissolve/7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263829"/>
            <a:ext cx="5274310" cy="2456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32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异步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IO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717895"/>
            <a:ext cx="5274310" cy="110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read</a:t>
            </a:r>
            <a:r>
              <a:rPr lang="zh-CN" altLang="en-US" dirty="0"/>
              <a:t>请求的数据到达时，由内核负责读取</a:t>
            </a:r>
            <a:r>
              <a:rPr lang="en-US" altLang="zh-CN" dirty="0"/>
              <a:t>socket</a:t>
            </a:r>
            <a:r>
              <a:rPr lang="zh-CN" altLang="en-US" dirty="0"/>
              <a:t>中的数据，并写入用户指定的缓冲区中。最后内核将</a:t>
            </a:r>
            <a:r>
              <a:rPr lang="en-US" altLang="zh-CN" dirty="0"/>
              <a:t>read</a:t>
            </a:r>
            <a:r>
              <a:rPr lang="zh-CN" altLang="en-US" dirty="0"/>
              <a:t>的数据和用户线程注册的</a:t>
            </a:r>
            <a:r>
              <a:rPr lang="en-US" altLang="zh-CN" dirty="0" err="1"/>
              <a:t>CompletionHandler</a:t>
            </a:r>
            <a:r>
              <a:rPr lang="zh-CN" altLang="en-US" dirty="0"/>
              <a:t>分发给内部</a:t>
            </a:r>
            <a:r>
              <a:rPr lang="en-US" altLang="zh-CN" dirty="0" err="1"/>
              <a:t>Proactor</a:t>
            </a:r>
            <a:r>
              <a:rPr lang="zh-CN" altLang="en-US" dirty="0"/>
              <a:t>，</a:t>
            </a:r>
            <a:r>
              <a:rPr lang="en-US" altLang="zh-CN" dirty="0" err="1"/>
              <a:t>Proactor</a:t>
            </a:r>
            <a:r>
              <a:rPr lang="zh-CN" altLang="en-US" dirty="0"/>
              <a:t>将</a:t>
            </a:r>
            <a:r>
              <a:rPr lang="en-US" altLang="zh-CN" dirty="0"/>
              <a:t>IO</a:t>
            </a:r>
            <a:r>
              <a:rPr lang="zh-CN" altLang="en-US" dirty="0"/>
              <a:t>完成的信息通知给用户</a:t>
            </a:r>
            <a:r>
              <a:rPr lang="zh-CN" altLang="en-US" dirty="0" smtClean="0"/>
              <a:t>线程完成</a:t>
            </a:r>
            <a:r>
              <a:rPr lang="zh-CN" altLang="en-US" dirty="0"/>
              <a:t>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，需要硬件支持。该模式成为</a:t>
            </a:r>
            <a:r>
              <a:rPr lang="en-US" altLang="zh-CN" b="1" dirty="0" err="1" smtClean="0"/>
              <a:t>Proactor</a:t>
            </a:r>
            <a:r>
              <a:rPr lang="zh-CN" altLang="en-US" b="1" dirty="0" smtClean="0"/>
              <a:t>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 descr="https://images0.cnblogs.com/blog/405877/201411/14233351147576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235421"/>
            <a:ext cx="5274310" cy="2292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5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Reactor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717895"/>
            <a:ext cx="5274310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EventHandler</a:t>
            </a:r>
            <a:r>
              <a:rPr lang="zh-CN" altLang="en-US" dirty="0"/>
              <a:t>抽象类表示</a:t>
            </a:r>
            <a:r>
              <a:rPr lang="en-US" altLang="zh-CN" dirty="0"/>
              <a:t>IO</a:t>
            </a:r>
            <a:r>
              <a:rPr lang="zh-CN" altLang="en-US" dirty="0"/>
              <a:t>事件</a:t>
            </a:r>
            <a:r>
              <a:rPr lang="zh-CN" altLang="en-US" dirty="0" smtClean="0"/>
              <a:t>处理器，</a:t>
            </a:r>
            <a:r>
              <a:rPr lang="zh-CN" altLang="en-US" dirty="0"/>
              <a:t>继承于</a:t>
            </a:r>
            <a:r>
              <a:rPr lang="en-US" altLang="zh-CN" dirty="0" err="1"/>
              <a:t>EventHandler</a:t>
            </a:r>
            <a:r>
              <a:rPr lang="zh-CN" altLang="en-US" dirty="0"/>
              <a:t>的子类可以对事件处理器的行为进行</a:t>
            </a:r>
            <a:r>
              <a:rPr lang="zh-CN" altLang="en-US" dirty="0" smtClean="0"/>
              <a:t>定制，</a:t>
            </a:r>
            <a:r>
              <a:rPr lang="en-US" altLang="zh-CN" dirty="0"/>
              <a:t> Reactor</a:t>
            </a:r>
            <a:r>
              <a:rPr lang="zh-CN" altLang="en-US" dirty="0"/>
              <a:t>类用于管理</a:t>
            </a:r>
            <a:r>
              <a:rPr lang="en-US" altLang="zh-CN" dirty="0" err="1"/>
              <a:t>EventHandler</a:t>
            </a:r>
            <a:r>
              <a:rPr lang="zh-CN" altLang="en-US" dirty="0"/>
              <a:t>（注册、删除等），并使用</a:t>
            </a:r>
            <a:r>
              <a:rPr lang="en-US" altLang="zh-CN" dirty="0" err="1"/>
              <a:t>handle_events</a:t>
            </a:r>
            <a:r>
              <a:rPr lang="zh-CN" altLang="en-US" dirty="0"/>
              <a:t>实现事件</a:t>
            </a:r>
            <a:r>
              <a:rPr lang="zh-CN" altLang="en-US" dirty="0" smtClean="0"/>
              <a:t>循环。</a:t>
            </a:r>
            <a:r>
              <a:rPr lang="zh-CN" altLang="en-US" dirty="0"/>
              <a:t>不断调用同步事件多路</a:t>
            </a:r>
            <a:r>
              <a:rPr lang="zh-CN" altLang="en-US" dirty="0" smtClean="0"/>
              <a:t>分离器的</a:t>
            </a:r>
            <a:r>
              <a:rPr lang="zh-CN" altLang="en-US" dirty="0"/>
              <a:t>多路分离函数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</a:t>
            </a:r>
            <a:r>
              <a:rPr lang="zh-CN" altLang="en-US" dirty="0"/>
              <a:t>只要某个文件句柄被激活（可读</a:t>
            </a:r>
            <a:r>
              <a:rPr lang="en-US" altLang="zh-CN" dirty="0"/>
              <a:t>/</a:t>
            </a:r>
            <a:r>
              <a:rPr lang="zh-CN" altLang="en-US" dirty="0"/>
              <a:t>写等），</a:t>
            </a:r>
            <a:r>
              <a:rPr lang="en-US" altLang="zh-CN" dirty="0"/>
              <a:t>select</a:t>
            </a:r>
            <a:r>
              <a:rPr lang="zh-CN" altLang="en-US" dirty="0"/>
              <a:t>就返回（阻塞）</a:t>
            </a:r>
          </a:p>
        </p:txBody>
      </p:sp>
      <p:pic>
        <p:nvPicPr>
          <p:cNvPr id="6" name="图片 5" descr="https://images0.cnblogs.com/blog/405877/201411/14233235085319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45" y="1182757"/>
            <a:ext cx="5274310" cy="2251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6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0059" y="1869612"/>
            <a:ext cx="3453510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 err="1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3300" b="1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的线程模型</a:t>
            </a:r>
            <a:endParaRPr lang="zh-CN" altLang="en-US" sz="33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35758" y="2602327"/>
            <a:ext cx="125290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单线程模型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4533" y="2586272"/>
            <a:ext cx="125290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线程模型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5758" y="2915903"/>
            <a:ext cx="161198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主从多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线程模型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39138" y="1629843"/>
            <a:ext cx="1837257" cy="1837257"/>
            <a:chOff x="2452184" y="2173124"/>
            <a:chExt cx="2449676" cy="2449676"/>
          </a:xfrm>
        </p:grpSpPr>
        <p:grpSp>
          <p:nvGrpSpPr>
            <p:cNvPr id="7" name="组合 6"/>
            <p:cNvGrpSpPr/>
            <p:nvPr/>
          </p:nvGrpSpPr>
          <p:grpSpPr>
            <a:xfrm>
              <a:off x="2452184" y="2173124"/>
              <a:ext cx="2449676" cy="2449676"/>
              <a:chOff x="2099081" y="2031187"/>
              <a:chExt cx="2739620" cy="2739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99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938198" y="2659139"/>
              <a:ext cx="1477648" cy="14776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0"/>
            </a:p>
          </p:txBody>
        </p:sp>
        <p:sp>
          <p:nvSpPr>
            <p:cNvPr id="24" name="KSO_Shape"/>
            <p:cNvSpPr>
              <a:spLocks noChangeArrowheads="1"/>
            </p:cNvSpPr>
            <p:nvPr/>
          </p:nvSpPr>
          <p:spPr bwMode="auto">
            <a:xfrm>
              <a:off x="3258723" y="3103441"/>
              <a:ext cx="827808" cy="689841"/>
            </a:xfrm>
            <a:custGeom>
              <a:avLst/>
              <a:gdLst/>
              <a:ahLst/>
              <a:cxnLst/>
              <a:rect l="0" t="0" r="r" b="b"/>
              <a:pathLst>
                <a:path w="1450975" h="1209675">
                  <a:moveTo>
                    <a:pt x="180975" y="182562"/>
                  </a:moveTo>
                  <a:lnTo>
                    <a:pt x="1270000" y="182562"/>
                  </a:lnTo>
                  <a:lnTo>
                    <a:pt x="1270000" y="725487"/>
                  </a:lnTo>
                  <a:lnTo>
                    <a:pt x="180975" y="725487"/>
                  </a:lnTo>
                  <a:lnTo>
                    <a:pt x="180975" y="182562"/>
                  </a:lnTo>
                  <a:close/>
                  <a:moveTo>
                    <a:pt x="120672" y="120703"/>
                  </a:moveTo>
                  <a:lnTo>
                    <a:pt x="120672" y="785892"/>
                  </a:lnTo>
                  <a:lnTo>
                    <a:pt x="1330039" y="785892"/>
                  </a:lnTo>
                  <a:lnTo>
                    <a:pt x="1330039" y="120703"/>
                  </a:lnTo>
                  <a:lnTo>
                    <a:pt x="120672" y="120703"/>
                  </a:lnTo>
                  <a:close/>
                  <a:moveTo>
                    <a:pt x="114585" y="0"/>
                  </a:moveTo>
                  <a:lnTo>
                    <a:pt x="120672" y="0"/>
                  </a:lnTo>
                  <a:lnTo>
                    <a:pt x="1330039" y="0"/>
                  </a:lnTo>
                  <a:lnTo>
                    <a:pt x="1336390" y="0"/>
                  </a:lnTo>
                  <a:lnTo>
                    <a:pt x="1342476" y="529"/>
                  </a:lnTo>
                  <a:lnTo>
                    <a:pt x="1348298" y="1059"/>
                  </a:lnTo>
                  <a:lnTo>
                    <a:pt x="1354385" y="2382"/>
                  </a:lnTo>
                  <a:lnTo>
                    <a:pt x="1360207" y="3441"/>
                  </a:lnTo>
                  <a:lnTo>
                    <a:pt x="1366028" y="5294"/>
                  </a:lnTo>
                  <a:lnTo>
                    <a:pt x="1371586" y="7147"/>
                  </a:lnTo>
                  <a:lnTo>
                    <a:pt x="1376878" y="9264"/>
                  </a:lnTo>
                  <a:lnTo>
                    <a:pt x="1382436" y="11911"/>
                  </a:lnTo>
                  <a:lnTo>
                    <a:pt x="1387728" y="14558"/>
                  </a:lnTo>
                  <a:lnTo>
                    <a:pt x="1392492" y="17205"/>
                  </a:lnTo>
                  <a:lnTo>
                    <a:pt x="1397784" y="20646"/>
                  </a:lnTo>
                  <a:lnTo>
                    <a:pt x="1402283" y="24087"/>
                  </a:lnTo>
                  <a:lnTo>
                    <a:pt x="1406782" y="27529"/>
                  </a:lnTo>
                  <a:lnTo>
                    <a:pt x="1411545" y="31234"/>
                  </a:lnTo>
                  <a:lnTo>
                    <a:pt x="1415515" y="35205"/>
                  </a:lnTo>
                  <a:lnTo>
                    <a:pt x="1419749" y="39440"/>
                  </a:lnTo>
                  <a:lnTo>
                    <a:pt x="1423454" y="44205"/>
                  </a:lnTo>
                  <a:lnTo>
                    <a:pt x="1426894" y="48705"/>
                  </a:lnTo>
                  <a:lnTo>
                    <a:pt x="1430334" y="53204"/>
                  </a:lnTo>
                  <a:lnTo>
                    <a:pt x="1433510" y="58234"/>
                  </a:lnTo>
                  <a:lnTo>
                    <a:pt x="1436420" y="63263"/>
                  </a:lnTo>
                  <a:lnTo>
                    <a:pt x="1439067" y="68557"/>
                  </a:lnTo>
                  <a:lnTo>
                    <a:pt x="1441713" y="73586"/>
                  </a:lnTo>
                  <a:lnTo>
                    <a:pt x="1443830" y="79145"/>
                  </a:lnTo>
                  <a:lnTo>
                    <a:pt x="1445683" y="84968"/>
                  </a:lnTo>
                  <a:lnTo>
                    <a:pt x="1447006" y="90792"/>
                  </a:lnTo>
                  <a:lnTo>
                    <a:pt x="1448594" y="96615"/>
                  </a:lnTo>
                  <a:lnTo>
                    <a:pt x="1449652" y="102438"/>
                  </a:lnTo>
                  <a:lnTo>
                    <a:pt x="1450446" y="108527"/>
                  </a:lnTo>
                  <a:lnTo>
                    <a:pt x="1450711" y="114615"/>
                  </a:lnTo>
                  <a:lnTo>
                    <a:pt x="1450975" y="120703"/>
                  </a:lnTo>
                  <a:lnTo>
                    <a:pt x="1450975" y="785892"/>
                  </a:lnTo>
                  <a:lnTo>
                    <a:pt x="1450711" y="792245"/>
                  </a:lnTo>
                  <a:lnTo>
                    <a:pt x="1450446" y="798333"/>
                  </a:lnTo>
                  <a:lnTo>
                    <a:pt x="1449652" y="804421"/>
                  </a:lnTo>
                  <a:lnTo>
                    <a:pt x="1448594" y="810244"/>
                  </a:lnTo>
                  <a:lnTo>
                    <a:pt x="1447006" y="816068"/>
                  </a:lnTo>
                  <a:lnTo>
                    <a:pt x="1445683" y="821891"/>
                  </a:lnTo>
                  <a:lnTo>
                    <a:pt x="1443830" y="827714"/>
                  </a:lnTo>
                  <a:lnTo>
                    <a:pt x="1441713" y="833008"/>
                  </a:lnTo>
                  <a:lnTo>
                    <a:pt x="1439067" y="838302"/>
                  </a:lnTo>
                  <a:lnTo>
                    <a:pt x="1436420" y="843596"/>
                  </a:lnTo>
                  <a:lnTo>
                    <a:pt x="1433510" y="848626"/>
                  </a:lnTo>
                  <a:lnTo>
                    <a:pt x="1430334" y="853655"/>
                  </a:lnTo>
                  <a:lnTo>
                    <a:pt x="1426894" y="858155"/>
                  </a:lnTo>
                  <a:lnTo>
                    <a:pt x="1423454" y="862655"/>
                  </a:lnTo>
                  <a:lnTo>
                    <a:pt x="1419749" y="867419"/>
                  </a:lnTo>
                  <a:lnTo>
                    <a:pt x="1415515" y="871654"/>
                  </a:lnTo>
                  <a:lnTo>
                    <a:pt x="1411545" y="875625"/>
                  </a:lnTo>
                  <a:lnTo>
                    <a:pt x="1406782" y="879331"/>
                  </a:lnTo>
                  <a:lnTo>
                    <a:pt x="1402283" y="883036"/>
                  </a:lnTo>
                  <a:lnTo>
                    <a:pt x="1397784" y="886213"/>
                  </a:lnTo>
                  <a:lnTo>
                    <a:pt x="1392492" y="889389"/>
                  </a:lnTo>
                  <a:lnTo>
                    <a:pt x="1387728" y="892301"/>
                  </a:lnTo>
                  <a:lnTo>
                    <a:pt x="1382436" y="895213"/>
                  </a:lnTo>
                  <a:lnTo>
                    <a:pt x="1376878" y="897595"/>
                  </a:lnTo>
                  <a:lnTo>
                    <a:pt x="1371586" y="899713"/>
                  </a:lnTo>
                  <a:lnTo>
                    <a:pt x="1366028" y="901565"/>
                  </a:lnTo>
                  <a:lnTo>
                    <a:pt x="1360207" y="903418"/>
                  </a:lnTo>
                  <a:lnTo>
                    <a:pt x="1354385" y="904477"/>
                  </a:lnTo>
                  <a:lnTo>
                    <a:pt x="1348298" y="905536"/>
                  </a:lnTo>
                  <a:lnTo>
                    <a:pt x="1342476" y="906330"/>
                  </a:lnTo>
                  <a:lnTo>
                    <a:pt x="1336390" y="907124"/>
                  </a:lnTo>
                  <a:lnTo>
                    <a:pt x="1330039" y="907124"/>
                  </a:lnTo>
                  <a:lnTo>
                    <a:pt x="846557" y="907124"/>
                  </a:lnTo>
                  <a:lnTo>
                    <a:pt x="846557" y="1149059"/>
                  </a:lnTo>
                  <a:lnTo>
                    <a:pt x="906893" y="1149059"/>
                  </a:lnTo>
                  <a:lnTo>
                    <a:pt x="909539" y="1149059"/>
                  </a:lnTo>
                  <a:lnTo>
                    <a:pt x="912715" y="1149588"/>
                  </a:lnTo>
                  <a:lnTo>
                    <a:pt x="916155" y="1150118"/>
                  </a:lnTo>
                  <a:lnTo>
                    <a:pt x="920918" y="1150912"/>
                  </a:lnTo>
                  <a:lnTo>
                    <a:pt x="925946" y="1152235"/>
                  </a:lnTo>
                  <a:lnTo>
                    <a:pt x="931503" y="1154088"/>
                  </a:lnTo>
                  <a:lnTo>
                    <a:pt x="937061" y="1156471"/>
                  </a:lnTo>
                  <a:lnTo>
                    <a:pt x="942883" y="1159912"/>
                  </a:lnTo>
                  <a:lnTo>
                    <a:pt x="945529" y="1161765"/>
                  </a:lnTo>
                  <a:lnTo>
                    <a:pt x="948175" y="1163882"/>
                  </a:lnTo>
                  <a:lnTo>
                    <a:pt x="950821" y="1166265"/>
                  </a:lnTo>
                  <a:lnTo>
                    <a:pt x="953468" y="1168647"/>
                  </a:lnTo>
                  <a:lnTo>
                    <a:pt x="955585" y="1171559"/>
                  </a:lnTo>
                  <a:lnTo>
                    <a:pt x="957967" y="1174470"/>
                  </a:lnTo>
                  <a:lnTo>
                    <a:pt x="959819" y="1177911"/>
                  </a:lnTo>
                  <a:lnTo>
                    <a:pt x="961671" y="1181617"/>
                  </a:lnTo>
                  <a:lnTo>
                    <a:pt x="963524" y="1185588"/>
                  </a:lnTo>
                  <a:lnTo>
                    <a:pt x="964847" y="1189558"/>
                  </a:lnTo>
                  <a:lnTo>
                    <a:pt x="965905" y="1194058"/>
                  </a:lnTo>
                  <a:lnTo>
                    <a:pt x="966699" y="1198823"/>
                  </a:lnTo>
                  <a:lnTo>
                    <a:pt x="967229" y="1204117"/>
                  </a:lnTo>
                  <a:lnTo>
                    <a:pt x="967493" y="1209675"/>
                  </a:lnTo>
                  <a:lnTo>
                    <a:pt x="483482" y="1209675"/>
                  </a:lnTo>
                  <a:lnTo>
                    <a:pt x="484011" y="1206763"/>
                  </a:lnTo>
                  <a:lnTo>
                    <a:pt x="484011" y="1204117"/>
                  </a:lnTo>
                  <a:lnTo>
                    <a:pt x="484541" y="1200146"/>
                  </a:lnTo>
                  <a:lnTo>
                    <a:pt x="485334" y="1195646"/>
                  </a:lnTo>
                  <a:lnTo>
                    <a:pt x="486922" y="1190352"/>
                  </a:lnTo>
                  <a:lnTo>
                    <a:pt x="488775" y="1184793"/>
                  </a:lnTo>
                  <a:lnTo>
                    <a:pt x="491156" y="1179499"/>
                  </a:lnTo>
                  <a:lnTo>
                    <a:pt x="494332" y="1173676"/>
                  </a:lnTo>
                  <a:lnTo>
                    <a:pt x="496449" y="1170764"/>
                  </a:lnTo>
                  <a:lnTo>
                    <a:pt x="498566" y="1168117"/>
                  </a:lnTo>
                  <a:lnTo>
                    <a:pt x="500683" y="1165735"/>
                  </a:lnTo>
                  <a:lnTo>
                    <a:pt x="503329" y="1163353"/>
                  </a:lnTo>
                  <a:lnTo>
                    <a:pt x="506240" y="1160706"/>
                  </a:lnTo>
                  <a:lnTo>
                    <a:pt x="509151" y="1158588"/>
                  </a:lnTo>
                  <a:lnTo>
                    <a:pt x="512592" y="1156471"/>
                  </a:lnTo>
                  <a:lnTo>
                    <a:pt x="516296" y="1154618"/>
                  </a:lnTo>
                  <a:lnTo>
                    <a:pt x="520001" y="1153030"/>
                  </a:lnTo>
                  <a:lnTo>
                    <a:pt x="524235" y="1151706"/>
                  </a:lnTo>
                  <a:lnTo>
                    <a:pt x="528734" y="1150383"/>
                  </a:lnTo>
                  <a:lnTo>
                    <a:pt x="533497" y="1149853"/>
                  </a:lnTo>
                  <a:lnTo>
                    <a:pt x="538525" y="1149059"/>
                  </a:lnTo>
                  <a:lnTo>
                    <a:pt x="544083" y="1149059"/>
                  </a:lnTo>
                  <a:lnTo>
                    <a:pt x="604683" y="1149059"/>
                  </a:lnTo>
                  <a:lnTo>
                    <a:pt x="604683" y="907124"/>
                  </a:lnTo>
                  <a:lnTo>
                    <a:pt x="120672" y="907124"/>
                  </a:lnTo>
                  <a:lnTo>
                    <a:pt x="114585" y="907124"/>
                  </a:lnTo>
                  <a:lnTo>
                    <a:pt x="108499" y="906330"/>
                  </a:lnTo>
                  <a:lnTo>
                    <a:pt x="102412" y="905536"/>
                  </a:lnTo>
                  <a:lnTo>
                    <a:pt x="96590" y="904477"/>
                  </a:lnTo>
                  <a:lnTo>
                    <a:pt x="90769" y="903418"/>
                  </a:lnTo>
                  <a:lnTo>
                    <a:pt x="84947" y="901565"/>
                  </a:lnTo>
                  <a:lnTo>
                    <a:pt x="79389" y="899713"/>
                  </a:lnTo>
                  <a:lnTo>
                    <a:pt x="73832" y="897595"/>
                  </a:lnTo>
                  <a:lnTo>
                    <a:pt x="68539" y="895213"/>
                  </a:lnTo>
                  <a:lnTo>
                    <a:pt x="63511" y="892301"/>
                  </a:lnTo>
                  <a:lnTo>
                    <a:pt x="58219" y="889389"/>
                  </a:lnTo>
                  <a:lnTo>
                    <a:pt x="53455" y="886213"/>
                  </a:lnTo>
                  <a:lnTo>
                    <a:pt x="48427" y="883036"/>
                  </a:lnTo>
                  <a:lnTo>
                    <a:pt x="43929" y="879331"/>
                  </a:lnTo>
                  <a:lnTo>
                    <a:pt x="39695" y="875625"/>
                  </a:lnTo>
                  <a:lnTo>
                    <a:pt x="35461" y="871654"/>
                  </a:lnTo>
                  <a:lnTo>
                    <a:pt x="31491" y="867419"/>
                  </a:lnTo>
                  <a:lnTo>
                    <a:pt x="27786" y="862655"/>
                  </a:lnTo>
                  <a:lnTo>
                    <a:pt x="24081" y="858155"/>
                  </a:lnTo>
                  <a:lnTo>
                    <a:pt x="20641" y="853655"/>
                  </a:lnTo>
                  <a:lnTo>
                    <a:pt x="17466" y="848626"/>
                  </a:lnTo>
                  <a:lnTo>
                    <a:pt x="14555" y="843596"/>
                  </a:lnTo>
                  <a:lnTo>
                    <a:pt x="11908" y="838302"/>
                  </a:lnTo>
                  <a:lnTo>
                    <a:pt x="9527" y="833008"/>
                  </a:lnTo>
                  <a:lnTo>
                    <a:pt x="7410" y="827714"/>
                  </a:lnTo>
                  <a:lnTo>
                    <a:pt x="5557" y="821891"/>
                  </a:lnTo>
                  <a:lnTo>
                    <a:pt x="3705" y="816068"/>
                  </a:lnTo>
                  <a:lnTo>
                    <a:pt x="2382" y="810244"/>
                  </a:lnTo>
                  <a:lnTo>
                    <a:pt x="1323" y="804421"/>
                  </a:lnTo>
                  <a:lnTo>
                    <a:pt x="529" y="798333"/>
                  </a:lnTo>
                  <a:lnTo>
                    <a:pt x="0" y="792245"/>
                  </a:lnTo>
                  <a:lnTo>
                    <a:pt x="0" y="785892"/>
                  </a:lnTo>
                  <a:lnTo>
                    <a:pt x="0" y="120703"/>
                  </a:lnTo>
                  <a:lnTo>
                    <a:pt x="0" y="114615"/>
                  </a:lnTo>
                  <a:lnTo>
                    <a:pt x="529" y="108527"/>
                  </a:lnTo>
                  <a:lnTo>
                    <a:pt x="1323" y="102438"/>
                  </a:lnTo>
                  <a:lnTo>
                    <a:pt x="2382" y="96615"/>
                  </a:lnTo>
                  <a:lnTo>
                    <a:pt x="3705" y="90792"/>
                  </a:lnTo>
                  <a:lnTo>
                    <a:pt x="5557" y="84968"/>
                  </a:lnTo>
                  <a:lnTo>
                    <a:pt x="7410" y="79145"/>
                  </a:lnTo>
                  <a:lnTo>
                    <a:pt x="9527" y="73586"/>
                  </a:lnTo>
                  <a:lnTo>
                    <a:pt x="11908" y="68557"/>
                  </a:lnTo>
                  <a:lnTo>
                    <a:pt x="14555" y="63263"/>
                  </a:lnTo>
                  <a:lnTo>
                    <a:pt x="17466" y="58234"/>
                  </a:lnTo>
                  <a:lnTo>
                    <a:pt x="20641" y="53204"/>
                  </a:lnTo>
                  <a:lnTo>
                    <a:pt x="24081" y="48705"/>
                  </a:lnTo>
                  <a:lnTo>
                    <a:pt x="27786" y="44205"/>
                  </a:lnTo>
                  <a:lnTo>
                    <a:pt x="31491" y="39440"/>
                  </a:lnTo>
                  <a:lnTo>
                    <a:pt x="35461" y="35205"/>
                  </a:lnTo>
                  <a:lnTo>
                    <a:pt x="39695" y="31234"/>
                  </a:lnTo>
                  <a:lnTo>
                    <a:pt x="43929" y="27529"/>
                  </a:lnTo>
                  <a:lnTo>
                    <a:pt x="48427" y="24087"/>
                  </a:lnTo>
                  <a:lnTo>
                    <a:pt x="53455" y="20646"/>
                  </a:lnTo>
                  <a:lnTo>
                    <a:pt x="58219" y="17205"/>
                  </a:lnTo>
                  <a:lnTo>
                    <a:pt x="63511" y="14558"/>
                  </a:lnTo>
                  <a:lnTo>
                    <a:pt x="68539" y="11911"/>
                  </a:lnTo>
                  <a:lnTo>
                    <a:pt x="73832" y="9264"/>
                  </a:lnTo>
                  <a:lnTo>
                    <a:pt x="79389" y="7147"/>
                  </a:lnTo>
                  <a:lnTo>
                    <a:pt x="84947" y="5294"/>
                  </a:lnTo>
                  <a:lnTo>
                    <a:pt x="90769" y="3441"/>
                  </a:lnTo>
                  <a:lnTo>
                    <a:pt x="96590" y="2382"/>
                  </a:lnTo>
                  <a:lnTo>
                    <a:pt x="102412" y="1059"/>
                  </a:lnTo>
                  <a:lnTo>
                    <a:pt x="108499" y="529"/>
                  </a:lnTo>
                  <a:lnTo>
                    <a:pt x="114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bIns="432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0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单线程模型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36556"/>
            <a:ext cx="5274310" cy="55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单线程模型，是指所有的 </a:t>
            </a:r>
            <a:r>
              <a:rPr lang="en-US" altLang="zh-CN" dirty="0"/>
              <a:t>I/O </a:t>
            </a:r>
            <a:r>
              <a:rPr lang="zh-CN" altLang="en-US" dirty="0"/>
              <a:t>操作都在</a:t>
            </a:r>
            <a:r>
              <a:rPr lang="zh-CN" altLang="en-US" b="1" dirty="0"/>
              <a:t>同一个</a:t>
            </a:r>
            <a:r>
              <a:rPr lang="zh-CN" altLang="en-US" dirty="0"/>
              <a:t> </a:t>
            </a:r>
            <a:r>
              <a:rPr lang="en-US" altLang="zh-CN" dirty="0"/>
              <a:t>NIO </a:t>
            </a:r>
            <a:r>
              <a:rPr lang="zh-CN" altLang="en-US" dirty="0"/>
              <a:t>线程上面完成的，此时</a:t>
            </a:r>
            <a:r>
              <a:rPr lang="en-US" altLang="zh-CN" dirty="0"/>
              <a:t>NIO</a:t>
            </a:r>
            <a:r>
              <a:rPr lang="zh-CN" altLang="en-US" dirty="0"/>
              <a:t>线程职责包括：接收新建连接请求、读写操作等。</a:t>
            </a:r>
            <a:endParaRPr lang="zh-CN" altLang="en-US" dirty="0"/>
          </a:p>
        </p:txBody>
      </p:sp>
      <p:pic>
        <p:nvPicPr>
          <p:cNvPr id="5" name="图片 4" descr="https://img2018.cnblogs.com/blog/772134/201911/772134-20191117084641969-514946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017933"/>
            <a:ext cx="5274310" cy="272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7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多线程模型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36556"/>
            <a:ext cx="5274310" cy="82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多线程</a:t>
            </a:r>
            <a:r>
              <a:rPr lang="zh-CN" altLang="en-US" dirty="0" smtClean="0"/>
              <a:t>模型就是</a:t>
            </a:r>
            <a:r>
              <a:rPr lang="zh-CN" altLang="en-US" dirty="0"/>
              <a:t>有</a:t>
            </a:r>
            <a:r>
              <a:rPr lang="zh-CN" altLang="en-US" b="1" dirty="0"/>
              <a:t>一组</a:t>
            </a:r>
            <a:r>
              <a:rPr lang="zh-CN" altLang="en-US" dirty="0"/>
              <a:t> </a:t>
            </a:r>
            <a:r>
              <a:rPr lang="en-US" altLang="zh-CN" dirty="0"/>
              <a:t>NIO </a:t>
            </a:r>
            <a:r>
              <a:rPr lang="zh-CN" altLang="en-US" dirty="0"/>
              <a:t>线程来处理连接读写操作，</a:t>
            </a:r>
            <a:r>
              <a:rPr lang="zh-CN" altLang="en-US" b="1" dirty="0"/>
              <a:t>一个</a:t>
            </a:r>
            <a:r>
              <a:rPr lang="en-US" altLang="zh-CN" dirty="0"/>
              <a:t>NIO</a:t>
            </a:r>
            <a:r>
              <a:rPr lang="zh-CN" altLang="en-US" dirty="0"/>
              <a:t>线程处理</a:t>
            </a:r>
            <a:r>
              <a:rPr lang="en-US" altLang="zh-CN" dirty="0"/>
              <a:t>Accept</a:t>
            </a:r>
            <a:r>
              <a:rPr lang="zh-CN" altLang="en-US" dirty="0"/>
              <a:t>。一个</a:t>
            </a:r>
            <a:r>
              <a:rPr lang="en-US" altLang="zh-CN" dirty="0"/>
              <a:t>NIO</a:t>
            </a:r>
            <a:r>
              <a:rPr lang="zh-CN" altLang="en-US" dirty="0"/>
              <a:t>线程可以处理多个连接事件，一个连接的事件只能属于一个</a:t>
            </a:r>
            <a:r>
              <a:rPr lang="en-US" altLang="zh-CN" dirty="0"/>
              <a:t>NIO</a:t>
            </a:r>
            <a:r>
              <a:rPr lang="zh-CN" altLang="en-US" dirty="0"/>
              <a:t>线程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https://img2018.cnblogs.com/blog/772134/201911/772134-20191117085027978-153203624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298921"/>
            <a:ext cx="5274310" cy="2165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1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2034378" y="1763250"/>
            <a:ext cx="1781734" cy="1782198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507669" y="1979274"/>
            <a:ext cx="796344" cy="769284"/>
            <a:chOff x="5512720" y="2152017"/>
            <a:chExt cx="583915" cy="496874"/>
          </a:xfrm>
        </p:grpSpPr>
        <p:sp>
          <p:nvSpPr>
            <p:cNvPr id="37" name="Freeform 159"/>
            <p:cNvSpPr/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/>
            </a:p>
          </p:txBody>
        </p:sp>
        <p:sp>
          <p:nvSpPr>
            <p:cNvPr id="38" name="Freeform 160"/>
            <p:cNvSpPr/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/>
            </a:p>
          </p:txBody>
        </p:sp>
      </p:grpSp>
      <p:sp>
        <p:nvSpPr>
          <p:cNvPr id="39" name="标题 4"/>
          <p:cNvSpPr txBox="1"/>
          <p:nvPr/>
        </p:nvSpPr>
        <p:spPr>
          <a:xfrm>
            <a:off x="2466313" y="2830623"/>
            <a:ext cx="971855" cy="60235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 录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142362" y="1862121"/>
            <a:ext cx="1574906" cy="1575316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48047" y="1366968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032079" y="1331202"/>
            <a:ext cx="431936" cy="432048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 w="2540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3" name="标题 4"/>
          <p:cNvSpPr txBox="1"/>
          <p:nvPr/>
        </p:nvSpPr>
        <p:spPr>
          <a:xfrm>
            <a:off x="4032079" y="1466830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标题 4"/>
          <p:cNvSpPr txBox="1"/>
          <p:nvPr/>
        </p:nvSpPr>
        <p:spPr>
          <a:xfrm>
            <a:off x="4510845" y="1360169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6785668" y="1466830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410023" y="1898879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194055" y="1863113"/>
            <a:ext cx="431936" cy="43204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8" name="标题 4"/>
          <p:cNvSpPr txBox="1"/>
          <p:nvPr/>
        </p:nvSpPr>
        <p:spPr>
          <a:xfrm>
            <a:off x="4194055" y="1998740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标题 4"/>
          <p:cNvSpPr txBox="1"/>
          <p:nvPr/>
        </p:nvSpPr>
        <p:spPr>
          <a:xfrm>
            <a:off x="4679983" y="1892079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模型介绍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6947644" y="1998740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4518007" y="2430789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0"/>
          </a:gradFill>
          <a:ln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302039" y="2395023"/>
            <a:ext cx="431936" cy="43204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0"/>
          </a:gradFill>
          <a:ln w="2540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3" name="标题 4"/>
          <p:cNvSpPr txBox="1"/>
          <p:nvPr/>
        </p:nvSpPr>
        <p:spPr>
          <a:xfrm>
            <a:off x="4302039" y="2530651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标题 4"/>
          <p:cNvSpPr txBox="1"/>
          <p:nvPr/>
        </p:nvSpPr>
        <p:spPr>
          <a:xfrm>
            <a:off x="4787967" y="2423990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线程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7055628" y="2530651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410023" y="2962700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194055" y="2926934"/>
            <a:ext cx="431936" cy="432048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25400"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8" name="标题 4"/>
          <p:cNvSpPr txBox="1"/>
          <p:nvPr/>
        </p:nvSpPr>
        <p:spPr>
          <a:xfrm>
            <a:off x="4194055" y="3062561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标题 4"/>
          <p:cNvSpPr txBox="1"/>
          <p:nvPr/>
        </p:nvSpPr>
        <p:spPr>
          <a:xfrm>
            <a:off x="4625991" y="2968104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组件介绍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6947644" y="3062561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248047" y="3496131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032079" y="3460364"/>
            <a:ext cx="431936" cy="432048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0"/>
          </a:gradFill>
          <a:ln w="25400"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63" name="标题 4"/>
          <p:cNvSpPr txBox="1"/>
          <p:nvPr/>
        </p:nvSpPr>
        <p:spPr>
          <a:xfrm>
            <a:off x="4032079" y="3595992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标题 4"/>
          <p:cNvSpPr txBox="1"/>
          <p:nvPr/>
        </p:nvSpPr>
        <p:spPr>
          <a:xfrm>
            <a:off x="4518007" y="3501535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基本使用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6785668" y="3595992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主从多线程模型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4008106"/>
            <a:ext cx="5274310" cy="56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服务端用于接收客户端连接的不再是一个单独的 </a:t>
            </a:r>
            <a:r>
              <a:rPr lang="en-US" altLang="zh-CN" dirty="0"/>
              <a:t>NIO </a:t>
            </a:r>
            <a:r>
              <a:rPr lang="zh-CN" altLang="en-US" dirty="0"/>
              <a:t>线程，而是一个独立的 </a:t>
            </a:r>
            <a:r>
              <a:rPr lang="en-US" altLang="zh-CN" dirty="0"/>
              <a:t>NIO </a:t>
            </a:r>
            <a:r>
              <a:rPr lang="zh-CN" altLang="en-US" dirty="0"/>
              <a:t>线程</a:t>
            </a:r>
            <a:r>
              <a:rPr lang="zh-CN" altLang="en-US" dirty="0" smtClean="0"/>
              <a:t>池，其它与多线程模型一致。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https://img2018.cnblogs.com/blog/772134/201911/772134-20191117084714072-172084240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936611"/>
            <a:ext cx="5274310" cy="307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3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0059" y="1869612"/>
            <a:ext cx="3030317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 err="1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33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基础组件</a:t>
            </a:r>
            <a:endParaRPr lang="zh-CN" altLang="en-US" sz="33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35757" y="2598791"/>
            <a:ext cx="1057341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5758" y="2915903"/>
            <a:ext cx="178831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ChannelHandler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4533" y="2899847"/>
            <a:ext cx="178831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ChannelPipeline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4533" y="2598790"/>
            <a:ext cx="286546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EventLoop&amp;EventLoopGroup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9138" y="1629843"/>
            <a:ext cx="1837257" cy="1837257"/>
            <a:chOff x="1839138" y="1629843"/>
            <a:chExt cx="1837257" cy="1837257"/>
          </a:xfrm>
        </p:grpSpPr>
        <p:grpSp>
          <p:nvGrpSpPr>
            <p:cNvPr id="2" name="组合 1"/>
            <p:cNvGrpSpPr/>
            <p:nvPr/>
          </p:nvGrpSpPr>
          <p:grpSpPr>
            <a:xfrm>
              <a:off x="1839138" y="1629843"/>
              <a:ext cx="1837257" cy="1837257"/>
              <a:chOff x="2452184" y="2173124"/>
              <a:chExt cx="2449676" cy="244967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452184" y="2173124"/>
                <a:ext cx="2449676" cy="2449676"/>
                <a:chOff x="2099081" y="2031187"/>
                <a:chExt cx="2739620" cy="273962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099081" y="2031187"/>
                  <a:ext cx="2739620" cy="27396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alpha val="99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2377216" y="2309322"/>
                  <a:ext cx="2183348" cy="2183348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2938198" y="2659139"/>
                <a:ext cx="1477648" cy="14776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2032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0"/>
              </a:p>
            </p:txBody>
          </p:sp>
        </p:grp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2510839" y="2303853"/>
              <a:ext cx="493852" cy="489234"/>
            </a:xfrm>
            <a:custGeom>
              <a:avLst/>
              <a:gdLst>
                <a:gd name="T0" fmla="*/ 594912 w 732"/>
                <a:gd name="T1" fmla="*/ 562343 h 724"/>
                <a:gd name="T2" fmla="*/ 526510 w 732"/>
                <a:gd name="T3" fmla="*/ 562343 h 724"/>
                <a:gd name="T4" fmla="*/ 431109 w 732"/>
                <a:gd name="T5" fmla="*/ 379401 h 724"/>
                <a:gd name="T6" fmla="*/ 421208 w 732"/>
                <a:gd name="T7" fmla="*/ 415449 h 724"/>
                <a:gd name="T8" fmla="*/ 369007 w 732"/>
                <a:gd name="T9" fmla="*/ 455101 h 724"/>
                <a:gd name="T10" fmla="*/ 540011 w 732"/>
                <a:gd name="T11" fmla="*/ 644351 h 724"/>
                <a:gd name="T12" fmla="*/ 649813 w 732"/>
                <a:gd name="T13" fmla="*/ 570454 h 724"/>
                <a:gd name="T14" fmla="*/ 568811 w 732"/>
                <a:gd name="T15" fmla="*/ 486643 h 724"/>
                <a:gd name="T16" fmla="*/ 449109 w 732"/>
                <a:gd name="T17" fmla="*/ 388413 h 724"/>
                <a:gd name="T18" fmla="*/ 237605 w 732"/>
                <a:gd name="T19" fmla="*/ 231606 h 724"/>
                <a:gd name="T20" fmla="*/ 273605 w 732"/>
                <a:gd name="T21" fmla="*/ 221693 h 724"/>
                <a:gd name="T22" fmla="*/ 283506 w 732"/>
                <a:gd name="T23" fmla="*/ 186546 h 724"/>
                <a:gd name="T24" fmla="*/ 292506 w 732"/>
                <a:gd name="T25" fmla="*/ 153202 h 724"/>
                <a:gd name="T26" fmla="*/ 126903 w 732"/>
                <a:gd name="T27" fmla="*/ 14419 h 724"/>
                <a:gd name="T28" fmla="*/ 104402 w 732"/>
                <a:gd name="T29" fmla="*/ 184744 h 724"/>
                <a:gd name="T30" fmla="*/ 900 w 732"/>
                <a:gd name="T31" fmla="*/ 141487 h 724"/>
                <a:gd name="T32" fmla="*/ 196204 w 732"/>
                <a:gd name="T33" fmla="*/ 281171 h 724"/>
                <a:gd name="T34" fmla="*/ 221404 w 732"/>
                <a:gd name="T35" fmla="*/ 248729 h 724"/>
                <a:gd name="T36" fmla="*/ 634513 w 732"/>
                <a:gd name="T37" fmla="*/ 63985 h 724"/>
                <a:gd name="T38" fmla="*/ 546311 w 732"/>
                <a:gd name="T39" fmla="*/ 0 h 724"/>
                <a:gd name="T40" fmla="*/ 309606 w 732"/>
                <a:gd name="T41" fmla="*/ 211780 h 724"/>
                <a:gd name="T42" fmla="*/ 275405 w 732"/>
                <a:gd name="T43" fmla="*/ 260444 h 724"/>
                <a:gd name="T44" fmla="*/ 246605 w 732"/>
                <a:gd name="T45" fmla="*/ 274863 h 724"/>
                <a:gd name="T46" fmla="*/ 250205 w 732"/>
                <a:gd name="T47" fmla="*/ 364982 h 724"/>
                <a:gd name="T48" fmla="*/ 58501 w 732"/>
                <a:gd name="T49" fmla="*/ 530801 h 724"/>
                <a:gd name="T50" fmla="*/ 37801 w 732"/>
                <a:gd name="T51" fmla="*/ 652462 h 724"/>
                <a:gd name="T52" fmla="*/ 136803 w 732"/>
                <a:gd name="T53" fmla="*/ 553331 h 724"/>
                <a:gd name="T54" fmla="*/ 291606 w 732"/>
                <a:gd name="T55" fmla="*/ 406437 h 724"/>
                <a:gd name="T56" fmla="*/ 378907 w 732"/>
                <a:gd name="T57" fmla="*/ 406437 h 724"/>
                <a:gd name="T58" fmla="*/ 404108 w 732"/>
                <a:gd name="T59" fmla="*/ 352366 h 724"/>
                <a:gd name="T60" fmla="*/ 441009 w 732"/>
                <a:gd name="T61" fmla="*/ 344255 h 724"/>
                <a:gd name="T62" fmla="*/ 634513 w 732"/>
                <a:gd name="T63" fmla="*/ 63985 h 7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2" h="724">
                  <a:moveTo>
                    <a:pt x="623" y="586"/>
                  </a:moveTo>
                  <a:cubicBezTo>
                    <a:pt x="644" y="586"/>
                    <a:pt x="661" y="603"/>
                    <a:pt x="661" y="624"/>
                  </a:cubicBezTo>
                  <a:cubicBezTo>
                    <a:pt x="661" y="645"/>
                    <a:pt x="644" y="662"/>
                    <a:pt x="623" y="662"/>
                  </a:cubicBezTo>
                  <a:cubicBezTo>
                    <a:pt x="602" y="662"/>
                    <a:pt x="585" y="645"/>
                    <a:pt x="585" y="624"/>
                  </a:cubicBezTo>
                  <a:cubicBezTo>
                    <a:pt x="585" y="603"/>
                    <a:pt x="602" y="586"/>
                    <a:pt x="623" y="586"/>
                  </a:cubicBezTo>
                  <a:close/>
                  <a:moveTo>
                    <a:pt x="479" y="421"/>
                  </a:moveTo>
                  <a:lnTo>
                    <a:pt x="489" y="441"/>
                  </a:lnTo>
                  <a:lnTo>
                    <a:pt x="468" y="461"/>
                  </a:lnTo>
                  <a:lnTo>
                    <a:pt x="449" y="480"/>
                  </a:lnTo>
                  <a:cubicBezTo>
                    <a:pt x="438" y="491"/>
                    <a:pt x="425" y="500"/>
                    <a:pt x="410" y="505"/>
                  </a:cubicBezTo>
                  <a:lnTo>
                    <a:pt x="539" y="633"/>
                  </a:lnTo>
                  <a:lnTo>
                    <a:pt x="600" y="715"/>
                  </a:lnTo>
                  <a:lnTo>
                    <a:pt x="632" y="724"/>
                  </a:lnTo>
                  <a:lnTo>
                    <a:pt x="722" y="633"/>
                  </a:lnTo>
                  <a:lnTo>
                    <a:pt x="713" y="600"/>
                  </a:lnTo>
                  <a:lnTo>
                    <a:pt x="632" y="540"/>
                  </a:lnTo>
                  <a:lnTo>
                    <a:pt x="511" y="419"/>
                  </a:lnTo>
                  <a:lnTo>
                    <a:pt x="499" y="431"/>
                  </a:lnTo>
                  <a:lnTo>
                    <a:pt x="479" y="421"/>
                  </a:lnTo>
                  <a:close/>
                  <a:moveTo>
                    <a:pt x="264" y="257"/>
                  </a:moveTo>
                  <a:lnTo>
                    <a:pt x="285" y="237"/>
                  </a:lnTo>
                  <a:lnTo>
                    <a:pt x="304" y="246"/>
                  </a:lnTo>
                  <a:lnTo>
                    <a:pt x="294" y="227"/>
                  </a:lnTo>
                  <a:lnTo>
                    <a:pt x="315" y="207"/>
                  </a:lnTo>
                  <a:lnTo>
                    <a:pt x="317" y="205"/>
                  </a:lnTo>
                  <a:cubicBezTo>
                    <a:pt x="322" y="193"/>
                    <a:pt x="325" y="181"/>
                    <a:pt x="325" y="170"/>
                  </a:cubicBezTo>
                  <a:cubicBezTo>
                    <a:pt x="325" y="84"/>
                    <a:pt x="242" y="0"/>
                    <a:pt x="156" y="1"/>
                  </a:cubicBezTo>
                  <a:cubicBezTo>
                    <a:pt x="156" y="1"/>
                    <a:pt x="146" y="11"/>
                    <a:pt x="141" y="16"/>
                  </a:cubicBezTo>
                  <a:cubicBezTo>
                    <a:pt x="210" y="85"/>
                    <a:pt x="204" y="74"/>
                    <a:pt x="204" y="116"/>
                  </a:cubicBezTo>
                  <a:cubicBezTo>
                    <a:pt x="204" y="151"/>
                    <a:pt x="149" y="205"/>
                    <a:pt x="116" y="205"/>
                  </a:cubicBezTo>
                  <a:cubicBezTo>
                    <a:pt x="72" y="205"/>
                    <a:pt x="86" y="212"/>
                    <a:pt x="16" y="142"/>
                  </a:cubicBezTo>
                  <a:cubicBezTo>
                    <a:pt x="10" y="147"/>
                    <a:pt x="1" y="157"/>
                    <a:pt x="1" y="157"/>
                  </a:cubicBezTo>
                  <a:cubicBezTo>
                    <a:pt x="2" y="243"/>
                    <a:pt x="83" y="325"/>
                    <a:pt x="169" y="325"/>
                  </a:cubicBezTo>
                  <a:cubicBezTo>
                    <a:pt x="185" y="325"/>
                    <a:pt x="201" y="320"/>
                    <a:pt x="218" y="312"/>
                  </a:cubicBezTo>
                  <a:lnTo>
                    <a:pt x="221" y="315"/>
                  </a:lnTo>
                  <a:cubicBezTo>
                    <a:pt x="226" y="301"/>
                    <a:pt x="234" y="288"/>
                    <a:pt x="246" y="276"/>
                  </a:cubicBezTo>
                  <a:lnTo>
                    <a:pt x="264" y="257"/>
                  </a:lnTo>
                  <a:close/>
                  <a:moveTo>
                    <a:pt x="705" y="71"/>
                  </a:moveTo>
                  <a:lnTo>
                    <a:pt x="655" y="20"/>
                  </a:lnTo>
                  <a:cubicBezTo>
                    <a:pt x="642" y="7"/>
                    <a:pt x="624" y="0"/>
                    <a:pt x="607" y="0"/>
                  </a:cubicBezTo>
                  <a:cubicBezTo>
                    <a:pt x="589" y="0"/>
                    <a:pt x="572" y="7"/>
                    <a:pt x="558" y="20"/>
                  </a:cubicBezTo>
                  <a:lnTo>
                    <a:pt x="344" y="235"/>
                  </a:lnTo>
                  <a:cubicBezTo>
                    <a:pt x="350" y="248"/>
                    <a:pt x="345" y="267"/>
                    <a:pt x="335" y="277"/>
                  </a:cubicBezTo>
                  <a:cubicBezTo>
                    <a:pt x="328" y="284"/>
                    <a:pt x="317" y="289"/>
                    <a:pt x="306" y="289"/>
                  </a:cubicBezTo>
                  <a:cubicBezTo>
                    <a:pt x="302" y="289"/>
                    <a:pt x="297" y="288"/>
                    <a:pt x="293" y="286"/>
                  </a:cubicBezTo>
                  <a:lnTo>
                    <a:pt x="274" y="305"/>
                  </a:lnTo>
                  <a:cubicBezTo>
                    <a:pt x="247" y="331"/>
                    <a:pt x="247" y="375"/>
                    <a:pt x="274" y="401"/>
                  </a:cubicBezTo>
                  <a:lnTo>
                    <a:pt x="278" y="405"/>
                  </a:lnTo>
                  <a:lnTo>
                    <a:pt x="110" y="572"/>
                  </a:lnTo>
                  <a:lnTo>
                    <a:pt x="65" y="589"/>
                  </a:lnTo>
                  <a:lnTo>
                    <a:pt x="0" y="682"/>
                  </a:lnTo>
                  <a:lnTo>
                    <a:pt x="42" y="724"/>
                  </a:lnTo>
                  <a:lnTo>
                    <a:pt x="135" y="659"/>
                  </a:lnTo>
                  <a:lnTo>
                    <a:pt x="152" y="614"/>
                  </a:lnTo>
                  <a:lnTo>
                    <a:pt x="319" y="447"/>
                  </a:lnTo>
                  <a:lnTo>
                    <a:pt x="324" y="451"/>
                  </a:lnTo>
                  <a:cubicBezTo>
                    <a:pt x="338" y="465"/>
                    <a:pt x="355" y="471"/>
                    <a:pt x="373" y="471"/>
                  </a:cubicBezTo>
                  <a:cubicBezTo>
                    <a:pt x="390" y="471"/>
                    <a:pt x="408" y="465"/>
                    <a:pt x="421" y="451"/>
                  </a:cubicBezTo>
                  <a:lnTo>
                    <a:pt x="440" y="433"/>
                  </a:lnTo>
                  <a:cubicBezTo>
                    <a:pt x="434" y="420"/>
                    <a:pt x="438" y="401"/>
                    <a:pt x="449" y="391"/>
                  </a:cubicBezTo>
                  <a:cubicBezTo>
                    <a:pt x="456" y="384"/>
                    <a:pt x="467" y="379"/>
                    <a:pt x="477" y="379"/>
                  </a:cubicBezTo>
                  <a:cubicBezTo>
                    <a:pt x="482" y="379"/>
                    <a:pt x="487" y="380"/>
                    <a:pt x="490" y="382"/>
                  </a:cubicBezTo>
                  <a:lnTo>
                    <a:pt x="705" y="167"/>
                  </a:lnTo>
                  <a:cubicBezTo>
                    <a:pt x="732" y="140"/>
                    <a:pt x="732" y="97"/>
                    <a:pt x="70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4511" y="3216652"/>
            <a:ext cx="157190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Boostrapping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9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1" grpId="0"/>
      <p:bldP spid="16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61194" y="1159260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Channel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是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Netty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网络操作抽象类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4553" y="1159260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大大降低了直接与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Socket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操作的复杂性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87911" y="1159260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接口定义大而全，使用外观模式同一封装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9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Channel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处理流程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421708"/>
            <a:ext cx="5274310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Channel</a:t>
            </a:r>
            <a:r>
              <a:rPr lang="zh-CN" altLang="zh-CN" dirty="0"/>
              <a:t>：表示一个连接，也可以说一个请求就是一个</a:t>
            </a:r>
            <a:r>
              <a:rPr lang="en-US" altLang="zh-CN" dirty="0" smtClean="0"/>
              <a:t>channel</a:t>
            </a:r>
          </a:p>
          <a:p>
            <a:pPr lvl="0">
              <a:lnSpc>
                <a:spcPct val="120000"/>
              </a:lnSpc>
            </a:pPr>
            <a:r>
              <a:rPr lang="en-US" altLang="zh-CN" b="1" dirty="0" err="1"/>
              <a:t>ChannelHandler</a:t>
            </a:r>
            <a:r>
              <a:rPr lang="zh-CN" altLang="zh-CN" dirty="0"/>
              <a:t>：核心的业务处理，用于处理业务请求</a:t>
            </a:r>
          </a:p>
          <a:p>
            <a:pPr lvl="0">
              <a:lnSpc>
                <a:spcPct val="120000"/>
              </a:lnSpc>
            </a:pPr>
            <a:r>
              <a:rPr lang="en-US" altLang="zh-CN" dirty="0" err="1"/>
              <a:t>ChannelHandlerContext</a:t>
            </a:r>
            <a:r>
              <a:rPr lang="zh-CN" altLang="zh-CN" dirty="0"/>
              <a:t>：用于传输业务数据</a:t>
            </a:r>
          </a:p>
          <a:p>
            <a:pPr lvl="0">
              <a:lnSpc>
                <a:spcPct val="120000"/>
              </a:lnSpc>
            </a:pPr>
            <a:r>
              <a:rPr lang="en-US" altLang="zh-CN" dirty="0" err="1"/>
              <a:t>ChannelPipeline</a:t>
            </a:r>
            <a:r>
              <a:rPr lang="zh-CN" altLang="zh-CN" dirty="0"/>
              <a:t>：存储</a:t>
            </a:r>
            <a:r>
              <a:rPr lang="en-US" altLang="zh-CN" dirty="0" err="1"/>
              <a:t>ChannelHandler</a:t>
            </a:r>
            <a:r>
              <a:rPr lang="zh-CN" altLang="zh-CN" dirty="0"/>
              <a:t>和</a:t>
            </a:r>
            <a:r>
              <a:rPr lang="en-US" altLang="zh-CN" dirty="0" err="1"/>
              <a:t>ChannelHandlerContext</a:t>
            </a:r>
            <a:r>
              <a:rPr lang="zh-CN" altLang="zh-CN" dirty="0"/>
              <a:t>，调用下一个</a:t>
            </a:r>
            <a:r>
              <a:rPr lang="en-US" altLang="zh-CN" dirty="0" smtClean="0"/>
              <a:t>handler</a:t>
            </a:r>
            <a:endParaRPr lang="zh-CN" altLang="zh-CN" dirty="0"/>
          </a:p>
        </p:txBody>
      </p:sp>
      <p:pic>
        <p:nvPicPr>
          <p:cNvPr id="5" name="图片 4" descr="C:\Users\yeoman\Desktop\proce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004032"/>
            <a:ext cx="5274310" cy="2240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9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04584" y="314326"/>
            <a:ext cx="5467350" cy="512945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EventLoop&amp;EventLoopGroup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23348"/>
            <a:ext cx="5274310" cy="81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当一个连接到达时，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zh-CN" altLang="en-US" dirty="0"/>
              <a:t>就会注册一个 </a:t>
            </a:r>
            <a:r>
              <a:rPr lang="en-US" altLang="zh-CN" dirty="0"/>
              <a:t>Channel</a:t>
            </a:r>
            <a:r>
              <a:rPr lang="zh-CN" altLang="en-US" dirty="0"/>
              <a:t>，然后从 </a:t>
            </a:r>
            <a:r>
              <a:rPr lang="en-US" altLang="zh-CN" dirty="0" err="1"/>
              <a:t>EventLoopGroup</a:t>
            </a:r>
            <a:r>
              <a:rPr lang="en-US" altLang="zh-CN" dirty="0"/>
              <a:t> </a:t>
            </a:r>
            <a:r>
              <a:rPr lang="zh-CN" altLang="en-US" dirty="0"/>
              <a:t>中分配一个 </a:t>
            </a:r>
            <a:r>
              <a:rPr lang="en-US" altLang="zh-CN" dirty="0" err="1"/>
              <a:t>EventLoop</a:t>
            </a:r>
            <a:r>
              <a:rPr lang="en-US" altLang="zh-CN" dirty="0"/>
              <a:t> </a:t>
            </a:r>
            <a:r>
              <a:rPr lang="zh-CN" altLang="en-US" dirty="0"/>
              <a:t>绑定到这个</a:t>
            </a:r>
            <a:r>
              <a:rPr lang="en-US" altLang="zh-CN" dirty="0"/>
              <a:t>Channel</a:t>
            </a:r>
            <a:r>
              <a:rPr lang="zh-CN" altLang="en-US" dirty="0"/>
              <a:t>上，在该</a:t>
            </a:r>
            <a:r>
              <a:rPr lang="en-US" altLang="zh-CN" dirty="0"/>
              <a:t>Channel</a:t>
            </a:r>
            <a:r>
              <a:rPr lang="zh-CN" altLang="en-US" dirty="0"/>
              <a:t>的整个生命周期中都是有这个绑定的 </a:t>
            </a:r>
            <a:r>
              <a:rPr lang="en-US" altLang="zh-CN" dirty="0" err="1"/>
              <a:t>EventLoop</a:t>
            </a:r>
            <a:r>
              <a:rPr lang="en-US" altLang="zh-CN" dirty="0"/>
              <a:t> </a:t>
            </a:r>
            <a:r>
              <a:rPr lang="zh-CN" altLang="en-US" dirty="0"/>
              <a:t>来服务的</a:t>
            </a:r>
            <a:endParaRPr lang="en-US" altLang="zh-CN" dirty="0" smtClean="0"/>
          </a:p>
        </p:txBody>
      </p:sp>
      <p:pic>
        <p:nvPicPr>
          <p:cNvPr id="6" name="图片 5" descr="Channel、EventLoop、Thread、EventLoopGrou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898277"/>
            <a:ext cx="5274310" cy="2969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9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Handler&amp;Pipeline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2865117"/>
            <a:ext cx="5274310" cy="162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ChannelHandler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zh-CN" altLang="en-US" dirty="0"/>
              <a:t>中最核心的组件，它充当了所有处理入站和出站数据的应用程序逻辑的容器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err="1" smtClean="0"/>
              <a:t>ChannelHandler</a:t>
            </a:r>
            <a:r>
              <a:rPr lang="en-US" altLang="zh-CN" dirty="0" smtClean="0"/>
              <a:t> </a:t>
            </a:r>
            <a:r>
              <a:rPr lang="zh-CN" altLang="en-US" dirty="0"/>
              <a:t>主要用来处理各种事件，这里的事件很广泛，比如可以是连接、数据接收、异常、数据转换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err="1"/>
              <a:t>ChannelPipeline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 err="1"/>
              <a:t>ChannelHandler</a:t>
            </a:r>
            <a:r>
              <a:rPr lang="en-US" altLang="zh-CN" dirty="0"/>
              <a:t> </a:t>
            </a:r>
            <a:r>
              <a:rPr lang="zh-CN" altLang="en-US" dirty="0"/>
              <a:t>链提供了一个容器并定义了用于沿着链传播入站和出站事件流的 </a:t>
            </a:r>
            <a:r>
              <a:rPr lang="en-US" altLang="zh-CN" dirty="0" smtClean="0"/>
              <a:t>API.</a:t>
            </a:r>
          </a:p>
        </p:txBody>
      </p:sp>
      <p:pic>
        <p:nvPicPr>
          <p:cNvPr id="6" name="图片 5" descr="这里写图片描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152456"/>
            <a:ext cx="5274310" cy="138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7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时序图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:\Users\yeoman\AppData\Local\Temp\1586325324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84" y="1083172"/>
            <a:ext cx="5274310" cy="3275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5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0059" y="1869612"/>
            <a:ext cx="3030317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 err="1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3300" b="1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基本使用</a:t>
            </a:r>
            <a:endParaRPr lang="zh-CN" altLang="en-US" sz="33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35758" y="2602327"/>
            <a:ext cx="161198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数据打印服务器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4533" y="2586272"/>
            <a:ext cx="125290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简易聊天室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39138" y="1629843"/>
            <a:ext cx="1837257" cy="1837257"/>
            <a:chOff x="2452184" y="2173124"/>
            <a:chExt cx="2449676" cy="2449676"/>
          </a:xfrm>
        </p:grpSpPr>
        <p:grpSp>
          <p:nvGrpSpPr>
            <p:cNvPr id="7" name="组合 6"/>
            <p:cNvGrpSpPr/>
            <p:nvPr/>
          </p:nvGrpSpPr>
          <p:grpSpPr>
            <a:xfrm>
              <a:off x="2452184" y="2173124"/>
              <a:ext cx="2449676" cy="2449676"/>
              <a:chOff x="2099081" y="2031187"/>
              <a:chExt cx="2739620" cy="2739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99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938198" y="2659139"/>
              <a:ext cx="1477648" cy="14776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0"/>
            </a:p>
          </p:txBody>
        </p:sp>
        <p:sp>
          <p:nvSpPr>
            <p:cNvPr id="24" name="KSO_Shape"/>
            <p:cNvSpPr>
              <a:spLocks noChangeArrowheads="1"/>
            </p:cNvSpPr>
            <p:nvPr/>
          </p:nvSpPr>
          <p:spPr bwMode="auto">
            <a:xfrm>
              <a:off x="3258723" y="3103441"/>
              <a:ext cx="827808" cy="689841"/>
            </a:xfrm>
            <a:custGeom>
              <a:avLst/>
              <a:gdLst/>
              <a:ahLst/>
              <a:cxnLst/>
              <a:rect l="0" t="0" r="r" b="b"/>
              <a:pathLst>
                <a:path w="1450975" h="1209675">
                  <a:moveTo>
                    <a:pt x="180975" y="182562"/>
                  </a:moveTo>
                  <a:lnTo>
                    <a:pt x="1270000" y="182562"/>
                  </a:lnTo>
                  <a:lnTo>
                    <a:pt x="1270000" y="725487"/>
                  </a:lnTo>
                  <a:lnTo>
                    <a:pt x="180975" y="725487"/>
                  </a:lnTo>
                  <a:lnTo>
                    <a:pt x="180975" y="182562"/>
                  </a:lnTo>
                  <a:close/>
                  <a:moveTo>
                    <a:pt x="120672" y="120703"/>
                  </a:moveTo>
                  <a:lnTo>
                    <a:pt x="120672" y="785892"/>
                  </a:lnTo>
                  <a:lnTo>
                    <a:pt x="1330039" y="785892"/>
                  </a:lnTo>
                  <a:lnTo>
                    <a:pt x="1330039" y="120703"/>
                  </a:lnTo>
                  <a:lnTo>
                    <a:pt x="120672" y="120703"/>
                  </a:lnTo>
                  <a:close/>
                  <a:moveTo>
                    <a:pt x="114585" y="0"/>
                  </a:moveTo>
                  <a:lnTo>
                    <a:pt x="120672" y="0"/>
                  </a:lnTo>
                  <a:lnTo>
                    <a:pt x="1330039" y="0"/>
                  </a:lnTo>
                  <a:lnTo>
                    <a:pt x="1336390" y="0"/>
                  </a:lnTo>
                  <a:lnTo>
                    <a:pt x="1342476" y="529"/>
                  </a:lnTo>
                  <a:lnTo>
                    <a:pt x="1348298" y="1059"/>
                  </a:lnTo>
                  <a:lnTo>
                    <a:pt x="1354385" y="2382"/>
                  </a:lnTo>
                  <a:lnTo>
                    <a:pt x="1360207" y="3441"/>
                  </a:lnTo>
                  <a:lnTo>
                    <a:pt x="1366028" y="5294"/>
                  </a:lnTo>
                  <a:lnTo>
                    <a:pt x="1371586" y="7147"/>
                  </a:lnTo>
                  <a:lnTo>
                    <a:pt x="1376878" y="9264"/>
                  </a:lnTo>
                  <a:lnTo>
                    <a:pt x="1382436" y="11911"/>
                  </a:lnTo>
                  <a:lnTo>
                    <a:pt x="1387728" y="14558"/>
                  </a:lnTo>
                  <a:lnTo>
                    <a:pt x="1392492" y="17205"/>
                  </a:lnTo>
                  <a:lnTo>
                    <a:pt x="1397784" y="20646"/>
                  </a:lnTo>
                  <a:lnTo>
                    <a:pt x="1402283" y="24087"/>
                  </a:lnTo>
                  <a:lnTo>
                    <a:pt x="1406782" y="27529"/>
                  </a:lnTo>
                  <a:lnTo>
                    <a:pt x="1411545" y="31234"/>
                  </a:lnTo>
                  <a:lnTo>
                    <a:pt x="1415515" y="35205"/>
                  </a:lnTo>
                  <a:lnTo>
                    <a:pt x="1419749" y="39440"/>
                  </a:lnTo>
                  <a:lnTo>
                    <a:pt x="1423454" y="44205"/>
                  </a:lnTo>
                  <a:lnTo>
                    <a:pt x="1426894" y="48705"/>
                  </a:lnTo>
                  <a:lnTo>
                    <a:pt x="1430334" y="53204"/>
                  </a:lnTo>
                  <a:lnTo>
                    <a:pt x="1433510" y="58234"/>
                  </a:lnTo>
                  <a:lnTo>
                    <a:pt x="1436420" y="63263"/>
                  </a:lnTo>
                  <a:lnTo>
                    <a:pt x="1439067" y="68557"/>
                  </a:lnTo>
                  <a:lnTo>
                    <a:pt x="1441713" y="73586"/>
                  </a:lnTo>
                  <a:lnTo>
                    <a:pt x="1443830" y="79145"/>
                  </a:lnTo>
                  <a:lnTo>
                    <a:pt x="1445683" y="84968"/>
                  </a:lnTo>
                  <a:lnTo>
                    <a:pt x="1447006" y="90792"/>
                  </a:lnTo>
                  <a:lnTo>
                    <a:pt x="1448594" y="96615"/>
                  </a:lnTo>
                  <a:lnTo>
                    <a:pt x="1449652" y="102438"/>
                  </a:lnTo>
                  <a:lnTo>
                    <a:pt x="1450446" y="108527"/>
                  </a:lnTo>
                  <a:lnTo>
                    <a:pt x="1450711" y="114615"/>
                  </a:lnTo>
                  <a:lnTo>
                    <a:pt x="1450975" y="120703"/>
                  </a:lnTo>
                  <a:lnTo>
                    <a:pt x="1450975" y="785892"/>
                  </a:lnTo>
                  <a:lnTo>
                    <a:pt x="1450711" y="792245"/>
                  </a:lnTo>
                  <a:lnTo>
                    <a:pt x="1450446" y="798333"/>
                  </a:lnTo>
                  <a:lnTo>
                    <a:pt x="1449652" y="804421"/>
                  </a:lnTo>
                  <a:lnTo>
                    <a:pt x="1448594" y="810244"/>
                  </a:lnTo>
                  <a:lnTo>
                    <a:pt x="1447006" y="816068"/>
                  </a:lnTo>
                  <a:lnTo>
                    <a:pt x="1445683" y="821891"/>
                  </a:lnTo>
                  <a:lnTo>
                    <a:pt x="1443830" y="827714"/>
                  </a:lnTo>
                  <a:lnTo>
                    <a:pt x="1441713" y="833008"/>
                  </a:lnTo>
                  <a:lnTo>
                    <a:pt x="1439067" y="838302"/>
                  </a:lnTo>
                  <a:lnTo>
                    <a:pt x="1436420" y="843596"/>
                  </a:lnTo>
                  <a:lnTo>
                    <a:pt x="1433510" y="848626"/>
                  </a:lnTo>
                  <a:lnTo>
                    <a:pt x="1430334" y="853655"/>
                  </a:lnTo>
                  <a:lnTo>
                    <a:pt x="1426894" y="858155"/>
                  </a:lnTo>
                  <a:lnTo>
                    <a:pt x="1423454" y="862655"/>
                  </a:lnTo>
                  <a:lnTo>
                    <a:pt x="1419749" y="867419"/>
                  </a:lnTo>
                  <a:lnTo>
                    <a:pt x="1415515" y="871654"/>
                  </a:lnTo>
                  <a:lnTo>
                    <a:pt x="1411545" y="875625"/>
                  </a:lnTo>
                  <a:lnTo>
                    <a:pt x="1406782" y="879331"/>
                  </a:lnTo>
                  <a:lnTo>
                    <a:pt x="1402283" y="883036"/>
                  </a:lnTo>
                  <a:lnTo>
                    <a:pt x="1397784" y="886213"/>
                  </a:lnTo>
                  <a:lnTo>
                    <a:pt x="1392492" y="889389"/>
                  </a:lnTo>
                  <a:lnTo>
                    <a:pt x="1387728" y="892301"/>
                  </a:lnTo>
                  <a:lnTo>
                    <a:pt x="1382436" y="895213"/>
                  </a:lnTo>
                  <a:lnTo>
                    <a:pt x="1376878" y="897595"/>
                  </a:lnTo>
                  <a:lnTo>
                    <a:pt x="1371586" y="899713"/>
                  </a:lnTo>
                  <a:lnTo>
                    <a:pt x="1366028" y="901565"/>
                  </a:lnTo>
                  <a:lnTo>
                    <a:pt x="1360207" y="903418"/>
                  </a:lnTo>
                  <a:lnTo>
                    <a:pt x="1354385" y="904477"/>
                  </a:lnTo>
                  <a:lnTo>
                    <a:pt x="1348298" y="905536"/>
                  </a:lnTo>
                  <a:lnTo>
                    <a:pt x="1342476" y="906330"/>
                  </a:lnTo>
                  <a:lnTo>
                    <a:pt x="1336390" y="907124"/>
                  </a:lnTo>
                  <a:lnTo>
                    <a:pt x="1330039" y="907124"/>
                  </a:lnTo>
                  <a:lnTo>
                    <a:pt x="846557" y="907124"/>
                  </a:lnTo>
                  <a:lnTo>
                    <a:pt x="846557" y="1149059"/>
                  </a:lnTo>
                  <a:lnTo>
                    <a:pt x="906893" y="1149059"/>
                  </a:lnTo>
                  <a:lnTo>
                    <a:pt x="909539" y="1149059"/>
                  </a:lnTo>
                  <a:lnTo>
                    <a:pt x="912715" y="1149588"/>
                  </a:lnTo>
                  <a:lnTo>
                    <a:pt x="916155" y="1150118"/>
                  </a:lnTo>
                  <a:lnTo>
                    <a:pt x="920918" y="1150912"/>
                  </a:lnTo>
                  <a:lnTo>
                    <a:pt x="925946" y="1152235"/>
                  </a:lnTo>
                  <a:lnTo>
                    <a:pt x="931503" y="1154088"/>
                  </a:lnTo>
                  <a:lnTo>
                    <a:pt x="937061" y="1156471"/>
                  </a:lnTo>
                  <a:lnTo>
                    <a:pt x="942883" y="1159912"/>
                  </a:lnTo>
                  <a:lnTo>
                    <a:pt x="945529" y="1161765"/>
                  </a:lnTo>
                  <a:lnTo>
                    <a:pt x="948175" y="1163882"/>
                  </a:lnTo>
                  <a:lnTo>
                    <a:pt x="950821" y="1166265"/>
                  </a:lnTo>
                  <a:lnTo>
                    <a:pt x="953468" y="1168647"/>
                  </a:lnTo>
                  <a:lnTo>
                    <a:pt x="955585" y="1171559"/>
                  </a:lnTo>
                  <a:lnTo>
                    <a:pt x="957967" y="1174470"/>
                  </a:lnTo>
                  <a:lnTo>
                    <a:pt x="959819" y="1177911"/>
                  </a:lnTo>
                  <a:lnTo>
                    <a:pt x="961671" y="1181617"/>
                  </a:lnTo>
                  <a:lnTo>
                    <a:pt x="963524" y="1185588"/>
                  </a:lnTo>
                  <a:lnTo>
                    <a:pt x="964847" y="1189558"/>
                  </a:lnTo>
                  <a:lnTo>
                    <a:pt x="965905" y="1194058"/>
                  </a:lnTo>
                  <a:lnTo>
                    <a:pt x="966699" y="1198823"/>
                  </a:lnTo>
                  <a:lnTo>
                    <a:pt x="967229" y="1204117"/>
                  </a:lnTo>
                  <a:lnTo>
                    <a:pt x="967493" y="1209675"/>
                  </a:lnTo>
                  <a:lnTo>
                    <a:pt x="483482" y="1209675"/>
                  </a:lnTo>
                  <a:lnTo>
                    <a:pt x="484011" y="1206763"/>
                  </a:lnTo>
                  <a:lnTo>
                    <a:pt x="484011" y="1204117"/>
                  </a:lnTo>
                  <a:lnTo>
                    <a:pt x="484541" y="1200146"/>
                  </a:lnTo>
                  <a:lnTo>
                    <a:pt x="485334" y="1195646"/>
                  </a:lnTo>
                  <a:lnTo>
                    <a:pt x="486922" y="1190352"/>
                  </a:lnTo>
                  <a:lnTo>
                    <a:pt x="488775" y="1184793"/>
                  </a:lnTo>
                  <a:lnTo>
                    <a:pt x="491156" y="1179499"/>
                  </a:lnTo>
                  <a:lnTo>
                    <a:pt x="494332" y="1173676"/>
                  </a:lnTo>
                  <a:lnTo>
                    <a:pt x="496449" y="1170764"/>
                  </a:lnTo>
                  <a:lnTo>
                    <a:pt x="498566" y="1168117"/>
                  </a:lnTo>
                  <a:lnTo>
                    <a:pt x="500683" y="1165735"/>
                  </a:lnTo>
                  <a:lnTo>
                    <a:pt x="503329" y="1163353"/>
                  </a:lnTo>
                  <a:lnTo>
                    <a:pt x="506240" y="1160706"/>
                  </a:lnTo>
                  <a:lnTo>
                    <a:pt x="509151" y="1158588"/>
                  </a:lnTo>
                  <a:lnTo>
                    <a:pt x="512592" y="1156471"/>
                  </a:lnTo>
                  <a:lnTo>
                    <a:pt x="516296" y="1154618"/>
                  </a:lnTo>
                  <a:lnTo>
                    <a:pt x="520001" y="1153030"/>
                  </a:lnTo>
                  <a:lnTo>
                    <a:pt x="524235" y="1151706"/>
                  </a:lnTo>
                  <a:lnTo>
                    <a:pt x="528734" y="1150383"/>
                  </a:lnTo>
                  <a:lnTo>
                    <a:pt x="533497" y="1149853"/>
                  </a:lnTo>
                  <a:lnTo>
                    <a:pt x="538525" y="1149059"/>
                  </a:lnTo>
                  <a:lnTo>
                    <a:pt x="544083" y="1149059"/>
                  </a:lnTo>
                  <a:lnTo>
                    <a:pt x="604683" y="1149059"/>
                  </a:lnTo>
                  <a:lnTo>
                    <a:pt x="604683" y="907124"/>
                  </a:lnTo>
                  <a:lnTo>
                    <a:pt x="120672" y="907124"/>
                  </a:lnTo>
                  <a:lnTo>
                    <a:pt x="114585" y="907124"/>
                  </a:lnTo>
                  <a:lnTo>
                    <a:pt x="108499" y="906330"/>
                  </a:lnTo>
                  <a:lnTo>
                    <a:pt x="102412" y="905536"/>
                  </a:lnTo>
                  <a:lnTo>
                    <a:pt x="96590" y="904477"/>
                  </a:lnTo>
                  <a:lnTo>
                    <a:pt x="90769" y="903418"/>
                  </a:lnTo>
                  <a:lnTo>
                    <a:pt x="84947" y="901565"/>
                  </a:lnTo>
                  <a:lnTo>
                    <a:pt x="79389" y="899713"/>
                  </a:lnTo>
                  <a:lnTo>
                    <a:pt x="73832" y="897595"/>
                  </a:lnTo>
                  <a:lnTo>
                    <a:pt x="68539" y="895213"/>
                  </a:lnTo>
                  <a:lnTo>
                    <a:pt x="63511" y="892301"/>
                  </a:lnTo>
                  <a:lnTo>
                    <a:pt x="58219" y="889389"/>
                  </a:lnTo>
                  <a:lnTo>
                    <a:pt x="53455" y="886213"/>
                  </a:lnTo>
                  <a:lnTo>
                    <a:pt x="48427" y="883036"/>
                  </a:lnTo>
                  <a:lnTo>
                    <a:pt x="43929" y="879331"/>
                  </a:lnTo>
                  <a:lnTo>
                    <a:pt x="39695" y="875625"/>
                  </a:lnTo>
                  <a:lnTo>
                    <a:pt x="35461" y="871654"/>
                  </a:lnTo>
                  <a:lnTo>
                    <a:pt x="31491" y="867419"/>
                  </a:lnTo>
                  <a:lnTo>
                    <a:pt x="27786" y="862655"/>
                  </a:lnTo>
                  <a:lnTo>
                    <a:pt x="24081" y="858155"/>
                  </a:lnTo>
                  <a:lnTo>
                    <a:pt x="20641" y="853655"/>
                  </a:lnTo>
                  <a:lnTo>
                    <a:pt x="17466" y="848626"/>
                  </a:lnTo>
                  <a:lnTo>
                    <a:pt x="14555" y="843596"/>
                  </a:lnTo>
                  <a:lnTo>
                    <a:pt x="11908" y="838302"/>
                  </a:lnTo>
                  <a:lnTo>
                    <a:pt x="9527" y="833008"/>
                  </a:lnTo>
                  <a:lnTo>
                    <a:pt x="7410" y="827714"/>
                  </a:lnTo>
                  <a:lnTo>
                    <a:pt x="5557" y="821891"/>
                  </a:lnTo>
                  <a:lnTo>
                    <a:pt x="3705" y="816068"/>
                  </a:lnTo>
                  <a:lnTo>
                    <a:pt x="2382" y="810244"/>
                  </a:lnTo>
                  <a:lnTo>
                    <a:pt x="1323" y="804421"/>
                  </a:lnTo>
                  <a:lnTo>
                    <a:pt x="529" y="798333"/>
                  </a:lnTo>
                  <a:lnTo>
                    <a:pt x="0" y="792245"/>
                  </a:lnTo>
                  <a:lnTo>
                    <a:pt x="0" y="785892"/>
                  </a:lnTo>
                  <a:lnTo>
                    <a:pt x="0" y="120703"/>
                  </a:lnTo>
                  <a:lnTo>
                    <a:pt x="0" y="114615"/>
                  </a:lnTo>
                  <a:lnTo>
                    <a:pt x="529" y="108527"/>
                  </a:lnTo>
                  <a:lnTo>
                    <a:pt x="1323" y="102438"/>
                  </a:lnTo>
                  <a:lnTo>
                    <a:pt x="2382" y="96615"/>
                  </a:lnTo>
                  <a:lnTo>
                    <a:pt x="3705" y="90792"/>
                  </a:lnTo>
                  <a:lnTo>
                    <a:pt x="5557" y="84968"/>
                  </a:lnTo>
                  <a:lnTo>
                    <a:pt x="7410" y="79145"/>
                  </a:lnTo>
                  <a:lnTo>
                    <a:pt x="9527" y="73586"/>
                  </a:lnTo>
                  <a:lnTo>
                    <a:pt x="11908" y="68557"/>
                  </a:lnTo>
                  <a:lnTo>
                    <a:pt x="14555" y="63263"/>
                  </a:lnTo>
                  <a:lnTo>
                    <a:pt x="17466" y="58234"/>
                  </a:lnTo>
                  <a:lnTo>
                    <a:pt x="20641" y="53204"/>
                  </a:lnTo>
                  <a:lnTo>
                    <a:pt x="24081" y="48705"/>
                  </a:lnTo>
                  <a:lnTo>
                    <a:pt x="27786" y="44205"/>
                  </a:lnTo>
                  <a:lnTo>
                    <a:pt x="31491" y="39440"/>
                  </a:lnTo>
                  <a:lnTo>
                    <a:pt x="35461" y="35205"/>
                  </a:lnTo>
                  <a:lnTo>
                    <a:pt x="39695" y="31234"/>
                  </a:lnTo>
                  <a:lnTo>
                    <a:pt x="43929" y="27529"/>
                  </a:lnTo>
                  <a:lnTo>
                    <a:pt x="48427" y="24087"/>
                  </a:lnTo>
                  <a:lnTo>
                    <a:pt x="53455" y="20646"/>
                  </a:lnTo>
                  <a:lnTo>
                    <a:pt x="58219" y="17205"/>
                  </a:lnTo>
                  <a:lnTo>
                    <a:pt x="63511" y="14558"/>
                  </a:lnTo>
                  <a:lnTo>
                    <a:pt x="68539" y="11911"/>
                  </a:lnTo>
                  <a:lnTo>
                    <a:pt x="73832" y="9264"/>
                  </a:lnTo>
                  <a:lnTo>
                    <a:pt x="79389" y="7147"/>
                  </a:lnTo>
                  <a:lnTo>
                    <a:pt x="84947" y="5294"/>
                  </a:lnTo>
                  <a:lnTo>
                    <a:pt x="90769" y="3441"/>
                  </a:lnTo>
                  <a:lnTo>
                    <a:pt x="96590" y="2382"/>
                  </a:lnTo>
                  <a:lnTo>
                    <a:pt x="102412" y="1059"/>
                  </a:lnTo>
                  <a:lnTo>
                    <a:pt x="108499" y="529"/>
                  </a:lnTo>
                  <a:lnTo>
                    <a:pt x="114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bIns="432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074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6857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988" y="1134567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6771" y="1059585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1140" y="1134566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4923" y="1059584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9292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3075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32009" y="1287625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1923" y="1287625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4800" b="1" dirty="0">
              <a:ln w="18415" cmpd="sng">
                <a:noFill/>
                <a:prstDash val="solid"/>
              </a:ln>
              <a:solidFill>
                <a:schemeClr val="accent1"/>
              </a:solidFill>
              <a:effectLst>
                <a:innerShdw blurRad="114300">
                  <a:prstClr val="black"/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0074" y="1308883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n w="18415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聆</a:t>
            </a:r>
            <a:endParaRPr lang="zh-CN" altLang="en-US" sz="4800" b="1" dirty="0">
              <a:ln w="18415" cmpd="sng">
                <a:noFill/>
                <a:prstDash val="solid"/>
              </a:ln>
              <a:solidFill>
                <a:schemeClr val="accent5"/>
              </a:solidFill>
              <a:effectLst>
                <a:innerShdw blurRad="114300">
                  <a:prstClr val="black"/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5890" y="1308882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n w="18415" cmpd="sng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听</a:t>
            </a:r>
            <a:endParaRPr lang="zh-CN" altLang="en-US" sz="4800" b="1" dirty="0">
              <a:ln w="18415" cmpd="sng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835696" y="3097001"/>
            <a:ext cx="5570974" cy="461666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93503" y="3097001"/>
            <a:ext cx="545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400" dirty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模型基础及</a:t>
            </a:r>
            <a:r>
              <a:rPr lang="en-US" altLang="zh-CN" sz="2400" dirty="0" err="1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2400" dirty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endParaRPr lang="zh-CN" altLang="en-US" sz="2400" dirty="0">
              <a:gradFill>
                <a:gsLst>
                  <a:gs pos="0">
                    <a:schemeClr val="accent3"/>
                  </a:gs>
                  <a:gs pos="25000">
                    <a:schemeClr val="accent1"/>
                  </a:gs>
                  <a:gs pos="50000">
                    <a:schemeClr val="accent4"/>
                  </a:gs>
                  <a:gs pos="75000">
                    <a:schemeClr val="accent2"/>
                  </a:gs>
                  <a:gs pos="100000">
                    <a:schemeClr val="accent5"/>
                  </a:gs>
                </a:gsLst>
                <a:lin ang="168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52931" y="3773242"/>
            <a:ext cx="453650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：冯宇明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：信息科技部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2020.04.09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665172" y="2112625"/>
            <a:ext cx="320705" cy="3205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3" name="圆角矩形 53"/>
          <p:cNvSpPr/>
          <p:nvPr/>
        </p:nvSpPr>
        <p:spPr>
          <a:xfrm>
            <a:off x="7963513" y="2531703"/>
            <a:ext cx="200774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4" name="圆角矩形 53"/>
          <p:cNvSpPr/>
          <p:nvPr/>
        </p:nvSpPr>
        <p:spPr>
          <a:xfrm>
            <a:off x="7414088" y="2555765"/>
            <a:ext cx="401548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5" name="圆角矩形 53"/>
          <p:cNvSpPr/>
          <p:nvPr/>
        </p:nvSpPr>
        <p:spPr>
          <a:xfrm>
            <a:off x="8117530" y="2202977"/>
            <a:ext cx="159909" cy="160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6" name="圆角矩形 53"/>
          <p:cNvSpPr/>
          <p:nvPr/>
        </p:nvSpPr>
        <p:spPr>
          <a:xfrm>
            <a:off x="8061769" y="1878042"/>
            <a:ext cx="160797" cy="1611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7" name="圆角矩形 53"/>
          <p:cNvSpPr/>
          <p:nvPr/>
        </p:nvSpPr>
        <p:spPr>
          <a:xfrm flipH="1">
            <a:off x="1228248" y="2088822"/>
            <a:ext cx="320947" cy="3205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8" name="圆角矩形 53"/>
          <p:cNvSpPr/>
          <p:nvPr/>
        </p:nvSpPr>
        <p:spPr>
          <a:xfrm flipH="1">
            <a:off x="1049703" y="2507900"/>
            <a:ext cx="200925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9" name="圆角矩形 53"/>
          <p:cNvSpPr/>
          <p:nvPr/>
        </p:nvSpPr>
        <p:spPr>
          <a:xfrm flipH="1">
            <a:off x="1398617" y="2531962"/>
            <a:ext cx="401850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40" name="圆角矩形 53"/>
          <p:cNvSpPr/>
          <p:nvPr/>
        </p:nvSpPr>
        <p:spPr>
          <a:xfrm flipH="1">
            <a:off x="936467" y="2179174"/>
            <a:ext cx="160029" cy="160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41" name="圆角矩形 53"/>
          <p:cNvSpPr/>
          <p:nvPr/>
        </p:nvSpPr>
        <p:spPr>
          <a:xfrm flipH="1">
            <a:off x="991381" y="1854239"/>
            <a:ext cx="160918" cy="1611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3694783" y="4256836"/>
            <a:ext cx="227330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6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100"/>
                            </p:stCondLst>
                            <p:childTnLst>
                              <p:par>
                                <p:cTn id="1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600"/>
                            </p:stCondLst>
                            <p:childTnLst>
                              <p:par>
                                <p:cTn id="1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8" grpId="0" animBg="1"/>
      <p:bldP spid="28" grpId="1" animBg="1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839138" y="1629843"/>
            <a:ext cx="1837257" cy="1837257"/>
            <a:chOff x="1959919" y="2023759"/>
            <a:chExt cx="2773806" cy="2773806"/>
          </a:xfrm>
        </p:grpSpPr>
        <p:grpSp>
          <p:nvGrpSpPr>
            <p:cNvPr id="7" name="组合 6"/>
            <p:cNvGrpSpPr/>
            <p:nvPr/>
          </p:nvGrpSpPr>
          <p:grpSpPr>
            <a:xfrm>
              <a:off x="1959919" y="2023759"/>
              <a:ext cx="2773806" cy="2773806"/>
              <a:chOff x="2099081" y="2031187"/>
              <a:chExt cx="2739620" cy="2739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99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510240" y="2574081"/>
              <a:ext cx="1673164" cy="16731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KSO_Shape"/>
            <p:cNvSpPr/>
            <p:nvPr/>
          </p:nvSpPr>
          <p:spPr bwMode="auto">
            <a:xfrm>
              <a:off x="3074142" y="2865303"/>
              <a:ext cx="545358" cy="1090716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00059" y="1869612"/>
            <a:ext cx="2183931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 err="1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33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</a:p>
        </p:txBody>
      </p:sp>
      <p:sp>
        <p:nvSpPr>
          <p:cNvPr id="18" name="矩形 17"/>
          <p:cNvSpPr/>
          <p:nvPr/>
        </p:nvSpPr>
        <p:spPr>
          <a:xfrm>
            <a:off x="3735758" y="2602327"/>
            <a:ext cx="714298" cy="50013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14630" indent="-21463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4533" y="2586272"/>
            <a:ext cx="71429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性能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5758" y="2915903"/>
            <a:ext cx="89383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4533" y="2899847"/>
            <a:ext cx="89383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健壮性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5758" y="3218423"/>
            <a:ext cx="89383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易用性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85942" y="1139382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统一的</a:t>
              </a:r>
              <a:r>
                <a:rPr lang="en-US" altLang="zh-CN" dirty="0"/>
                <a:t>API</a:t>
              </a:r>
              <a:r>
                <a:rPr lang="zh-CN" altLang="en-US" dirty="0"/>
                <a:t>，适用于不同的协议（阻塞和非</a:t>
              </a:r>
              <a:r>
                <a:rPr lang="zh-CN" altLang="en-US" dirty="0" smtClean="0"/>
                <a:t>阻塞等）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9301" y="1139382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基于灵活、可扩展的事件驱动</a:t>
              </a:r>
              <a:r>
                <a:rPr lang="zh-CN" altLang="en-US" dirty="0" smtClean="0"/>
                <a:t>模型，具有极强扩展性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2659" y="1139382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高度可定制的线程</a:t>
              </a:r>
              <a:r>
                <a:rPr lang="zh-CN" altLang="en-US" dirty="0" smtClean="0"/>
                <a:t>模型，可自定义</a:t>
              </a:r>
              <a:r>
                <a:rPr lang="en-US" altLang="zh-CN" dirty="0" smtClean="0"/>
                <a:t>selector</a:t>
              </a:r>
              <a:r>
                <a:rPr lang="zh-CN" altLang="en-US" dirty="0" smtClean="0"/>
                <a:t>及处理线程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6018" y="1139382"/>
            <a:ext cx="1533539" cy="3234374"/>
            <a:chOff x="8568023" y="1519176"/>
            <a:chExt cx="2044719" cy="4312498"/>
          </a:xfrm>
        </p:grpSpPr>
        <p:sp>
          <p:nvSpPr>
            <p:cNvPr id="57" name="圆角矩形 56"/>
            <p:cNvSpPr/>
            <p:nvPr/>
          </p:nvSpPr>
          <p:spPr>
            <a:xfrm>
              <a:off x="8568023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835139" y="1701002"/>
              <a:ext cx="1510486" cy="1510484"/>
            </a:xfrm>
            <a:prstGeom prst="ellipse">
              <a:avLst/>
            </a:prstGeom>
            <a:solidFill>
              <a:schemeClr val="accent4"/>
            </a:solidFill>
            <a:ln w="14288" cap="flat">
              <a:noFill/>
              <a:prstDash val="solid"/>
              <a:miter lim="800000"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978387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946305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330535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8759353" y="5186696"/>
              <a:ext cx="1662059" cy="31862"/>
              <a:chOff x="3060700" y="4724400"/>
              <a:chExt cx="5955507" cy="7880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KSO_Shape"/>
            <p:cNvSpPr/>
            <p:nvPr/>
          </p:nvSpPr>
          <p:spPr bwMode="auto">
            <a:xfrm>
              <a:off x="9258256" y="2172770"/>
              <a:ext cx="664252" cy="463922"/>
            </a:xfrm>
            <a:custGeom>
              <a:avLst/>
              <a:gdLst>
                <a:gd name="T0" fmla="*/ 1391139 w 4254"/>
                <a:gd name="T1" fmla="*/ 144776 h 2969"/>
                <a:gd name="T2" fmla="*/ 1364476 w 4254"/>
                <a:gd name="T3" fmla="*/ 0 h 2969"/>
                <a:gd name="T4" fmla="*/ 501944 w 4254"/>
                <a:gd name="T5" fmla="*/ 622705 h 2969"/>
                <a:gd name="T6" fmla="*/ 0 w 4254"/>
                <a:gd name="T7" fmla="*/ 1256840 h 2969"/>
                <a:gd name="T8" fmla="*/ 717366 w 4254"/>
                <a:gd name="T9" fmla="*/ 622705 h 2969"/>
                <a:gd name="T10" fmla="*/ 1335697 w 4254"/>
                <a:gd name="T11" fmla="*/ 496979 h 2969"/>
                <a:gd name="T12" fmla="*/ 1495252 w 4254"/>
                <a:gd name="T13" fmla="*/ 496979 h 2969"/>
                <a:gd name="T14" fmla="*/ 422378 w 4254"/>
                <a:gd name="T15" fmla="*/ 679853 h 2969"/>
                <a:gd name="T16" fmla="*/ 2116 w 4254"/>
                <a:gd name="T17" fmla="*/ 710756 h 2969"/>
                <a:gd name="T18" fmla="*/ 33435 w 4254"/>
                <a:gd name="T19" fmla="*/ 380566 h 2969"/>
                <a:gd name="T20" fmla="*/ 360587 w 4254"/>
                <a:gd name="T21" fmla="*/ 648951 h 2969"/>
                <a:gd name="T22" fmla="*/ 360587 w 4254"/>
                <a:gd name="T23" fmla="*/ 546084 h 2969"/>
                <a:gd name="T24" fmla="*/ 86761 w 4254"/>
                <a:gd name="T25" fmla="*/ 442794 h 2969"/>
                <a:gd name="T26" fmla="*/ 64330 w 4254"/>
                <a:gd name="T27" fmla="*/ 442794 h 2969"/>
                <a:gd name="T28" fmla="*/ 155747 w 4254"/>
                <a:gd name="T29" fmla="*/ 442794 h 2969"/>
                <a:gd name="T30" fmla="*/ 188335 w 4254"/>
                <a:gd name="T31" fmla="*/ 442794 h 2969"/>
                <a:gd name="T32" fmla="*/ 64330 w 4254"/>
                <a:gd name="T33" fmla="*/ 581643 h 2969"/>
                <a:gd name="T34" fmla="*/ 391483 w 4254"/>
                <a:gd name="T35" fmla="*/ 761131 h 2969"/>
                <a:gd name="T36" fmla="*/ 422378 w 4254"/>
                <a:gd name="T37" fmla="*/ 1091321 h 2969"/>
                <a:gd name="T38" fmla="*/ 2116 w 4254"/>
                <a:gd name="T39" fmla="*/ 1060419 h 2969"/>
                <a:gd name="T40" fmla="*/ 391483 w 4254"/>
                <a:gd name="T41" fmla="*/ 761131 h 2969"/>
                <a:gd name="T42" fmla="*/ 325883 w 4254"/>
                <a:gd name="T43" fmla="*/ 1029093 h 2969"/>
                <a:gd name="T44" fmla="*/ 325883 w 4254"/>
                <a:gd name="T45" fmla="*/ 822936 h 2969"/>
                <a:gd name="T46" fmla="*/ 155323 w 4254"/>
                <a:gd name="T47" fmla="*/ 1029093 h 2969"/>
                <a:gd name="T48" fmla="*/ 86761 w 4254"/>
                <a:gd name="T49" fmla="*/ 822936 h 2969"/>
                <a:gd name="T50" fmla="*/ 224309 w 4254"/>
                <a:gd name="T51" fmla="*/ 1029093 h 2969"/>
                <a:gd name="T52" fmla="*/ 224732 w 4254"/>
                <a:gd name="T53" fmla="*/ 822936 h 2969"/>
                <a:gd name="T54" fmla="*/ 86761 w 4254"/>
                <a:gd name="T55" fmla="*/ 1029093 h 2969"/>
                <a:gd name="T56" fmla="*/ 1288295 w 4254"/>
                <a:gd name="T57" fmla="*/ 761131 h 2969"/>
                <a:gd name="T58" fmla="*/ 1257400 w 4254"/>
                <a:gd name="T59" fmla="*/ 1091321 h 2969"/>
                <a:gd name="T60" fmla="*/ 868033 w 4254"/>
                <a:gd name="T61" fmla="*/ 792034 h 2969"/>
                <a:gd name="T62" fmla="*/ 1159212 w 4254"/>
                <a:gd name="T63" fmla="*/ 822936 h 2969"/>
                <a:gd name="T64" fmla="*/ 1123238 w 4254"/>
                <a:gd name="T65" fmla="*/ 822936 h 2969"/>
                <a:gd name="T66" fmla="*/ 1226505 w 4254"/>
                <a:gd name="T67" fmla="*/ 822936 h 2969"/>
                <a:gd name="T68" fmla="*/ 985267 w 4254"/>
                <a:gd name="T69" fmla="*/ 1029093 h 2969"/>
                <a:gd name="T70" fmla="*/ 1053829 w 4254"/>
                <a:gd name="T71" fmla="*/ 1029093 h 2969"/>
                <a:gd name="T72" fmla="*/ 1053829 w 4254"/>
                <a:gd name="T73" fmla="*/ 1029093 h 2969"/>
                <a:gd name="T74" fmla="*/ 1159212 w 4254"/>
                <a:gd name="T75" fmla="*/ 1029093 h 2969"/>
                <a:gd name="T76" fmla="*/ 930247 w 4254"/>
                <a:gd name="T77" fmla="*/ 1029093 h 2969"/>
                <a:gd name="T78" fmla="*/ 1799551 w 4254"/>
                <a:gd name="T79" fmla="*/ 792034 h 2969"/>
                <a:gd name="T80" fmla="*/ 1410184 w 4254"/>
                <a:gd name="T81" fmla="*/ 1091321 h 2969"/>
                <a:gd name="T82" fmla="*/ 1379289 w 4254"/>
                <a:gd name="T83" fmla="*/ 761131 h 2969"/>
                <a:gd name="T84" fmla="*/ 1737337 w 4254"/>
                <a:gd name="T85" fmla="*/ 1024013 h 2969"/>
                <a:gd name="T86" fmla="*/ 1670467 w 4254"/>
                <a:gd name="T87" fmla="*/ 822936 h 2969"/>
                <a:gd name="T88" fmla="*/ 1737337 w 4254"/>
                <a:gd name="T89" fmla="*/ 926650 h 2969"/>
                <a:gd name="T90" fmla="*/ 1441079 w 4254"/>
                <a:gd name="T91" fmla="*/ 864421 h 2969"/>
                <a:gd name="T92" fmla="*/ 1496099 w 4254"/>
                <a:gd name="T93" fmla="*/ 822936 h 2969"/>
                <a:gd name="T94" fmla="*/ 1634070 w 4254"/>
                <a:gd name="T95" fmla="*/ 1029093 h 2969"/>
                <a:gd name="T96" fmla="*/ 1634070 w 4254"/>
                <a:gd name="T97" fmla="*/ 1029093 h 2969"/>
                <a:gd name="T98" fmla="*/ 1441079 w 4254"/>
                <a:gd name="T99" fmla="*/ 962209 h 2969"/>
                <a:gd name="T100" fmla="*/ 1087687 w 4254"/>
                <a:gd name="T101" fmla="*/ 251876 h 2969"/>
                <a:gd name="T102" fmla="*/ 963259 w 4254"/>
                <a:gd name="T103" fmla="*/ 325111 h 2969"/>
                <a:gd name="T104" fmla="*/ 838408 w 4254"/>
                <a:gd name="T105" fmla="*/ 368713 h 2969"/>
                <a:gd name="T106" fmla="*/ 770692 w 4254"/>
                <a:gd name="T107" fmla="*/ 356013 h 2969"/>
                <a:gd name="T108" fmla="*/ 877768 w 4254"/>
                <a:gd name="T109" fmla="*/ 316221 h 2969"/>
                <a:gd name="T110" fmla="*/ 1001772 w 4254"/>
                <a:gd name="T111" fmla="*/ 248066 h 2969"/>
                <a:gd name="T112" fmla="*/ 1156249 w 4254"/>
                <a:gd name="T113" fmla="*/ 184145 h 2969"/>
                <a:gd name="T114" fmla="*/ 1184605 w 4254"/>
                <a:gd name="T115" fmla="*/ 159592 h 2969"/>
                <a:gd name="T116" fmla="*/ 1325116 w 4254"/>
                <a:gd name="T117" fmla="*/ 97364 h 296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254" h="2969">
                  <a:moveTo>
                    <a:pt x="3533" y="1174"/>
                  </a:moveTo>
                  <a:cubicBezTo>
                    <a:pt x="3237" y="1174"/>
                    <a:pt x="3237" y="1174"/>
                    <a:pt x="3237" y="1174"/>
                  </a:cubicBezTo>
                  <a:cubicBezTo>
                    <a:pt x="3237" y="374"/>
                    <a:pt x="3237" y="374"/>
                    <a:pt x="3237" y="374"/>
                  </a:cubicBezTo>
                  <a:cubicBezTo>
                    <a:pt x="3287" y="342"/>
                    <a:pt x="3287" y="342"/>
                    <a:pt x="3287" y="342"/>
                  </a:cubicBezTo>
                  <a:cubicBezTo>
                    <a:pt x="3348" y="303"/>
                    <a:pt x="3348" y="303"/>
                    <a:pt x="3348" y="303"/>
                  </a:cubicBezTo>
                  <a:cubicBezTo>
                    <a:pt x="3321" y="237"/>
                    <a:pt x="3321" y="237"/>
                    <a:pt x="3321" y="237"/>
                  </a:cubicBezTo>
                  <a:cubicBezTo>
                    <a:pt x="3258" y="82"/>
                    <a:pt x="3258" y="82"/>
                    <a:pt x="3258" y="82"/>
                  </a:cubicBezTo>
                  <a:cubicBezTo>
                    <a:pt x="3224" y="0"/>
                    <a:pt x="3224" y="0"/>
                    <a:pt x="3224" y="0"/>
                  </a:cubicBezTo>
                  <a:cubicBezTo>
                    <a:pt x="3143" y="36"/>
                    <a:pt x="3143" y="36"/>
                    <a:pt x="3143" y="36"/>
                  </a:cubicBezTo>
                  <a:cubicBezTo>
                    <a:pt x="1402" y="807"/>
                    <a:pt x="1402" y="807"/>
                    <a:pt x="1402" y="807"/>
                  </a:cubicBezTo>
                  <a:cubicBezTo>
                    <a:pt x="1186" y="807"/>
                    <a:pt x="1186" y="807"/>
                    <a:pt x="1186" y="807"/>
                  </a:cubicBezTo>
                  <a:cubicBezTo>
                    <a:pt x="1186" y="1471"/>
                    <a:pt x="1186" y="1471"/>
                    <a:pt x="1186" y="1471"/>
                  </a:cubicBezTo>
                  <a:cubicBezTo>
                    <a:pt x="1301" y="1471"/>
                    <a:pt x="1301" y="1471"/>
                    <a:pt x="1301" y="1471"/>
                  </a:cubicBezTo>
                  <a:cubicBezTo>
                    <a:pt x="1301" y="2697"/>
                    <a:pt x="1301" y="2697"/>
                    <a:pt x="1301" y="2697"/>
                  </a:cubicBezTo>
                  <a:cubicBezTo>
                    <a:pt x="0" y="2697"/>
                    <a:pt x="0" y="2697"/>
                    <a:pt x="0" y="2697"/>
                  </a:cubicBezTo>
                  <a:cubicBezTo>
                    <a:pt x="0" y="2969"/>
                    <a:pt x="0" y="2969"/>
                    <a:pt x="0" y="2969"/>
                  </a:cubicBezTo>
                  <a:cubicBezTo>
                    <a:pt x="4254" y="2969"/>
                    <a:pt x="4254" y="2969"/>
                    <a:pt x="4254" y="2969"/>
                  </a:cubicBezTo>
                  <a:cubicBezTo>
                    <a:pt x="4254" y="2697"/>
                    <a:pt x="4254" y="2697"/>
                    <a:pt x="4254" y="2697"/>
                  </a:cubicBezTo>
                  <a:cubicBezTo>
                    <a:pt x="1695" y="2697"/>
                    <a:pt x="1695" y="2697"/>
                    <a:pt x="1695" y="2697"/>
                  </a:cubicBezTo>
                  <a:cubicBezTo>
                    <a:pt x="1695" y="1471"/>
                    <a:pt x="1695" y="1471"/>
                    <a:pt x="1695" y="1471"/>
                  </a:cubicBezTo>
                  <a:cubicBezTo>
                    <a:pt x="1821" y="1471"/>
                    <a:pt x="1821" y="1471"/>
                    <a:pt x="1821" y="1471"/>
                  </a:cubicBezTo>
                  <a:cubicBezTo>
                    <a:pt x="1821" y="1278"/>
                    <a:pt x="1821" y="1278"/>
                    <a:pt x="1821" y="1278"/>
                  </a:cubicBezTo>
                  <a:cubicBezTo>
                    <a:pt x="3156" y="426"/>
                    <a:pt x="3156" y="426"/>
                    <a:pt x="3156" y="426"/>
                  </a:cubicBezTo>
                  <a:cubicBezTo>
                    <a:pt x="3156" y="1174"/>
                    <a:pt x="3156" y="1174"/>
                    <a:pt x="3156" y="1174"/>
                  </a:cubicBezTo>
                  <a:cubicBezTo>
                    <a:pt x="2855" y="1174"/>
                    <a:pt x="2855" y="1174"/>
                    <a:pt x="2855" y="1174"/>
                  </a:cubicBezTo>
                  <a:cubicBezTo>
                    <a:pt x="2855" y="1662"/>
                    <a:pt x="2855" y="1662"/>
                    <a:pt x="2855" y="1662"/>
                  </a:cubicBezTo>
                  <a:cubicBezTo>
                    <a:pt x="3533" y="1662"/>
                    <a:pt x="3533" y="1662"/>
                    <a:pt x="3533" y="1662"/>
                  </a:cubicBezTo>
                  <a:cubicBezTo>
                    <a:pt x="3533" y="1174"/>
                    <a:pt x="3533" y="1174"/>
                    <a:pt x="3533" y="1174"/>
                  </a:cubicBezTo>
                  <a:close/>
                  <a:moveTo>
                    <a:pt x="925" y="899"/>
                  </a:moveTo>
                  <a:cubicBezTo>
                    <a:pt x="998" y="899"/>
                    <a:pt x="998" y="899"/>
                    <a:pt x="998" y="899"/>
                  </a:cubicBezTo>
                  <a:cubicBezTo>
                    <a:pt x="998" y="972"/>
                    <a:pt x="998" y="972"/>
                    <a:pt x="998" y="972"/>
                  </a:cubicBezTo>
                  <a:cubicBezTo>
                    <a:pt x="998" y="1606"/>
                    <a:pt x="998" y="1606"/>
                    <a:pt x="998" y="1606"/>
                  </a:cubicBezTo>
                  <a:cubicBezTo>
                    <a:pt x="998" y="1679"/>
                    <a:pt x="998" y="1679"/>
                    <a:pt x="998" y="1679"/>
                  </a:cubicBezTo>
                  <a:cubicBezTo>
                    <a:pt x="925" y="1679"/>
                    <a:pt x="925" y="1679"/>
                    <a:pt x="925" y="1679"/>
                  </a:cubicBezTo>
                  <a:cubicBezTo>
                    <a:pt x="79" y="1679"/>
                    <a:pt x="79" y="1679"/>
                    <a:pt x="79" y="1679"/>
                  </a:cubicBezTo>
                  <a:cubicBezTo>
                    <a:pt x="5" y="1679"/>
                    <a:pt x="5" y="1679"/>
                    <a:pt x="5" y="1679"/>
                  </a:cubicBezTo>
                  <a:cubicBezTo>
                    <a:pt x="5" y="1606"/>
                    <a:pt x="5" y="1606"/>
                    <a:pt x="5" y="1606"/>
                  </a:cubicBezTo>
                  <a:cubicBezTo>
                    <a:pt x="5" y="972"/>
                    <a:pt x="5" y="972"/>
                    <a:pt x="5" y="972"/>
                  </a:cubicBezTo>
                  <a:cubicBezTo>
                    <a:pt x="5" y="899"/>
                    <a:pt x="5" y="899"/>
                    <a:pt x="5" y="899"/>
                  </a:cubicBezTo>
                  <a:cubicBezTo>
                    <a:pt x="79" y="899"/>
                    <a:pt x="79" y="899"/>
                    <a:pt x="79" y="899"/>
                  </a:cubicBezTo>
                  <a:cubicBezTo>
                    <a:pt x="925" y="899"/>
                    <a:pt x="925" y="899"/>
                    <a:pt x="925" y="899"/>
                  </a:cubicBezTo>
                  <a:close/>
                  <a:moveTo>
                    <a:pt x="693" y="1046"/>
                  </a:moveTo>
                  <a:cubicBezTo>
                    <a:pt x="852" y="1521"/>
                    <a:pt x="852" y="1521"/>
                    <a:pt x="852" y="1521"/>
                  </a:cubicBezTo>
                  <a:cubicBezTo>
                    <a:pt x="852" y="1533"/>
                    <a:pt x="852" y="1533"/>
                    <a:pt x="852" y="1533"/>
                  </a:cubicBezTo>
                  <a:cubicBezTo>
                    <a:pt x="770" y="1533"/>
                    <a:pt x="770" y="1533"/>
                    <a:pt x="770" y="1533"/>
                  </a:cubicBezTo>
                  <a:cubicBezTo>
                    <a:pt x="608" y="1046"/>
                    <a:pt x="608" y="1046"/>
                    <a:pt x="608" y="1046"/>
                  </a:cubicBezTo>
                  <a:cubicBezTo>
                    <a:pt x="693" y="1046"/>
                    <a:pt x="693" y="1046"/>
                    <a:pt x="693" y="1046"/>
                  </a:cubicBezTo>
                  <a:close/>
                  <a:moveTo>
                    <a:pt x="852" y="1290"/>
                  </a:moveTo>
                  <a:cubicBezTo>
                    <a:pt x="770" y="1046"/>
                    <a:pt x="770" y="1046"/>
                    <a:pt x="770" y="1046"/>
                  </a:cubicBezTo>
                  <a:cubicBezTo>
                    <a:pt x="852" y="1046"/>
                    <a:pt x="852" y="1046"/>
                    <a:pt x="852" y="1046"/>
                  </a:cubicBezTo>
                  <a:cubicBezTo>
                    <a:pt x="852" y="1290"/>
                    <a:pt x="852" y="1290"/>
                    <a:pt x="852" y="1290"/>
                  </a:cubicBezTo>
                  <a:close/>
                  <a:moveTo>
                    <a:pt x="205" y="1046"/>
                  </a:moveTo>
                  <a:cubicBezTo>
                    <a:pt x="367" y="1533"/>
                    <a:pt x="367" y="1533"/>
                    <a:pt x="367" y="1533"/>
                  </a:cubicBezTo>
                  <a:cubicBezTo>
                    <a:pt x="281" y="1533"/>
                    <a:pt x="281" y="1533"/>
                    <a:pt x="281" y="1533"/>
                  </a:cubicBezTo>
                  <a:cubicBezTo>
                    <a:pt x="152" y="1143"/>
                    <a:pt x="152" y="1143"/>
                    <a:pt x="152" y="1143"/>
                  </a:cubicBezTo>
                  <a:cubicBezTo>
                    <a:pt x="152" y="1046"/>
                    <a:pt x="152" y="1046"/>
                    <a:pt x="152" y="1046"/>
                  </a:cubicBezTo>
                  <a:cubicBezTo>
                    <a:pt x="205" y="1046"/>
                    <a:pt x="205" y="1046"/>
                    <a:pt x="205" y="1046"/>
                  </a:cubicBezTo>
                  <a:close/>
                  <a:moveTo>
                    <a:pt x="444" y="1533"/>
                  </a:moveTo>
                  <a:cubicBezTo>
                    <a:pt x="282" y="1046"/>
                    <a:pt x="282" y="1046"/>
                    <a:pt x="282" y="1046"/>
                  </a:cubicBezTo>
                  <a:cubicBezTo>
                    <a:pt x="368" y="1046"/>
                    <a:pt x="368" y="1046"/>
                    <a:pt x="368" y="1046"/>
                  </a:cubicBezTo>
                  <a:cubicBezTo>
                    <a:pt x="530" y="1533"/>
                    <a:pt x="530" y="1533"/>
                    <a:pt x="530" y="1533"/>
                  </a:cubicBezTo>
                  <a:cubicBezTo>
                    <a:pt x="444" y="1533"/>
                    <a:pt x="444" y="1533"/>
                    <a:pt x="444" y="1533"/>
                  </a:cubicBezTo>
                  <a:close/>
                  <a:moveTo>
                    <a:pt x="607" y="1533"/>
                  </a:moveTo>
                  <a:cubicBezTo>
                    <a:pt x="445" y="1046"/>
                    <a:pt x="445" y="1046"/>
                    <a:pt x="445" y="1046"/>
                  </a:cubicBezTo>
                  <a:cubicBezTo>
                    <a:pt x="531" y="1046"/>
                    <a:pt x="531" y="1046"/>
                    <a:pt x="531" y="1046"/>
                  </a:cubicBezTo>
                  <a:cubicBezTo>
                    <a:pt x="693" y="1533"/>
                    <a:pt x="693" y="1533"/>
                    <a:pt x="693" y="1533"/>
                  </a:cubicBezTo>
                  <a:cubicBezTo>
                    <a:pt x="607" y="1533"/>
                    <a:pt x="607" y="1533"/>
                    <a:pt x="607" y="1533"/>
                  </a:cubicBezTo>
                  <a:close/>
                  <a:moveTo>
                    <a:pt x="152" y="1374"/>
                  </a:moveTo>
                  <a:cubicBezTo>
                    <a:pt x="205" y="1533"/>
                    <a:pt x="205" y="1533"/>
                    <a:pt x="205" y="1533"/>
                  </a:cubicBezTo>
                  <a:cubicBezTo>
                    <a:pt x="152" y="1533"/>
                    <a:pt x="152" y="1533"/>
                    <a:pt x="152" y="1533"/>
                  </a:cubicBezTo>
                  <a:cubicBezTo>
                    <a:pt x="152" y="1374"/>
                    <a:pt x="152" y="1374"/>
                    <a:pt x="152" y="1374"/>
                  </a:cubicBezTo>
                  <a:close/>
                  <a:moveTo>
                    <a:pt x="925" y="1798"/>
                  </a:moveTo>
                  <a:cubicBezTo>
                    <a:pt x="998" y="1798"/>
                    <a:pt x="998" y="1798"/>
                    <a:pt x="998" y="1798"/>
                  </a:cubicBezTo>
                  <a:cubicBezTo>
                    <a:pt x="998" y="1871"/>
                    <a:pt x="998" y="1871"/>
                    <a:pt x="998" y="1871"/>
                  </a:cubicBezTo>
                  <a:cubicBezTo>
                    <a:pt x="998" y="2505"/>
                    <a:pt x="998" y="2505"/>
                    <a:pt x="998" y="2505"/>
                  </a:cubicBezTo>
                  <a:cubicBezTo>
                    <a:pt x="998" y="2578"/>
                    <a:pt x="998" y="2578"/>
                    <a:pt x="998" y="2578"/>
                  </a:cubicBezTo>
                  <a:cubicBezTo>
                    <a:pt x="925" y="2578"/>
                    <a:pt x="925" y="2578"/>
                    <a:pt x="925" y="2578"/>
                  </a:cubicBezTo>
                  <a:cubicBezTo>
                    <a:pt x="79" y="2578"/>
                    <a:pt x="79" y="2578"/>
                    <a:pt x="79" y="2578"/>
                  </a:cubicBezTo>
                  <a:cubicBezTo>
                    <a:pt x="5" y="2578"/>
                    <a:pt x="5" y="2578"/>
                    <a:pt x="5" y="2578"/>
                  </a:cubicBezTo>
                  <a:cubicBezTo>
                    <a:pt x="5" y="2505"/>
                    <a:pt x="5" y="2505"/>
                    <a:pt x="5" y="2505"/>
                  </a:cubicBezTo>
                  <a:cubicBezTo>
                    <a:pt x="5" y="1871"/>
                    <a:pt x="5" y="1871"/>
                    <a:pt x="5" y="1871"/>
                  </a:cubicBezTo>
                  <a:cubicBezTo>
                    <a:pt x="5" y="1798"/>
                    <a:pt x="5" y="1798"/>
                    <a:pt x="5" y="1798"/>
                  </a:cubicBezTo>
                  <a:cubicBezTo>
                    <a:pt x="79" y="1798"/>
                    <a:pt x="79" y="1798"/>
                    <a:pt x="79" y="1798"/>
                  </a:cubicBezTo>
                  <a:cubicBezTo>
                    <a:pt x="925" y="1798"/>
                    <a:pt x="925" y="1798"/>
                    <a:pt x="925" y="1798"/>
                  </a:cubicBezTo>
                  <a:close/>
                  <a:moveTo>
                    <a:pt x="693" y="1944"/>
                  </a:moveTo>
                  <a:cubicBezTo>
                    <a:pt x="852" y="2419"/>
                    <a:pt x="852" y="2419"/>
                    <a:pt x="852" y="2419"/>
                  </a:cubicBezTo>
                  <a:cubicBezTo>
                    <a:pt x="852" y="2431"/>
                    <a:pt x="852" y="2431"/>
                    <a:pt x="852" y="2431"/>
                  </a:cubicBezTo>
                  <a:cubicBezTo>
                    <a:pt x="770" y="2431"/>
                    <a:pt x="770" y="2431"/>
                    <a:pt x="770" y="2431"/>
                  </a:cubicBezTo>
                  <a:cubicBezTo>
                    <a:pt x="608" y="1944"/>
                    <a:pt x="608" y="1944"/>
                    <a:pt x="608" y="1944"/>
                  </a:cubicBezTo>
                  <a:cubicBezTo>
                    <a:pt x="693" y="1944"/>
                    <a:pt x="693" y="1944"/>
                    <a:pt x="693" y="1944"/>
                  </a:cubicBezTo>
                  <a:close/>
                  <a:moveTo>
                    <a:pt x="852" y="2189"/>
                  </a:moveTo>
                  <a:cubicBezTo>
                    <a:pt x="770" y="1944"/>
                    <a:pt x="770" y="1944"/>
                    <a:pt x="770" y="1944"/>
                  </a:cubicBezTo>
                  <a:cubicBezTo>
                    <a:pt x="852" y="1944"/>
                    <a:pt x="852" y="1944"/>
                    <a:pt x="852" y="1944"/>
                  </a:cubicBezTo>
                  <a:cubicBezTo>
                    <a:pt x="852" y="2189"/>
                    <a:pt x="852" y="2189"/>
                    <a:pt x="852" y="2189"/>
                  </a:cubicBezTo>
                  <a:close/>
                  <a:moveTo>
                    <a:pt x="205" y="1944"/>
                  </a:moveTo>
                  <a:cubicBezTo>
                    <a:pt x="367" y="2431"/>
                    <a:pt x="367" y="2431"/>
                    <a:pt x="367" y="2431"/>
                  </a:cubicBezTo>
                  <a:cubicBezTo>
                    <a:pt x="281" y="2431"/>
                    <a:pt x="281" y="2431"/>
                    <a:pt x="281" y="2431"/>
                  </a:cubicBezTo>
                  <a:cubicBezTo>
                    <a:pt x="152" y="2042"/>
                    <a:pt x="152" y="2042"/>
                    <a:pt x="152" y="2042"/>
                  </a:cubicBezTo>
                  <a:cubicBezTo>
                    <a:pt x="152" y="1944"/>
                    <a:pt x="152" y="1944"/>
                    <a:pt x="152" y="1944"/>
                  </a:cubicBezTo>
                  <a:cubicBezTo>
                    <a:pt x="205" y="1944"/>
                    <a:pt x="205" y="1944"/>
                    <a:pt x="205" y="1944"/>
                  </a:cubicBezTo>
                  <a:close/>
                  <a:moveTo>
                    <a:pt x="444" y="2431"/>
                  </a:moveTo>
                  <a:cubicBezTo>
                    <a:pt x="282" y="1944"/>
                    <a:pt x="282" y="1944"/>
                    <a:pt x="282" y="1944"/>
                  </a:cubicBezTo>
                  <a:cubicBezTo>
                    <a:pt x="368" y="1944"/>
                    <a:pt x="368" y="1944"/>
                    <a:pt x="368" y="1944"/>
                  </a:cubicBezTo>
                  <a:cubicBezTo>
                    <a:pt x="530" y="2431"/>
                    <a:pt x="530" y="2431"/>
                    <a:pt x="530" y="2431"/>
                  </a:cubicBezTo>
                  <a:cubicBezTo>
                    <a:pt x="444" y="2431"/>
                    <a:pt x="444" y="2431"/>
                    <a:pt x="444" y="2431"/>
                  </a:cubicBezTo>
                  <a:close/>
                  <a:moveTo>
                    <a:pt x="607" y="2431"/>
                  </a:moveTo>
                  <a:cubicBezTo>
                    <a:pt x="445" y="1944"/>
                    <a:pt x="445" y="1944"/>
                    <a:pt x="445" y="1944"/>
                  </a:cubicBezTo>
                  <a:cubicBezTo>
                    <a:pt x="531" y="1944"/>
                    <a:pt x="531" y="1944"/>
                    <a:pt x="531" y="1944"/>
                  </a:cubicBezTo>
                  <a:cubicBezTo>
                    <a:pt x="693" y="2431"/>
                    <a:pt x="693" y="2431"/>
                    <a:pt x="693" y="2431"/>
                  </a:cubicBezTo>
                  <a:cubicBezTo>
                    <a:pt x="607" y="2431"/>
                    <a:pt x="607" y="2431"/>
                    <a:pt x="607" y="2431"/>
                  </a:cubicBezTo>
                  <a:close/>
                  <a:moveTo>
                    <a:pt x="152" y="2273"/>
                  </a:moveTo>
                  <a:cubicBezTo>
                    <a:pt x="205" y="2431"/>
                    <a:pt x="205" y="2431"/>
                    <a:pt x="205" y="2431"/>
                  </a:cubicBezTo>
                  <a:cubicBezTo>
                    <a:pt x="152" y="2431"/>
                    <a:pt x="152" y="2431"/>
                    <a:pt x="152" y="2431"/>
                  </a:cubicBezTo>
                  <a:cubicBezTo>
                    <a:pt x="152" y="2273"/>
                    <a:pt x="152" y="2273"/>
                    <a:pt x="152" y="2273"/>
                  </a:cubicBezTo>
                  <a:close/>
                  <a:moveTo>
                    <a:pt x="2971" y="1798"/>
                  </a:moveTo>
                  <a:cubicBezTo>
                    <a:pt x="3044" y="1798"/>
                    <a:pt x="3044" y="1798"/>
                    <a:pt x="3044" y="1798"/>
                  </a:cubicBezTo>
                  <a:cubicBezTo>
                    <a:pt x="3044" y="1871"/>
                    <a:pt x="3044" y="1871"/>
                    <a:pt x="3044" y="1871"/>
                  </a:cubicBezTo>
                  <a:cubicBezTo>
                    <a:pt x="3044" y="2505"/>
                    <a:pt x="3044" y="2505"/>
                    <a:pt x="3044" y="2505"/>
                  </a:cubicBezTo>
                  <a:cubicBezTo>
                    <a:pt x="3044" y="2578"/>
                    <a:pt x="3044" y="2578"/>
                    <a:pt x="3044" y="2578"/>
                  </a:cubicBezTo>
                  <a:cubicBezTo>
                    <a:pt x="2971" y="2578"/>
                    <a:pt x="2971" y="2578"/>
                    <a:pt x="2971" y="2578"/>
                  </a:cubicBezTo>
                  <a:cubicBezTo>
                    <a:pt x="2124" y="2578"/>
                    <a:pt x="2124" y="2578"/>
                    <a:pt x="2124" y="2578"/>
                  </a:cubicBezTo>
                  <a:cubicBezTo>
                    <a:pt x="2051" y="2578"/>
                    <a:pt x="2051" y="2578"/>
                    <a:pt x="2051" y="2578"/>
                  </a:cubicBezTo>
                  <a:cubicBezTo>
                    <a:pt x="2051" y="2505"/>
                    <a:pt x="2051" y="2505"/>
                    <a:pt x="2051" y="2505"/>
                  </a:cubicBezTo>
                  <a:cubicBezTo>
                    <a:pt x="2051" y="1871"/>
                    <a:pt x="2051" y="1871"/>
                    <a:pt x="2051" y="1871"/>
                  </a:cubicBezTo>
                  <a:cubicBezTo>
                    <a:pt x="2051" y="1798"/>
                    <a:pt x="2051" y="1798"/>
                    <a:pt x="2051" y="1798"/>
                  </a:cubicBezTo>
                  <a:cubicBezTo>
                    <a:pt x="2124" y="1798"/>
                    <a:pt x="2124" y="1798"/>
                    <a:pt x="2124" y="1798"/>
                  </a:cubicBezTo>
                  <a:cubicBezTo>
                    <a:pt x="2971" y="1798"/>
                    <a:pt x="2971" y="1798"/>
                    <a:pt x="2971" y="1798"/>
                  </a:cubicBezTo>
                  <a:close/>
                  <a:moveTo>
                    <a:pt x="2739" y="1944"/>
                  </a:moveTo>
                  <a:cubicBezTo>
                    <a:pt x="2898" y="2419"/>
                    <a:pt x="2898" y="2419"/>
                    <a:pt x="2898" y="2419"/>
                  </a:cubicBezTo>
                  <a:cubicBezTo>
                    <a:pt x="2898" y="2431"/>
                    <a:pt x="2898" y="2431"/>
                    <a:pt x="2898" y="2431"/>
                  </a:cubicBezTo>
                  <a:cubicBezTo>
                    <a:pt x="2816" y="2431"/>
                    <a:pt x="2816" y="2431"/>
                    <a:pt x="2816" y="2431"/>
                  </a:cubicBezTo>
                  <a:cubicBezTo>
                    <a:pt x="2654" y="1944"/>
                    <a:pt x="2654" y="1944"/>
                    <a:pt x="2654" y="1944"/>
                  </a:cubicBezTo>
                  <a:cubicBezTo>
                    <a:pt x="2739" y="1944"/>
                    <a:pt x="2739" y="1944"/>
                    <a:pt x="2739" y="1944"/>
                  </a:cubicBezTo>
                  <a:close/>
                  <a:moveTo>
                    <a:pt x="2898" y="2189"/>
                  </a:moveTo>
                  <a:cubicBezTo>
                    <a:pt x="2816" y="1944"/>
                    <a:pt x="2816" y="1944"/>
                    <a:pt x="2816" y="1944"/>
                  </a:cubicBezTo>
                  <a:cubicBezTo>
                    <a:pt x="2898" y="1944"/>
                    <a:pt x="2898" y="1944"/>
                    <a:pt x="2898" y="1944"/>
                  </a:cubicBezTo>
                  <a:cubicBezTo>
                    <a:pt x="2898" y="2189"/>
                    <a:pt x="2898" y="2189"/>
                    <a:pt x="2898" y="2189"/>
                  </a:cubicBezTo>
                  <a:close/>
                  <a:moveTo>
                    <a:pt x="2251" y="1944"/>
                  </a:moveTo>
                  <a:cubicBezTo>
                    <a:pt x="2414" y="2431"/>
                    <a:pt x="2414" y="2431"/>
                    <a:pt x="2414" y="2431"/>
                  </a:cubicBezTo>
                  <a:cubicBezTo>
                    <a:pt x="2328" y="2431"/>
                    <a:pt x="2328" y="2431"/>
                    <a:pt x="2328" y="2431"/>
                  </a:cubicBezTo>
                  <a:cubicBezTo>
                    <a:pt x="2198" y="2042"/>
                    <a:pt x="2198" y="2042"/>
                    <a:pt x="2198" y="2042"/>
                  </a:cubicBezTo>
                  <a:cubicBezTo>
                    <a:pt x="2198" y="1944"/>
                    <a:pt x="2198" y="1944"/>
                    <a:pt x="2198" y="1944"/>
                  </a:cubicBezTo>
                  <a:cubicBezTo>
                    <a:pt x="2251" y="1944"/>
                    <a:pt x="2251" y="1944"/>
                    <a:pt x="2251" y="1944"/>
                  </a:cubicBezTo>
                  <a:close/>
                  <a:moveTo>
                    <a:pt x="2490" y="2431"/>
                  </a:moveTo>
                  <a:cubicBezTo>
                    <a:pt x="2328" y="1944"/>
                    <a:pt x="2328" y="1944"/>
                    <a:pt x="2328" y="1944"/>
                  </a:cubicBezTo>
                  <a:cubicBezTo>
                    <a:pt x="2414" y="1944"/>
                    <a:pt x="2414" y="1944"/>
                    <a:pt x="2414" y="1944"/>
                  </a:cubicBezTo>
                  <a:cubicBezTo>
                    <a:pt x="2576" y="2431"/>
                    <a:pt x="2576" y="2431"/>
                    <a:pt x="2576" y="2431"/>
                  </a:cubicBezTo>
                  <a:cubicBezTo>
                    <a:pt x="2490" y="2431"/>
                    <a:pt x="2490" y="2431"/>
                    <a:pt x="2490" y="2431"/>
                  </a:cubicBezTo>
                  <a:close/>
                  <a:moveTo>
                    <a:pt x="2653" y="2431"/>
                  </a:moveTo>
                  <a:cubicBezTo>
                    <a:pt x="2491" y="1944"/>
                    <a:pt x="2491" y="1944"/>
                    <a:pt x="2491" y="1944"/>
                  </a:cubicBezTo>
                  <a:cubicBezTo>
                    <a:pt x="2577" y="1944"/>
                    <a:pt x="2577" y="1944"/>
                    <a:pt x="2577" y="1944"/>
                  </a:cubicBezTo>
                  <a:cubicBezTo>
                    <a:pt x="2739" y="2431"/>
                    <a:pt x="2739" y="2431"/>
                    <a:pt x="2739" y="2431"/>
                  </a:cubicBezTo>
                  <a:cubicBezTo>
                    <a:pt x="2653" y="2431"/>
                    <a:pt x="2653" y="2431"/>
                    <a:pt x="2653" y="2431"/>
                  </a:cubicBezTo>
                  <a:close/>
                  <a:moveTo>
                    <a:pt x="2198" y="2273"/>
                  </a:moveTo>
                  <a:cubicBezTo>
                    <a:pt x="2251" y="2431"/>
                    <a:pt x="2251" y="2431"/>
                    <a:pt x="2251" y="2431"/>
                  </a:cubicBezTo>
                  <a:cubicBezTo>
                    <a:pt x="2198" y="2431"/>
                    <a:pt x="2198" y="2431"/>
                    <a:pt x="2198" y="2431"/>
                  </a:cubicBezTo>
                  <a:cubicBezTo>
                    <a:pt x="2198" y="2273"/>
                    <a:pt x="2198" y="2273"/>
                    <a:pt x="2198" y="2273"/>
                  </a:cubicBezTo>
                  <a:close/>
                  <a:moveTo>
                    <a:pt x="4179" y="1798"/>
                  </a:moveTo>
                  <a:cubicBezTo>
                    <a:pt x="4252" y="1798"/>
                    <a:pt x="4252" y="1798"/>
                    <a:pt x="4252" y="1798"/>
                  </a:cubicBezTo>
                  <a:cubicBezTo>
                    <a:pt x="4252" y="1871"/>
                    <a:pt x="4252" y="1871"/>
                    <a:pt x="4252" y="1871"/>
                  </a:cubicBezTo>
                  <a:cubicBezTo>
                    <a:pt x="4252" y="2505"/>
                    <a:pt x="4252" y="2505"/>
                    <a:pt x="4252" y="2505"/>
                  </a:cubicBezTo>
                  <a:cubicBezTo>
                    <a:pt x="4252" y="2578"/>
                    <a:pt x="4252" y="2578"/>
                    <a:pt x="4252" y="2578"/>
                  </a:cubicBezTo>
                  <a:cubicBezTo>
                    <a:pt x="4179" y="2578"/>
                    <a:pt x="4179" y="2578"/>
                    <a:pt x="4179" y="2578"/>
                  </a:cubicBezTo>
                  <a:cubicBezTo>
                    <a:pt x="3332" y="2578"/>
                    <a:pt x="3332" y="2578"/>
                    <a:pt x="3332" y="2578"/>
                  </a:cubicBezTo>
                  <a:cubicBezTo>
                    <a:pt x="3259" y="2578"/>
                    <a:pt x="3259" y="2578"/>
                    <a:pt x="3259" y="2578"/>
                  </a:cubicBezTo>
                  <a:cubicBezTo>
                    <a:pt x="3259" y="2505"/>
                    <a:pt x="3259" y="2505"/>
                    <a:pt x="3259" y="2505"/>
                  </a:cubicBezTo>
                  <a:cubicBezTo>
                    <a:pt x="3259" y="1871"/>
                    <a:pt x="3259" y="1871"/>
                    <a:pt x="3259" y="1871"/>
                  </a:cubicBezTo>
                  <a:cubicBezTo>
                    <a:pt x="3259" y="1798"/>
                    <a:pt x="3259" y="1798"/>
                    <a:pt x="3259" y="1798"/>
                  </a:cubicBezTo>
                  <a:cubicBezTo>
                    <a:pt x="3332" y="1798"/>
                    <a:pt x="3332" y="1798"/>
                    <a:pt x="3332" y="1798"/>
                  </a:cubicBezTo>
                  <a:cubicBezTo>
                    <a:pt x="4179" y="1798"/>
                    <a:pt x="4179" y="1798"/>
                    <a:pt x="4179" y="1798"/>
                  </a:cubicBezTo>
                  <a:close/>
                  <a:moveTo>
                    <a:pt x="3947" y="1944"/>
                  </a:moveTo>
                  <a:cubicBezTo>
                    <a:pt x="4105" y="2419"/>
                    <a:pt x="4105" y="2419"/>
                    <a:pt x="4105" y="2419"/>
                  </a:cubicBezTo>
                  <a:cubicBezTo>
                    <a:pt x="4105" y="2431"/>
                    <a:pt x="4105" y="2431"/>
                    <a:pt x="4105" y="2431"/>
                  </a:cubicBezTo>
                  <a:cubicBezTo>
                    <a:pt x="4023" y="2431"/>
                    <a:pt x="4023" y="2431"/>
                    <a:pt x="4023" y="2431"/>
                  </a:cubicBezTo>
                  <a:cubicBezTo>
                    <a:pt x="3861" y="1944"/>
                    <a:pt x="3861" y="1944"/>
                    <a:pt x="3861" y="1944"/>
                  </a:cubicBezTo>
                  <a:cubicBezTo>
                    <a:pt x="3947" y="1944"/>
                    <a:pt x="3947" y="1944"/>
                    <a:pt x="3947" y="1944"/>
                  </a:cubicBezTo>
                  <a:close/>
                  <a:moveTo>
                    <a:pt x="4105" y="2189"/>
                  </a:moveTo>
                  <a:cubicBezTo>
                    <a:pt x="4024" y="1944"/>
                    <a:pt x="4024" y="1944"/>
                    <a:pt x="4024" y="1944"/>
                  </a:cubicBezTo>
                  <a:cubicBezTo>
                    <a:pt x="4105" y="1944"/>
                    <a:pt x="4105" y="1944"/>
                    <a:pt x="4105" y="1944"/>
                  </a:cubicBezTo>
                  <a:cubicBezTo>
                    <a:pt x="4105" y="2189"/>
                    <a:pt x="4105" y="2189"/>
                    <a:pt x="4105" y="2189"/>
                  </a:cubicBezTo>
                  <a:close/>
                  <a:moveTo>
                    <a:pt x="3458" y="1944"/>
                  </a:moveTo>
                  <a:cubicBezTo>
                    <a:pt x="3621" y="2431"/>
                    <a:pt x="3621" y="2431"/>
                    <a:pt x="3621" y="2431"/>
                  </a:cubicBezTo>
                  <a:cubicBezTo>
                    <a:pt x="3535" y="2431"/>
                    <a:pt x="3535" y="2431"/>
                    <a:pt x="3535" y="2431"/>
                  </a:cubicBezTo>
                  <a:cubicBezTo>
                    <a:pt x="3405" y="2042"/>
                    <a:pt x="3405" y="2042"/>
                    <a:pt x="3405" y="2042"/>
                  </a:cubicBezTo>
                  <a:cubicBezTo>
                    <a:pt x="3405" y="1944"/>
                    <a:pt x="3405" y="1944"/>
                    <a:pt x="3405" y="1944"/>
                  </a:cubicBezTo>
                  <a:cubicBezTo>
                    <a:pt x="3458" y="1944"/>
                    <a:pt x="3458" y="1944"/>
                    <a:pt x="3458" y="1944"/>
                  </a:cubicBezTo>
                  <a:close/>
                  <a:moveTo>
                    <a:pt x="3698" y="2431"/>
                  </a:moveTo>
                  <a:cubicBezTo>
                    <a:pt x="3535" y="1944"/>
                    <a:pt x="3535" y="1944"/>
                    <a:pt x="3535" y="1944"/>
                  </a:cubicBezTo>
                  <a:cubicBezTo>
                    <a:pt x="3621" y="1944"/>
                    <a:pt x="3621" y="1944"/>
                    <a:pt x="3621" y="1944"/>
                  </a:cubicBezTo>
                  <a:cubicBezTo>
                    <a:pt x="3784" y="2431"/>
                    <a:pt x="3784" y="2431"/>
                    <a:pt x="3784" y="2431"/>
                  </a:cubicBezTo>
                  <a:cubicBezTo>
                    <a:pt x="3698" y="2431"/>
                    <a:pt x="3698" y="2431"/>
                    <a:pt x="3698" y="2431"/>
                  </a:cubicBezTo>
                  <a:close/>
                  <a:moveTo>
                    <a:pt x="3861" y="2431"/>
                  </a:moveTo>
                  <a:cubicBezTo>
                    <a:pt x="3698" y="1944"/>
                    <a:pt x="3698" y="1944"/>
                    <a:pt x="3698" y="1944"/>
                  </a:cubicBezTo>
                  <a:cubicBezTo>
                    <a:pt x="3784" y="1944"/>
                    <a:pt x="3784" y="1944"/>
                    <a:pt x="3784" y="1944"/>
                  </a:cubicBezTo>
                  <a:cubicBezTo>
                    <a:pt x="3947" y="2431"/>
                    <a:pt x="3947" y="2431"/>
                    <a:pt x="3947" y="2431"/>
                  </a:cubicBezTo>
                  <a:cubicBezTo>
                    <a:pt x="3861" y="2431"/>
                    <a:pt x="3861" y="2431"/>
                    <a:pt x="3861" y="2431"/>
                  </a:cubicBezTo>
                  <a:close/>
                  <a:moveTo>
                    <a:pt x="3405" y="2273"/>
                  </a:moveTo>
                  <a:cubicBezTo>
                    <a:pt x="3458" y="2431"/>
                    <a:pt x="3458" y="2431"/>
                    <a:pt x="3458" y="2431"/>
                  </a:cubicBezTo>
                  <a:cubicBezTo>
                    <a:pt x="3405" y="2431"/>
                    <a:pt x="3405" y="2431"/>
                    <a:pt x="3405" y="2431"/>
                  </a:cubicBezTo>
                  <a:cubicBezTo>
                    <a:pt x="3405" y="2273"/>
                    <a:pt x="3405" y="2273"/>
                    <a:pt x="3405" y="2273"/>
                  </a:cubicBezTo>
                  <a:close/>
                  <a:moveTo>
                    <a:pt x="2449" y="532"/>
                  </a:moveTo>
                  <a:cubicBezTo>
                    <a:pt x="2639" y="448"/>
                    <a:pt x="2639" y="448"/>
                    <a:pt x="2639" y="448"/>
                  </a:cubicBezTo>
                  <a:cubicBezTo>
                    <a:pt x="2604" y="574"/>
                    <a:pt x="2604" y="574"/>
                    <a:pt x="2604" y="574"/>
                  </a:cubicBezTo>
                  <a:cubicBezTo>
                    <a:pt x="2570" y="595"/>
                    <a:pt x="2570" y="595"/>
                    <a:pt x="2570" y="595"/>
                  </a:cubicBezTo>
                  <a:cubicBezTo>
                    <a:pt x="2449" y="532"/>
                    <a:pt x="2449" y="532"/>
                    <a:pt x="2449" y="532"/>
                  </a:cubicBezTo>
                  <a:close/>
                  <a:moveTo>
                    <a:pt x="2123" y="676"/>
                  </a:moveTo>
                  <a:cubicBezTo>
                    <a:pt x="2280" y="607"/>
                    <a:pt x="2280" y="607"/>
                    <a:pt x="2280" y="607"/>
                  </a:cubicBezTo>
                  <a:cubicBezTo>
                    <a:pt x="2276" y="768"/>
                    <a:pt x="2276" y="768"/>
                    <a:pt x="2276" y="768"/>
                  </a:cubicBezTo>
                  <a:cubicBezTo>
                    <a:pt x="2123" y="676"/>
                    <a:pt x="2123" y="676"/>
                    <a:pt x="2123" y="676"/>
                  </a:cubicBezTo>
                  <a:close/>
                  <a:moveTo>
                    <a:pt x="1886" y="782"/>
                  </a:moveTo>
                  <a:cubicBezTo>
                    <a:pt x="1988" y="737"/>
                    <a:pt x="1988" y="737"/>
                    <a:pt x="1988" y="737"/>
                  </a:cubicBezTo>
                  <a:cubicBezTo>
                    <a:pt x="1981" y="871"/>
                    <a:pt x="1981" y="871"/>
                    <a:pt x="1981" y="871"/>
                  </a:cubicBezTo>
                  <a:cubicBezTo>
                    <a:pt x="1886" y="782"/>
                    <a:pt x="1886" y="782"/>
                    <a:pt x="1886" y="782"/>
                  </a:cubicBezTo>
                  <a:close/>
                  <a:moveTo>
                    <a:pt x="1970" y="978"/>
                  </a:moveTo>
                  <a:cubicBezTo>
                    <a:pt x="1821" y="1073"/>
                    <a:pt x="1821" y="1073"/>
                    <a:pt x="1821" y="1073"/>
                  </a:cubicBezTo>
                  <a:cubicBezTo>
                    <a:pt x="1821" y="841"/>
                    <a:pt x="1821" y="841"/>
                    <a:pt x="1821" y="841"/>
                  </a:cubicBezTo>
                  <a:cubicBezTo>
                    <a:pt x="1970" y="978"/>
                    <a:pt x="1970" y="978"/>
                    <a:pt x="1970" y="978"/>
                  </a:cubicBezTo>
                  <a:close/>
                  <a:moveTo>
                    <a:pt x="2207" y="827"/>
                  </a:moveTo>
                  <a:cubicBezTo>
                    <a:pt x="2065" y="917"/>
                    <a:pt x="2065" y="917"/>
                    <a:pt x="2065" y="917"/>
                  </a:cubicBezTo>
                  <a:cubicBezTo>
                    <a:pt x="2074" y="747"/>
                    <a:pt x="2074" y="747"/>
                    <a:pt x="2074" y="747"/>
                  </a:cubicBezTo>
                  <a:cubicBezTo>
                    <a:pt x="2207" y="827"/>
                    <a:pt x="2207" y="827"/>
                    <a:pt x="2207" y="827"/>
                  </a:cubicBezTo>
                  <a:close/>
                  <a:moveTo>
                    <a:pt x="2486" y="649"/>
                  </a:moveTo>
                  <a:cubicBezTo>
                    <a:pt x="2363" y="727"/>
                    <a:pt x="2363" y="727"/>
                    <a:pt x="2363" y="727"/>
                  </a:cubicBezTo>
                  <a:cubicBezTo>
                    <a:pt x="2367" y="586"/>
                    <a:pt x="2367" y="586"/>
                    <a:pt x="2367" y="586"/>
                  </a:cubicBezTo>
                  <a:cubicBezTo>
                    <a:pt x="2486" y="649"/>
                    <a:pt x="2486" y="649"/>
                    <a:pt x="2486" y="649"/>
                  </a:cubicBezTo>
                  <a:close/>
                  <a:moveTo>
                    <a:pt x="2774" y="465"/>
                  </a:moveTo>
                  <a:cubicBezTo>
                    <a:pt x="2713" y="504"/>
                    <a:pt x="2713" y="504"/>
                    <a:pt x="2713" y="504"/>
                  </a:cubicBezTo>
                  <a:cubicBezTo>
                    <a:pt x="2732" y="435"/>
                    <a:pt x="2732" y="435"/>
                    <a:pt x="2732" y="435"/>
                  </a:cubicBezTo>
                  <a:cubicBezTo>
                    <a:pt x="2774" y="465"/>
                    <a:pt x="2774" y="465"/>
                    <a:pt x="2774" y="465"/>
                  </a:cubicBezTo>
                  <a:close/>
                  <a:moveTo>
                    <a:pt x="2938" y="360"/>
                  </a:moveTo>
                  <a:cubicBezTo>
                    <a:pt x="2851" y="416"/>
                    <a:pt x="2851" y="416"/>
                    <a:pt x="2851" y="416"/>
                  </a:cubicBezTo>
                  <a:cubicBezTo>
                    <a:pt x="2833" y="403"/>
                    <a:pt x="2815" y="389"/>
                    <a:pt x="2799" y="377"/>
                  </a:cubicBezTo>
                  <a:cubicBezTo>
                    <a:pt x="2931" y="318"/>
                    <a:pt x="2931" y="318"/>
                    <a:pt x="2931" y="318"/>
                  </a:cubicBezTo>
                  <a:cubicBezTo>
                    <a:pt x="2933" y="332"/>
                    <a:pt x="2936" y="345"/>
                    <a:pt x="2938" y="360"/>
                  </a:cubicBezTo>
                  <a:close/>
                  <a:moveTo>
                    <a:pt x="2996" y="290"/>
                  </a:moveTo>
                  <a:cubicBezTo>
                    <a:pt x="3131" y="230"/>
                    <a:pt x="3131" y="230"/>
                    <a:pt x="3131" y="230"/>
                  </a:cubicBezTo>
                  <a:cubicBezTo>
                    <a:pt x="3134" y="235"/>
                    <a:pt x="3134" y="235"/>
                    <a:pt x="3134" y="235"/>
                  </a:cubicBezTo>
                  <a:cubicBezTo>
                    <a:pt x="2988" y="328"/>
                    <a:pt x="2988" y="328"/>
                    <a:pt x="2988" y="328"/>
                  </a:cubicBezTo>
                  <a:cubicBezTo>
                    <a:pt x="2991" y="313"/>
                    <a:pt x="2994" y="300"/>
                    <a:pt x="2996" y="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Rectangle 5"/>
            <p:cNvSpPr/>
            <p:nvPr/>
          </p:nvSpPr>
          <p:spPr bwMode="auto">
            <a:xfrm>
              <a:off x="8732602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可靠的无连接数据</a:t>
              </a:r>
              <a:r>
                <a:rPr lang="en-US" altLang="zh-CN" dirty="0"/>
                <a:t>Socket</a:t>
              </a:r>
              <a:r>
                <a:rPr lang="zh-CN" altLang="en-US" dirty="0"/>
                <a:t>支持（</a:t>
              </a:r>
              <a:r>
                <a:rPr lang="en-US" altLang="zh-CN" dirty="0"/>
                <a:t>UDP</a:t>
              </a:r>
              <a:r>
                <a:rPr lang="zh-CN" altLang="en-US" dirty="0"/>
                <a:t>）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8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性能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61194" y="1159260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更好的吞吐量，低延迟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4553" y="1159260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尽量减少不必要的内存</a:t>
              </a:r>
              <a:r>
                <a:rPr lang="zh-CN" altLang="en-US" dirty="0" smtClean="0"/>
                <a:t>拷贝，也即是零拷贝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87911" y="1159260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/>
                <a:t>使用对外内存，减少</a:t>
              </a:r>
              <a:r>
                <a:rPr lang="en-US" altLang="zh-CN" dirty="0" err="1" smtClean="0"/>
                <a:t>gc</a:t>
              </a:r>
              <a:r>
                <a:rPr lang="zh-CN" altLang="en-US" dirty="0" smtClean="0"/>
                <a:t>对程序的终端影响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4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76202" y="1069807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完整的</a:t>
              </a:r>
              <a:r>
                <a:rPr lang="en-US" altLang="zh-CN" dirty="0"/>
                <a:t>SSL/TLS</a:t>
              </a:r>
              <a:r>
                <a:rPr lang="zh-CN" altLang="en-US" dirty="0"/>
                <a:t>和</a:t>
              </a:r>
              <a:r>
                <a:rPr lang="en-US" altLang="zh-CN" dirty="0"/>
                <a:t>STARTTLS</a:t>
              </a:r>
              <a:r>
                <a:rPr lang="zh-CN" altLang="en-US" dirty="0"/>
                <a:t>的支持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89561" y="1069807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能在</a:t>
              </a:r>
              <a:r>
                <a:rPr lang="en-US" altLang="zh-CN" dirty="0"/>
                <a:t>Applet</a:t>
              </a:r>
              <a:r>
                <a:rPr lang="zh-CN" altLang="en-US" dirty="0"/>
                <a:t>与</a:t>
              </a:r>
              <a:r>
                <a:rPr lang="en-US" altLang="zh-CN" dirty="0"/>
                <a:t>Android</a:t>
              </a:r>
              <a:r>
                <a:rPr lang="zh-CN" altLang="en-US" dirty="0"/>
                <a:t>的限制环境运行良好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8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健壮性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85942" y="1139382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不再因过快、过慢或超负载连接导致</a:t>
              </a:r>
              <a:r>
                <a:rPr lang="en-US" altLang="zh-CN" dirty="0" err="1"/>
                <a:t>OutOfMemoryError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9301" y="1139382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不再有在高速网络环境下</a:t>
              </a:r>
              <a:r>
                <a:rPr lang="en-US" altLang="zh-CN" dirty="0"/>
                <a:t>NIO</a:t>
              </a:r>
              <a:r>
                <a:rPr lang="zh-CN" altLang="en-US" dirty="0"/>
                <a:t>读写频率不一致的问题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2659" y="1139382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/>
                <a:t>解决了现已知的</a:t>
              </a:r>
              <a:r>
                <a:rPr lang="en-US" altLang="zh-CN" dirty="0" smtClean="0"/>
                <a:t>JDK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NIO</a:t>
              </a:r>
              <a:r>
                <a:rPr lang="zh-CN" altLang="en-US" dirty="0" smtClean="0"/>
                <a:t>存在的</a:t>
              </a:r>
              <a:r>
                <a:rPr lang="en-US" altLang="zh-CN" dirty="0" smtClean="0"/>
                <a:t>bug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6018" y="1139382"/>
            <a:ext cx="1533539" cy="3234374"/>
            <a:chOff x="8568023" y="1519176"/>
            <a:chExt cx="2044719" cy="4312498"/>
          </a:xfrm>
        </p:grpSpPr>
        <p:sp>
          <p:nvSpPr>
            <p:cNvPr id="57" name="圆角矩形 56"/>
            <p:cNvSpPr/>
            <p:nvPr/>
          </p:nvSpPr>
          <p:spPr>
            <a:xfrm>
              <a:off x="8568023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835139" y="1701002"/>
              <a:ext cx="1510486" cy="1510484"/>
            </a:xfrm>
            <a:prstGeom prst="ellipse">
              <a:avLst/>
            </a:prstGeom>
            <a:solidFill>
              <a:schemeClr val="accent4"/>
            </a:solidFill>
            <a:ln w="14288" cap="flat">
              <a:noFill/>
              <a:prstDash val="solid"/>
              <a:miter lim="800000"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978387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946305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330535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8759353" y="5186696"/>
              <a:ext cx="1662059" cy="31862"/>
              <a:chOff x="3060700" y="4724400"/>
              <a:chExt cx="5955507" cy="7880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KSO_Shape"/>
            <p:cNvSpPr/>
            <p:nvPr/>
          </p:nvSpPr>
          <p:spPr bwMode="auto">
            <a:xfrm>
              <a:off x="9258256" y="2172770"/>
              <a:ext cx="664252" cy="463922"/>
            </a:xfrm>
            <a:custGeom>
              <a:avLst/>
              <a:gdLst>
                <a:gd name="T0" fmla="*/ 1391139 w 4254"/>
                <a:gd name="T1" fmla="*/ 144776 h 2969"/>
                <a:gd name="T2" fmla="*/ 1364476 w 4254"/>
                <a:gd name="T3" fmla="*/ 0 h 2969"/>
                <a:gd name="T4" fmla="*/ 501944 w 4254"/>
                <a:gd name="T5" fmla="*/ 622705 h 2969"/>
                <a:gd name="T6" fmla="*/ 0 w 4254"/>
                <a:gd name="T7" fmla="*/ 1256840 h 2969"/>
                <a:gd name="T8" fmla="*/ 717366 w 4254"/>
                <a:gd name="T9" fmla="*/ 622705 h 2969"/>
                <a:gd name="T10" fmla="*/ 1335697 w 4254"/>
                <a:gd name="T11" fmla="*/ 496979 h 2969"/>
                <a:gd name="T12" fmla="*/ 1495252 w 4254"/>
                <a:gd name="T13" fmla="*/ 496979 h 2969"/>
                <a:gd name="T14" fmla="*/ 422378 w 4254"/>
                <a:gd name="T15" fmla="*/ 679853 h 2969"/>
                <a:gd name="T16" fmla="*/ 2116 w 4254"/>
                <a:gd name="T17" fmla="*/ 710756 h 2969"/>
                <a:gd name="T18" fmla="*/ 33435 w 4254"/>
                <a:gd name="T19" fmla="*/ 380566 h 2969"/>
                <a:gd name="T20" fmla="*/ 360587 w 4254"/>
                <a:gd name="T21" fmla="*/ 648951 h 2969"/>
                <a:gd name="T22" fmla="*/ 360587 w 4254"/>
                <a:gd name="T23" fmla="*/ 546084 h 2969"/>
                <a:gd name="T24" fmla="*/ 86761 w 4254"/>
                <a:gd name="T25" fmla="*/ 442794 h 2969"/>
                <a:gd name="T26" fmla="*/ 64330 w 4254"/>
                <a:gd name="T27" fmla="*/ 442794 h 2969"/>
                <a:gd name="T28" fmla="*/ 155747 w 4254"/>
                <a:gd name="T29" fmla="*/ 442794 h 2969"/>
                <a:gd name="T30" fmla="*/ 188335 w 4254"/>
                <a:gd name="T31" fmla="*/ 442794 h 2969"/>
                <a:gd name="T32" fmla="*/ 64330 w 4254"/>
                <a:gd name="T33" fmla="*/ 581643 h 2969"/>
                <a:gd name="T34" fmla="*/ 391483 w 4254"/>
                <a:gd name="T35" fmla="*/ 761131 h 2969"/>
                <a:gd name="T36" fmla="*/ 422378 w 4254"/>
                <a:gd name="T37" fmla="*/ 1091321 h 2969"/>
                <a:gd name="T38" fmla="*/ 2116 w 4254"/>
                <a:gd name="T39" fmla="*/ 1060419 h 2969"/>
                <a:gd name="T40" fmla="*/ 391483 w 4254"/>
                <a:gd name="T41" fmla="*/ 761131 h 2969"/>
                <a:gd name="T42" fmla="*/ 325883 w 4254"/>
                <a:gd name="T43" fmla="*/ 1029093 h 2969"/>
                <a:gd name="T44" fmla="*/ 325883 w 4254"/>
                <a:gd name="T45" fmla="*/ 822936 h 2969"/>
                <a:gd name="T46" fmla="*/ 155323 w 4254"/>
                <a:gd name="T47" fmla="*/ 1029093 h 2969"/>
                <a:gd name="T48" fmla="*/ 86761 w 4254"/>
                <a:gd name="T49" fmla="*/ 822936 h 2969"/>
                <a:gd name="T50" fmla="*/ 224309 w 4254"/>
                <a:gd name="T51" fmla="*/ 1029093 h 2969"/>
                <a:gd name="T52" fmla="*/ 224732 w 4254"/>
                <a:gd name="T53" fmla="*/ 822936 h 2969"/>
                <a:gd name="T54" fmla="*/ 86761 w 4254"/>
                <a:gd name="T55" fmla="*/ 1029093 h 2969"/>
                <a:gd name="T56" fmla="*/ 1288295 w 4254"/>
                <a:gd name="T57" fmla="*/ 761131 h 2969"/>
                <a:gd name="T58" fmla="*/ 1257400 w 4254"/>
                <a:gd name="T59" fmla="*/ 1091321 h 2969"/>
                <a:gd name="T60" fmla="*/ 868033 w 4254"/>
                <a:gd name="T61" fmla="*/ 792034 h 2969"/>
                <a:gd name="T62" fmla="*/ 1159212 w 4254"/>
                <a:gd name="T63" fmla="*/ 822936 h 2969"/>
                <a:gd name="T64" fmla="*/ 1123238 w 4254"/>
                <a:gd name="T65" fmla="*/ 822936 h 2969"/>
                <a:gd name="T66" fmla="*/ 1226505 w 4254"/>
                <a:gd name="T67" fmla="*/ 822936 h 2969"/>
                <a:gd name="T68" fmla="*/ 985267 w 4254"/>
                <a:gd name="T69" fmla="*/ 1029093 h 2969"/>
                <a:gd name="T70" fmla="*/ 1053829 w 4254"/>
                <a:gd name="T71" fmla="*/ 1029093 h 2969"/>
                <a:gd name="T72" fmla="*/ 1053829 w 4254"/>
                <a:gd name="T73" fmla="*/ 1029093 h 2969"/>
                <a:gd name="T74" fmla="*/ 1159212 w 4254"/>
                <a:gd name="T75" fmla="*/ 1029093 h 2969"/>
                <a:gd name="T76" fmla="*/ 930247 w 4254"/>
                <a:gd name="T77" fmla="*/ 1029093 h 2969"/>
                <a:gd name="T78" fmla="*/ 1799551 w 4254"/>
                <a:gd name="T79" fmla="*/ 792034 h 2969"/>
                <a:gd name="T80" fmla="*/ 1410184 w 4254"/>
                <a:gd name="T81" fmla="*/ 1091321 h 2969"/>
                <a:gd name="T82" fmla="*/ 1379289 w 4254"/>
                <a:gd name="T83" fmla="*/ 761131 h 2969"/>
                <a:gd name="T84" fmla="*/ 1737337 w 4254"/>
                <a:gd name="T85" fmla="*/ 1024013 h 2969"/>
                <a:gd name="T86" fmla="*/ 1670467 w 4254"/>
                <a:gd name="T87" fmla="*/ 822936 h 2969"/>
                <a:gd name="T88" fmla="*/ 1737337 w 4254"/>
                <a:gd name="T89" fmla="*/ 926650 h 2969"/>
                <a:gd name="T90" fmla="*/ 1441079 w 4254"/>
                <a:gd name="T91" fmla="*/ 864421 h 2969"/>
                <a:gd name="T92" fmla="*/ 1496099 w 4254"/>
                <a:gd name="T93" fmla="*/ 822936 h 2969"/>
                <a:gd name="T94" fmla="*/ 1634070 w 4254"/>
                <a:gd name="T95" fmla="*/ 1029093 h 2969"/>
                <a:gd name="T96" fmla="*/ 1634070 w 4254"/>
                <a:gd name="T97" fmla="*/ 1029093 h 2969"/>
                <a:gd name="T98" fmla="*/ 1441079 w 4254"/>
                <a:gd name="T99" fmla="*/ 962209 h 2969"/>
                <a:gd name="T100" fmla="*/ 1087687 w 4254"/>
                <a:gd name="T101" fmla="*/ 251876 h 2969"/>
                <a:gd name="T102" fmla="*/ 963259 w 4254"/>
                <a:gd name="T103" fmla="*/ 325111 h 2969"/>
                <a:gd name="T104" fmla="*/ 838408 w 4254"/>
                <a:gd name="T105" fmla="*/ 368713 h 2969"/>
                <a:gd name="T106" fmla="*/ 770692 w 4254"/>
                <a:gd name="T107" fmla="*/ 356013 h 2969"/>
                <a:gd name="T108" fmla="*/ 877768 w 4254"/>
                <a:gd name="T109" fmla="*/ 316221 h 2969"/>
                <a:gd name="T110" fmla="*/ 1001772 w 4254"/>
                <a:gd name="T111" fmla="*/ 248066 h 2969"/>
                <a:gd name="T112" fmla="*/ 1156249 w 4254"/>
                <a:gd name="T113" fmla="*/ 184145 h 2969"/>
                <a:gd name="T114" fmla="*/ 1184605 w 4254"/>
                <a:gd name="T115" fmla="*/ 159592 h 2969"/>
                <a:gd name="T116" fmla="*/ 1325116 w 4254"/>
                <a:gd name="T117" fmla="*/ 97364 h 296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254" h="2969">
                  <a:moveTo>
                    <a:pt x="3533" y="1174"/>
                  </a:moveTo>
                  <a:cubicBezTo>
                    <a:pt x="3237" y="1174"/>
                    <a:pt x="3237" y="1174"/>
                    <a:pt x="3237" y="1174"/>
                  </a:cubicBezTo>
                  <a:cubicBezTo>
                    <a:pt x="3237" y="374"/>
                    <a:pt x="3237" y="374"/>
                    <a:pt x="3237" y="374"/>
                  </a:cubicBezTo>
                  <a:cubicBezTo>
                    <a:pt x="3287" y="342"/>
                    <a:pt x="3287" y="342"/>
                    <a:pt x="3287" y="342"/>
                  </a:cubicBezTo>
                  <a:cubicBezTo>
                    <a:pt x="3348" y="303"/>
                    <a:pt x="3348" y="303"/>
                    <a:pt x="3348" y="303"/>
                  </a:cubicBezTo>
                  <a:cubicBezTo>
                    <a:pt x="3321" y="237"/>
                    <a:pt x="3321" y="237"/>
                    <a:pt x="3321" y="237"/>
                  </a:cubicBezTo>
                  <a:cubicBezTo>
                    <a:pt x="3258" y="82"/>
                    <a:pt x="3258" y="82"/>
                    <a:pt x="3258" y="82"/>
                  </a:cubicBezTo>
                  <a:cubicBezTo>
                    <a:pt x="3224" y="0"/>
                    <a:pt x="3224" y="0"/>
                    <a:pt x="3224" y="0"/>
                  </a:cubicBezTo>
                  <a:cubicBezTo>
                    <a:pt x="3143" y="36"/>
                    <a:pt x="3143" y="36"/>
                    <a:pt x="3143" y="36"/>
                  </a:cubicBezTo>
                  <a:cubicBezTo>
                    <a:pt x="1402" y="807"/>
                    <a:pt x="1402" y="807"/>
                    <a:pt x="1402" y="807"/>
                  </a:cubicBezTo>
                  <a:cubicBezTo>
                    <a:pt x="1186" y="807"/>
                    <a:pt x="1186" y="807"/>
                    <a:pt x="1186" y="807"/>
                  </a:cubicBezTo>
                  <a:cubicBezTo>
                    <a:pt x="1186" y="1471"/>
                    <a:pt x="1186" y="1471"/>
                    <a:pt x="1186" y="1471"/>
                  </a:cubicBezTo>
                  <a:cubicBezTo>
                    <a:pt x="1301" y="1471"/>
                    <a:pt x="1301" y="1471"/>
                    <a:pt x="1301" y="1471"/>
                  </a:cubicBezTo>
                  <a:cubicBezTo>
                    <a:pt x="1301" y="2697"/>
                    <a:pt x="1301" y="2697"/>
                    <a:pt x="1301" y="2697"/>
                  </a:cubicBezTo>
                  <a:cubicBezTo>
                    <a:pt x="0" y="2697"/>
                    <a:pt x="0" y="2697"/>
                    <a:pt x="0" y="2697"/>
                  </a:cubicBezTo>
                  <a:cubicBezTo>
                    <a:pt x="0" y="2969"/>
                    <a:pt x="0" y="2969"/>
                    <a:pt x="0" y="2969"/>
                  </a:cubicBezTo>
                  <a:cubicBezTo>
                    <a:pt x="4254" y="2969"/>
                    <a:pt x="4254" y="2969"/>
                    <a:pt x="4254" y="2969"/>
                  </a:cubicBezTo>
                  <a:cubicBezTo>
                    <a:pt x="4254" y="2697"/>
                    <a:pt x="4254" y="2697"/>
                    <a:pt x="4254" y="2697"/>
                  </a:cubicBezTo>
                  <a:cubicBezTo>
                    <a:pt x="1695" y="2697"/>
                    <a:pt x="1695" y="2697"/>
                    <a:pt x="1695" y="2697"/>
                  </a:cubicBezTo>
                  <a:cubicBezTo>
                    <a:pt x="1695" y="1471"/>
                    <a:pt x="1695" y="1471"/>
                    <a:pt x="1695" y="1471"/>
                  </a:cubicBezTo>
                  <a:cubicBezTo>
                    <a:pt x="1821" y="1471"/>
                    <a:pt x="1821" y="1471"/>
                    <a:pt x="1821" y="1471"/>
                  </a:cubicBezTo>
                  <a:cubicBezTo>
                    <a:pt x="1821" y="1278"/>
                    <a:pt x="1821" y="1278"/>
                    <a:pt x="1821" y="1278"/>
                  </a:cubicBezTo>
                  <a:cubicBezTo>
                    <a:pt x="3156" y="426"/>
                    <a:pt x="3156" y="426"/>
                    <a:pt x="3156" y="426"/>
                  </a:cubicBezTo>
                  <a:cubicBezTo>
                    <a:pt x="3156" y="1174"/>
                    <a:pt x="3156" y="1174"/>
                    <a:pt x="3156" y="1174"/>
                  </a:cubicBezTo>
                  <a:cubicBezTo>
                    <a:pt x="2855" y="1174"/>
                    <a:pt x="2855" y="1174"/>
                    <a:pt x="2855" y="1174"/>
                  </a:cubicBezTo>
                  <a:cubicBezTo>
                    <a:pt x="2855" y="1662"/>
                    <a:pt x="2855" y="1662"/>
                    <a:pt x="2855" y="1662"/>
                  </a:cubicBezTo>
                  <a:cubicBezTo>
                    <a:pt x="3533" y="1662"/>
                    <a:pt x="3533" y="1662"/>
                    <a:pt x="3533" y="1662"/>
                  </a:cubicBezTo>
                  <a:cubicBezTo>
                    <a:pt x="3533" y="1174"/>
                    <a:pt x="3533" y="1174"/>
                    <a:pt x="3533" y="1174"/>
                  </a:cubicBezTo>
                  <a:close/>
                  <a:moveTo>
                    <a:pt x="925" y="899"/>
                  </a:moveTo>
                  <a:cubicBezTo>
                    <a:pt x="998" y="899"/>
                    <a:pt x="998" y="899"/>
                    <a:pt x="998" y="899"/>
                  </a:cubicBezTo>
                  <a:cubicBezTo>
                    <a:pt x="998" y="972"/>
                    <a:pt x="998" y="972"/>
                    <a:pt x="998" y="972"/>
                  </a:cubicBezTo>
                  <a:cubicBezTo>
                    <a:pt x="998" y="1606"/>
                    <a:pt x="998" y="1606"/>
                    <a:pt x="998" y="1606"/>
                  </a:cubicBezTo>
                  <a:cubicBezTo>
                    <a:pt x="998" y="1679"/>
                    <a:pt x="998" y="1679"/>
                    <a:pt x="998" y="1679"/>
                  </a:cubicBezTo>
                  <a:cubicBezTo>
                    <a:pt x="925" y="1679"/>
                    <a:pt x="925" y="1679"/>
                    <a:pt x="925" y="1679"/>
                  </a:cubicBezTo>
                  <a:cubicBezTo>
                    <a:pt x="79" y="1679"/>
                    <a:pt x="79" y="1679"/>
                    <a:pt x="79" y="1679"/>
                  </a:cubicBezTo>
                  <a:cubicBezTo>
                    <a:pt x="5" y="1679"/>
                    <a:pt x="5" y="1679"/>
                    <a:pt x="5" y="1679"/>
                  </a:cubicBezTo>
                  <a:cubicBezTo>
                    <a:pt x="5" y="1606"/>
                    <a:pt x="5" y="1606"/>
                    <a:pt x="5" y="1606"/>
                  </a:cubicBezTo>
                  <a:cubicBezTo>
                    <a:pt x="5" y="972"/>
                    <a:pt x="5" y="972"/>
                    <a:pt x="5" y="972"/>
                  </a:cubicBezTo>
                  <a:cubicBezTo>
                    <a:pt x="5" y="899"/>
                    <a:pt x="5" y="899"/>
                    <a:pt x="5" y="899"/>
                  </a:cubicBezTo>
                  <a:cubicBezTo>
                    <a:pt x="79" y="899"/>
                    <a:pt x="79" y="899"/>
                    <a:pt x="79" y="899"/>
                  </a:cubicBezTo>
                  <a:cubicBezTo>
                    <a:pt x="925" y="899"/>
                    <a:pt x="925" y="899"/>
                    <a:pt x="925" y="899"/>
                  </a:cubicBezTo>
                  <a:close/>
                  <a:moveTo>
                    <a:pt x="693" y="1046"/>
                  </a:moveTo>
                  <a:cubicBezTo>
                    <a:pt x="852" y="1521"/>
                    <a:pt x="852" y="1521"/>
                    <a:pt x="852" y="1521"/>
                  </a:cubicBezTo>
                  <a:cubicBezTo>
                    <a:pt x="852" y="1533"/>
                    <a:pt x="852" y="1533"/>
                    <a:pt x="852" y="1533"/>
                  </a:cubicBezTo>
                  <a:cubicBezTo>
                    <a:pt x="770" y="1533"/>
                    <a:pt x="770" y="1533"/>
                    <a:pt x="770" y="1533"/>
                  </a:cubicBezTo>
                  <a:cubicBezTo>
                    <a:pt x="608" y="1046"/>
                    <a:pt x="608" y="1046"/>
                    <a:pt x="608" y="1046"/>
                  </a:cubicBezTo>
                  <a:cubicBezTo>
                    <a:pt x="693" y="1046"/>
                    <a:pt x="693" y="1046"/>
                    <a:pt x="693" y="1046"/>
                  </a:cubicBezTo>
                  <a:close/>
                  <a:moveTo>
                    <a:pt x="852" y="1290"/>
                  </a:moveTo>
                  <a:cubicBezTo>
                    <a:pt x="770" y="1046"/>
                    <a:pt x="770" y="1046"/>
                    <a:pt x="770" y="1046"/>
                  </a:cubicBezTo>
                  <a:cubicBezTo>
                    <a:pt x="852" y="1046"/>
                    <a:pt x="852" y="1046"/>
                    <a:pt x="852" y="1046"/>
                  </a:cubicBezTo>
                  <a:cubicBezTo>
                    <a:pt x="852" y="1290"/>
                    <a:pt x="852" y="1290"/>
                    <a:pt x="852" y="1290"/>
                  </a:cubicBezTo>
                  <a:close/>
                  <a:moveTo>
                    <a:pt x="205" y="1046"/>
                  </a:moveTo>
                  <a:cubicBezTo>
                    <a:pt x="367" y="1533"/>
                    <a:pt x="367" y="1533"/>
                    <a:pt x="367" y="1533"/>
                  </a:cubicBezTo>
                  <a:cubicBezTo>
                    <a:pt x="281" y="1533"/>
                    <a:pt x="281" y="1533"/>
                    <a:pt x="281" y="1533"/>
                  </a:cubicBezTo>
                  <a:cubicBezTo>
                    <a:pt x="152" y="1143"/>
                    <a:pt x="152" y="1143"/>
                    <a:pt x="152" y="1143"/>
                  </a:cubicBezTo>
                  <a:cubicBezTo>
                    <a:pt x="152" y="1046"/>
                    <a:pt x="152" y="1046"/>
                    <a:pt x="152" y="1046"/>
                  </a:cubicBezTo>
                  <a:cubicBezTo>
                    <a:pt x="205" y="1046"/>
                    <a:pt x="205" y="1046"/>
                    <a:pt x="205" y="1046"/>
                  </a:cubicBezTo>
                  <a:close/>
                  <a:moveTo>
                    <a:pt x="444" y="1533"/>
                  </a:moveTo>
                  <a:cubicBezTo>
                    <a:pt x="282" y="1046"/>
                    <a:pt x="282" y="1046"/>
                    <a:pt x="282" y="1046"/>
                  </a:cubicBezTo>
                  <a:cubicBezTo>
                    <a:pt x="368" y="1046"/>
                    <a:pt x="368" y="1046"/>
                    <a:pt x="368" y="1046"/>
                  </a:cubicBezTo>
                  <a:cubicBezTo>
                    <a:pt x="530" y="1533"/>
                    <a:pt x="530" y="1533"/>
                    <a:pt x="530" y="1533"/>
                  </a:cubicBezTo>
                  <a:cubicBezTo>
                    <a:pt x="444" y="1533"/>
                    <a:pt x="444" y="1533"/>
                    <a:pt x="444" y="1533"/>
                  </a:cubicBezTo>
                  <a:close/>
                  <a:moveTo>
                    <a:pt x="607" y="1533"/>
                  </a:moveTo>
                  <a:cubicBezTo>
                    <a:pt x="445" y="1046"/>
                    <a:pt x="445" y="1046"/>
                    <a:pt x="445" y="1046"/>
                  </a:cubicBezTo>
                  <a:cubicBezTo>
                    <a:pt x="531" y="1046"/>
                    <a:pt x="531" y="1046"/>
                    <a:pt x="531" y="1046"/>
                  </a:cubicBezTo>
                  <a:cubicBezTo>
                    <a:pt x="693" y="1533"/>
                    <a:pt x="693" y="1533"/>
                    <a:pt x="693" y="1533"/>
                  </a:cubicBezTo>
                  <a:cubicBezTo>
                    <a:pt x="607" y="1533"/>
                    <a:pt x="607" y="1533"/>
                    <a:pt x="607" y="1533"/>
                  </a:cubicBezTo>
                  <a:close/>
                  <a:moveTo>
                    <a:pt x="152" y="1374"/>
                  </a:moveTo>
                  <a:cubicBezTo>
                    <a:pt x="205" y="1533"/>
                    <a:pt x="205" y="1533"/>
                    <a:pt x="205" y="1533"/>
                  </a:cubicBezTo>
                  <a:cubicBezTo>
                    <a:pt x="152" y="1533"/>
                    <a:pt x="152" y="1533"/>
                    <a:pt x="152" y="1533"/>
                  </a:cubicBezTo>
                  <a:cubicBezTo>
                    <a:pt x="152" y="1374"/>
                    <a:pt x="152" y="1374"/>
                    <a:pt x="152" y="1374"/>
                  </a:cubicBezTo>
                  <a:close/>
                  <a:moveTo>
                    <a:pt x="925" y="1798"/>
                  </a:moveTo>
                  <a:cubicBezTo>
                    <a:pt x="998" y="1798"/>
                    <a:pt x="998" y="1798"/>
                    <a:pt x="998" y="1798"/>
                  </a:cubicBezTo>
                  <a:cubicBezTo>
                    <a:pt x="998" y="1871"/>
                    <a:pt x="998" y="1871"/>
                    <a:pt x="998" y="1871"/>
                  </a:cubicBezTo>
                  <a:cubicBezTo>
                    <a:pt x="998" y="2505"/>
                    <a:pt x="998" y="2505"/>
                    <a:pt x="998" y="2505"/>
                  </a:cubicBezTo>
                  <a:cubicBezTo>
                    <a:pt x="998" y="2578"/>
                    <a:pt x="998" y="2578"/>
                    <a:pt x="998" y="2578"/>
                  </a:cubicBezTo>
                  <a:cubicBezTo>
                    <a:pt x="925" y="2578"/>
                    <a:pt x="925" y="2578"/>
                    <a:pt x="925" y="2578"/>
                  </a:cubicBezTo>
                  <a:cubicBezTo>
                    <a:pt x="79" y="2578"/>
                    <a:pt x="79" y="2578"/>
                    <a:pt x="79" y="2578"/>
                  </a:cubicBezTo>
                  <a:cubicBezTo>
                    <a:pt x="5" y="2578"/>
                    <a:pt x="5" y="2578"/>
                    <a:pt x="5" y="2578"/>
                  </a:cubicBezTo>
                  <a:cubicBezTo>
                    <a:pt x="5" y="2505"/>
                    <a:pt x="5" y="2505"/>
                    <a:pt x="5" y="2505"/>
                  </a:cubicBezTo>
                  <a:cubicBezTo>
                    <a:pt x="5" y="1871"/>
                    <a:pt x="5" y="1871"/>
                    <a:pt x="5" y="1871"/>
                  </a:cubicBezTo>
                  <a:cubicBezTo>
                    <a:pt x="5" y="1798"/>
                    <a:pt x="5" y="1798"/>
                    <a:pt x="5" y="1798"/>
                  </a:cubicBezTo>
                  <a:cubicBezTo>
                    <a:pt x="79" y="1798"/>
                    <a:pt x="79" y="1798"/>
                    <a:pt x="79" y="1798"/>
                  </a:cubicBezTo>
                  <a:cubicBezTo>
                    <a:pt x="925" y="1798"/>
                    <a:pt x="925" y="1798"/>
                    <a:pt x="925" y="1798"/>
                  </a:cubicBezTo>
                  <a:close/>
                  <a:moveTo>
                    <a:pt x="693" y="1944"/>
                  </a:moveTo>
                  <a:cubicBezTo>
                    <a:pt x="852" y="2419"/>
                    <a:pt x="852" y="2419"/>
                    <a:pt x="852" y="2419"/>
                  </a:cubicBezTo>
                  <a:cubicBezTo>
                    <a:pt x="852" y="2431"/>
                    <a:pt x="852" y="2431"/>
                    <a:pt x="852" y="2431"/>
                  </a:cubicBezTo>
                  <a:cubicBezTo>
                    <a:pt x="770" y="2431"/>
                    <a:pt x="770" y="2431"/>
                    <a:pt x="770" y="2431"/>
                  </a:cubicBezTo>
                  <a:cubicBezTo>
                    <a:pt x="608" y="1944"/>
                    <a:pt x="608" y="1944"/>
                    <a:pt x="608" y="1944"/>
                  </a:cubicBezTo>
                  <a:cubicBezTo>
                    <a:pt x="693" y="1944"/>
                    <a:pt x="693" y="1944"/>
                    <a:pt x="693" y="1944"/>
                  </a:cubicBezTo>
                  <a:close/>
                  <a:moveTo>
                    <a:pt x="852" y="2189"/>
                  </a:moveTo>
                  <a:cubicBezTo>
                    <a:pt x="770" y="1944"/>
                    <a:pt x="770" y="1944"/>
                    <a:pt x="770" y="1944"/>
                  </a:cubicBezTo>
                  <a:cubicBezTo>
                    <a:pt x="852" y="1944"/>
                    <a:pt x="852" y="1944"/>
                    <a:pt x="852" y="1944"/>
                  </a:cubicBezTo>
                  <a:cubicBezTo>
                    <a:pt x="852" y="2189"/>
                    <a:pt x="852" y="2189"/>
                    <a:pt x="852" y="2189"/>
                  </a:cubicBezTo>
                  <a:close/>
                  <a:moveTo>
                    <a:pt x="205" y="1944"/>
                  </a:moveTo>
                  <a:cubicBezTo>
                    <a:pt x="367" y="2431"/>
                    <a:pt x="367" y="2431"/>
                    <a:pt x="367" y="2431"/>
                  </a:cubicBezTo>
                  <a:cubicBezTo>
                    <a:pt x="281" y="2431"/>
                    <a:pt x="281" y="2431"/>
                    <a:pt x="281" y="2431"/>
                  </a:cubicBezTo>
                  <a:cubicBezTo>
                    <a:pt x="152" y="2042"/>
                    <a:pt x="152" y="2042"/>
                    <a:pt x="152" y="2042"/>
                  </a:cubicBezTo>
                  <a:cubicBezTo>
                    <a:pt x="152" y="1944"/>
                    <a:pt x="152" y="1944"/>
                    <a:pt x="152" y="1944"/>
                  </a:cubicBezTo>
                  <a:cubicBezTo>
                    <a:pt x="205" y="1944"/>
                    <a:pt x="205" y="1944"/>
                    <a:pt x="205" y="1944"/>
                  </a:cubicBezTo>
                  <a:close/>
                  <a:moveTo>
                    <a:pt x="444" y="2431"/>
                  </a:moveTo>
                  <a:cubicBezTo>
                    <a:pt x="282" y="1944"/>
                    <a:pt x="282" y="1944"/>
                    <a:pt x="282" y="1944"/>
                  </a:cubicBezTo>
                  <a:cubicBezTo>
                    <a:pt x="368" y="1944"/>
                    <a:pt x="368" y="1944"/>
                    <a:pt x="368" y="1944"/>
                  </a:cubicBezTo>
                  <a:cubicBezTo>
                    <a:pt x="530" y="2431"/>
                    <a:pt x="530" y="2431"/>
                    <a:pt x="530" y="2431"/>
                  </a:cubicBezTo>
                  <a:cubicBezTo>
                    <a:pt x="444" y="2431"/>
                    <a:pt x="444" y="2431"/>
                    <a:pt x="444" y="2431"/>
                  </a:cubicBezTo>
                  <a:close/>
                  <a:moveTo>
                    <a:pt x="607" y="2431"/>
                  </a:moveTo>
                  <a:cubicBezTo>
                    <a:pt x="445" y="1944"/>
                    <a:pt x="445" y="1944"/>
                    <a:pt x="445" y="1944"/>
                  </a:cubicBezTo>
                  <a:cubicBezTo>
                    <a:pt x="531" y="1944"/>
                    <a:pt x="531" y="1944"/>
                    <a:pt x="531" y="1944"/>
                  </a:cubicBezTo>
                  <a:cubicBezTo>
                    <a:pt x="693" y="2431"/>
                    <a:pt x="693" y="2431"/>
                    <a:pt x="693" y="2431"/>
                  </a:cubicBezTo>
                  <a:cubicBezTo>
                    <a:pt x="607" y="2431"/>
                    <a:pt x="607" y="2431"/>
                    <a:pt x="607" y="2431"/>
                  </a:cubicBezTo>
                  <a:close/>
                  <a:moveTo>
                    <a:pt x="152" y="2273"/>
                  </a:moveTo>
                  <a:cubicBezTo>
                    <a:pt x="205" y="2431"/>
                    <a:pt x="205" y="2431"/>
                    <a:pt x="205" y="2431"/>
                  </a:cubicBezTo>
                  <a:cubicBezTo>
                    <a:pt x="152" y="2431"/>
                    <a:pt x="152" y="2431"/>
                    <a:pt x="152" y="2431"/>
                  </a:cubicBezTo>
                  <a:cubicBezTo>
                    <a:pt x="152" y="2273"/>
                    <a:pt x="152" y="2273"/>
                    <a:pt x="152" y="2273"/>
                  </a:cubicBezTo>
                  <a:close/>
                  <a:moveTo>
                    <a:pt x="2971" y="1798"/>
                  </a:moveTo>
                  <a:cubicBezTo>
                    <a:pt x="3044" y="1798"/>
                    <a:pt x="3044" y="1798"/>
                    <a:pt x="3044" y="1798"/>
                  </a:cubicBezTo>
                  <a:cubicBezTo>
                    <a:pt x="3044" y="1871"/>
                    <a:pt x="3044" y="1871"/>
                    <a:pt x="3044" y="1871"/>
                  </a:cubicBezTo>
                  <a:cubicBezTo>
                    <a:pt x="3044" y="2505"/>
                    <a:pt x="3044" y="2505"/>
                    <a:pt x="3044" y="2505"/>
                  </a:cubicBezTo>
                  <a:cubicBezTo>
                    <a:pt x="3044" y="2578"/>
                    <a:pt x="3044" y="2578"/>
                    <a:pt x="3044" y="2578"/>
                  </a:cubicBezTo>
                  <a:cubicBezTo>
                    <a:pt x="2971" y="2578"/>
                    <a:pt x="2971" y="2578"/>
                    <a:pt x="2971" y="2578"/>
                  </a:cubicBezTo>
                  <a:cubicBezTo>
                    <a:pt x="2124" y="2578"/>
                    <a:pt x="2124" y="2578"/>
                    <a:pt x="2124" y="2578"/>
                  </a:cubicBezTo>
                  <a:cubicBezTo>
                    <a:pt x="2051" y="2578"/>
                    <a:pt x="2051" y="2578"/>
                    <a:pt x="2051" y="2578"/>
                  </a:cubicBezTo>
                  <a:cubicBezTo>
                    <a:pt x="2051" y="2505"/>
                    <a:pt x="2051" y="2505"/>
                    <a:pt x="2051" y="2505"/>
                  </a:cubicBezTo>
                  <a:cubicBezTo>
                    <a:pt x="2051" y="1871"/>
                    <a:pt x="2051" y="1871"/>
                    <a:pt x="2051" y="1871"/>
                  </a:cubicBezTo>
                  <a:cubicBezTo>
                    <a:pt x="2051" y="1798"/>
                    <a:pt x="2051" y="1798"/>
                    <a:pt x="2051" y="1798"/>
                  </a:cubicBezTo>
                  <a:cubicBezTo>
                    <a:pt x="2124" y="1798"/>
                    <a:pt x="2124" y="1798"/>
                    <a:pt x="2124" y="1798"/>
                  </a:cubicBezTo>
                  <a:cubicBezTo>
                    <a:pt x="2971" y="1798"/>
                    <a:pt x="2971" y="1798"/>
                    <a:pt x="2971" y="1798"/>
                  </a:cubicBezTo>
                  <a:close/>
                  <a:moveTo>
                    <a:pt x="2739" y="1944"/>
                  </a:moveTo>
                  <a:cubicBezTo>
                    <a:pt x="2898" y="2419"/>
                    <a:pt x="2898" y="2419"/>
                    <a:pt x="2898" y="2419"/>
                  </a:cubicBezTo>
                  <a:cubicBezTo>
                    <a:pt x="2898" y="2431"/>
                    <a:pt x="2898" y="2431"/>
                    <a:pt x="2898" y="2431"/>
                  </a:cubicBezTo>
                  <a:cubicBezTo>
                    <a:pt x="2816" y="2431"/>
                    <a:pt x="2816" y="2431"/>
                    <a:pt x="2816" y="2431"/>
                  </a:cubicBezTo>
                  <a:cubicBezTo>
                    <a:pt x="2654" y="1944"/>
                    <a:pt x="2654" y="1944"/>
                    <a:pt x="2654" y="1944"/>
                  </a:cubicBezTo>
                  <a:cubicBezTo>
                    <a:pt x="2739" y="1944"/>
                    <a:pt x="2739" y="1944"/>
                    <a:pt x="2739" y="1944"/>
                  </a:cubicBezTo>
                  <a:close/>
                  <a:moveTo>
                    <a:pt x="2898" y="2189"/>
                  </a:moveTo>
                  <a:cubicBezTo>
                    <a:pt x="2816" y="1944"/>
                    <a:pt x="2816" y="1944"/>
                    <a:pt x="2816" y="1944"/>
                  </a:cubicBezTo>
                  <a:cubicBezTo>
                    <a:pt x="2898" y="1944"/>
                    <a:pt x="2898" y="1944"/>
                    <a:pt x="2898" y="1944"/>
                  </a:cubicBezTo>
                  <a:cubicBezTo>
                    <a:pt x="2898" y="2189"/>
                    <a:pt x="2898" y="2189"/>
                    <a:pt x="2898" y="2189"/>
                  </a:cubicBezTo>
                  <a:close/>
                  <a:moveTo>
                    <a:pt x="2251" y="1944"/>
                  </a:moveTo>
                  <a:cubicBezTo>
                    <a:pt x="2414" y="2431"/>
                    <a:pt x="2414" y="2431"/>
                    <a:pt x="2414" y="2431"/>
                  </a:cubicBezTo>
                  <a:cubicBezTo>
                    <a:pt x="2328" y="2431"/>
                    <a:pt x="2328" y="2431"/>
                    <a:pt x="2328" y="2431"/>
                  </a:cubicBezTo>
                  <a:cubicBezTo>
                    <a:pt x="2198" y="2042"/>
                    <a:pt x="2198" y="2042"/>
                    <a:pt x="2198" y="2042"/>
                  </a:cubicBezTo>
                  <a:cubicBezTo>
                    <a:pt x="2198" y="1944"/>
                    <a:pt x="2198" y="1944"/>
                    <a:pt x="2198" y="1944"/>
                  </a:cubicBezTo>
                  <a:cubicBezTo>
                    <a:pt x="2251" y="1944"/>
                    <a:pt x="2251" y="1944"/>
                    <a:pt x="2251" y="1944"/>
                  </a:cubicBezTo>
                  <a:close/>
                  <a:moveTo>
                    <a:pt x="2490" y="2431"/>
                  </a:moveTo>
                  <a:cubicBezTo>
                    <a:pt x="2328" y="1944"/>
                    <a:pt x="2328" y="1944"/>
                    <a:pt x="2328" y="1944"/>
                  </a:cubicBezTo>
                  <a:cubicBezTo>
                    <a:pt x="2414" y="1944"/>
                    <a:pt x="2414" y="1944"/>
                    <a:pt x="2414" y="1944"/>
                  </a:cubicBezTo>
                  <a:cubicBezTo>
                    <a:pt x="2576" y="2431"/>
                    <a:pt x="2576" y="2431"/>
                    <a:pt x="2576" y="2431"/>
                  </a:cubicBezTo>
                  <a:cubicBezTo>
                    <a:pt x="2490" y="2431"/>
                    <a:pt x="2490" y="2431"/>
                    <a:pt x="2490" y="2431"/>
                  </a:cubicBezTo>
                  <a:close/>
                  <a:moveTo>
                    <a:pt x="2653" y="2431"/>
                  </a:moveTo>
                  <a:cubicBezTo>
                    <a:pt x="2491" y="1944"/>
                    <a:pt x="2491" y="1944"/>
                    <a:pt x="2491" y="1944"/>
                  </a:cubicBezTo>
                  <a:cubicBezTo>
                    <a:pt x="2577" y="1944"/>
                    <a:pt x="2577" y="1944"/>
                    <a:pt x="2577" y="1944"/>
                  </a:cubicBezTo>
                  <a:cubicBezTo>
                    <a:pt x="2739" y="2431"/>
                    <a:pt x="2739" y="2431"/>
                    <a:pt x="2739" y="2431"/>
                  </a:cubicBezTo>
                  <a:cubicBezTo>
                    <a:pt x="2653" y="2431"/>
                    <a:pt x="2653" y="2431"/>
                    <a:pt x="2653" y="2431"/>
                  </a:cubicBezTo>
                  <a:close/>
                  <a:moveTo>
                    <a:pt x="2198" y="2273"/>
                  </a:moveTo>
                  <a:cubicBezTo>
                    <a:pt x="2251" y="2431"/>
                    <a:pt x="2251" y="2431"/>
                    <a:pt x="2251" y="2431"/>
                  </a:cubicBezTo>
                  <a:cubicBezTo>
                    <a:pt x="2198" y="2431"/>
                    <a:pt x="2198" y="2431"/>
                    <a:pt x="2198" y="2431"/>
                  </a:cubicBezTo>
                  <a:cubicBezTo>
                    <a:pt x="2198" y="2273"/>
                    <a:pt x="2198" y="2273"/>
                    <a:pt x="2198" y="2273"/>
                  </a:cubicBezTo>
                  <a:close/>
                  <a:moveTo>
                    <a:pt x="4179" y="1798"/>
                  </a:moveTo>
                  <a:cubicBezTo>
                    <a:pt x="4252" y="1798"/>
                    <a:pt x="4252" y="1798"/>
                    <a:pt x="4252" y="1798"/>
                  </a:cubicBezTo>
                  <a:cubicBezTo>
                    <a:pt x="4252" y="1871"/>
                    <a:pt x="4252" y="1871"/>
                    <a:pt x="4252" y="1871"/>
                  </a:cubicBezTo>
                  <a:cubicBezTo>
                    <a:pt x="4252" y="2505"/>
                    <a:pt x="4252" y="2505"/>
                    <a:pt x="4252" y="2505"/>
                  </a:cubicBezTo>
                  <a:cubicBezTo>
                    <a:pt x="4252" y="2578"/>
                    <a:pt x="4252" y="2578"/>
                    <a:pt x="4252" y="2578"/>
                  </a:cubicBezTo>
                  <a:cubicBezTo>
                    <a:pt x="4179" y="2578"/>
                    <a:pt x="4179" y="2578"/>
                    <a:pt x="4179" y="2578"/>
                  </a:cubicBezTo>
                  <a:cubicBezTo>
                    <a:pt x="3332" y="2578"/>
                    <a:pt x="3332" y="2578"/>
                    <a:pt x="3332" y="2578"/>
                  </a:cubicBezTo>
                  <a:cubicBezTo>
                    <a:pt x="3259" y="2578"/>
                    <a:pt x="3259" y="2578"/>
                    <a:pt x="3259" y="2578"/>
                  </a:cubicBezTo>
                  <a:cubicBezTo>
                    <a:pt x="3259" y="2505"/>
                    <a:pt x="3259" y="2505"/>
                    <a:pt x="3259" y="2505"/>
                  </a:cubicBezTo>
                  <a:cubicBezTo>
                    <a:pt x="3259" y="1871"/>
                    <a:pt x="3259" y="1871"/>
                    <a:pt x="3259" y="1871"/>
                  </a:cubicBezTo>
                  <a:cubicBezTo>
                    <a:pt x="3259" y="1798"/>
                    <a:pt x="3259" y="1798"/>
                    <a:pt x="3259" y="1798"/>
                  </a:cubicBezTo>
                  <a:cubicBezTo>
                    <a:pt x="3332" y="1798"/>
                    <a:pt x="3332" y="1798"/>
                    <a:pt x="3332" y="1798"/>
                  </a:cubicBezTo>
                  <a:cubicBezTo>
                    <a:pt x="4179" y="1798"/>
                    <a:pt x="4179" y="1798"/>
                    <a:pt x="4179" y="1798"/>
                  </a:cubicBezTo>
                  <a:close/>
                  <a:moveTo>
                    <a:pt x="3947" y="1944"/>
                  </a:moveTo>
                  <a:cubicBezTo>
                    <a:pt x="4105" y="2419"/>
                    <a:pt x="4105" y="2419"/>
                    <a:pt x="4105" y="2419"/>
                  </a:cubicBezTo>
                  <a:cubicBezTo>
                    <a:pt x="4105" y="2431"/>
                    <a:pt x="4105" y="2431"/>
                    <a:pt x="4105" y="2431"/>
                  </a:cubicBezTo>
                  <a:cubicBezTo>
                    <a:pt x="4023" y="2431"/>
                    <a:pt x="4023" y="2431"/>
                    <a:pt x="4023" y="2431"/>
                  </a:cubicBezTo>
                  <a:cubicBezTo>
                    <a:pt x="3861" y="1944"/>
                    <a:pt x="3861" y="1944"/>
                    <a:pt x="3861" y="1944"/>
                  </a:cubicBezTo>
                  <a:cubicBezTo>
                    <a:pt x="3947" y="1944"/>
                    <a:pt x="3947" y="1944"/>
                    <a:pt x="3947" y="1944"/>
                  </a:cubicBezTo>
                  <a:close/>
                  <a:moveTo>
                    <a:pt x="4105" y="2189"/>
                  </a:moveTo>
                  <a:cubicBezTo>
                    <a:pt x="4024" y="1944"/>
                    <a:pt x="4024" y="1944"/>
                    <a:pt x="4024" y="1944"/>
                  </a:cubicBezTo>
                  <a:cubicBezTo>
                    <a:pt x="4105" y="1944"/>
                    <a:pt x="4105" y="1944"/>
                    <a:pt x="4105" y="1944"/>
                  </a:cubicBezTo>
                  <a:cubicBezTo>
                    <a:pt x="4105" y="2189"/>
                    <a:pt x="4105" y="2189"/>
                    <a:pt x="4105" y="2189"/>
                  </a:cubicBezTo>
                  <a:close/>
                  <a:moveTo>
                    <a:pt x="3458" y="1944"/>
                  </a:moveTo>
                  <a:cubicBezTo>
                    <a:pt x="3621" y="2431"/>
                    <a:pt x="3621" y="2431"/>
                    <a:pt x="3621" y="2431"/>
                  </a:cubicBezTo>
                  <a:cubicBezTo>
                    <a:pt x="3535" y="2431"/>
                    <a:pt x="3535" y="2431"/>
                    <a:pt x="3535" y="2431"/>
                  </a:cubicBezTo>
                  <a:cubicBezTo>
                    <a:pt x="3405" y="2042"/>
                    <a:pt x="3405" y="2042"/>
                    <a:pt x="3405" y="2042"/>
                  </a:cubicBezTo>
                  <a:cubicBezTo>
                    <a:pt x="3405" y="1944"/>
                    <a:pt x="3405" y="1944"/>
                    <a:pt x="3405" y="1944"/>
                  </a:cubicBezTo>
                  <a:cubicBezTo>
                    <a:pt x="3458" y="1944"/>
                    <a:pt x="3458" y="1944"/>
                    <a:pt x="3458" y="1944"/>
                  </a:cubicBezTo>
                  <a:close/>
                  <a:moveTo>
                    <a:pt x="3698" y="2431"/>
                  </a:moveTo>
                  <a:cubicBezTo>
                    <a:pt x="3535" y="1944"/>
                    <a:pt x="3535" y="1944"/>
                    <a:pt x="3535" y="1944"/>
                  </a:cubicBezTo>
                  <a:cubicBezTo>
                    <a:pt x="3621" y="1944"/>
                    <a:pt x="3621" y="1944"/>
                    <a:pt x="3621" y="1944"/>
                  </a:cubicBezTo>
                  <a:cubicBezTo>
                    <a:pt x="3784" y="2431"/>
                    <a:pt x="3784" y="2431"/>
                    <a:pt x="3784" y="2431"/>
                  </a:cubicBezTo>
                  <a:cubicBezTo>
                    <a:pt x="3698" y="2431"/>
                    <a:pt x="3698" y="2431"/>
                    <a:pt x="3698" y="2431"/>
                  </a:cubicBezTo>
                  <a:close/>
                  <a:moveTo>
                    <a:pt x="3861" y="2431"/>
                  </a:moveTo>
                  <a:cubicBezTo>
                    <a:pt x="3698" y="1944"/>
                    <a:pt x="3698" y="1944"/>
                    <a:pt x="3698" y="1944"/>
                  </a:cubicBezTo>
                  <a:cubicBezTo>
                    <a:pt x="3784" y="1944"/>
                    <a:pt x="3784" y="1944"/>
                    <a:pt x="3784" y="1944"/>
                  </a:cubicBezTo>
                  <a:cubicBezTo>
                    <a:pt x="3947" y="2431"/>
                    <a:pt x="3947" y="2431"/>
                    <a:pt x="3947" y="2431"/>
                  </a:cubicBezTo>
                  <a:cubicBezTo>
                    <a:pt x="3861" y="2431"/>
                    <a:pt x="3861" y="2431"/>
                    <a:pt x="3861" y="2431"/>
                  </a:cubicBezTo>
                  <a:close/>
                  <a:moveTo>
                    <a:pt x="3405" y="2273"/>
                  </a:moveTo>
                  <a:cubicBezTo>
                    <a:pt x="3458" y="2431"/>
                    <a:pt x="3458" y="2431"/>
                    <a:pt x="3458" y="2431"/>
                  </a:cubicBezTo>
                  <a:cubicBezTo>
                    <a:pt x="3405" y="2431"/>
                    <a:pt x="3405" y="2431"/>
                    <a:pt x="3405" y="2431"/>
                  </a:cubicBezTo>
                  <a:cubicBezTo>
                    <a:pt x="3405" y="2273"/>
                    <a:pt x="3405" y="2273"/>
                    <a:pt x="3405" y="2273"/>
                  </a:cubicBezTo>
                  <a:close/>
                  <a:moveTo>
                    <a:pt x="2449" y="532"/>
                  </a:moveTo>
                  <a:cubicBezTo>
                    <a:pt x="2639" y="448"/>
                    <a:pt x="2639" y="448"/>
                    <a:pt x="2639" y="448"/>
                  </a:cubicBezTo>
                  <a:cubicBezTo>
                    <a:pt x="2604" y="574"/>
                    <a:pt x="2604" y="574"/>
                    <a:pt x="2604" y="574"/>
                  </a:cubicBezTo>
                  <a:cubicBezTo>
                    <a:pt x="2570" y="595"/>
                    <a:pt x="2570" y="595"/>
                    <a:pt x="2570" y="595"/>
                  </a:cubicBezTo>
                  <a:cubicBezTo>
                    <a:pt x="2449" y="532"/>
                    <a:pt x="2449" y="532"/>
                    <a:pt x="2449" y="532"/>
                  </a:cubicBezTo>
                  <a:close/>
                  <a:moveTo>
                    <a:pt x="2123" y="676"/>
                  </a:moveTo>
                  <a:cubicBezTo>
                    <a:pt x="2280" y="607"/>
                    <a:pt x="2280" y="607"/>
                    <a:pt x="2280" y="607"/>
                  </a:cubicBezTo>
                  <a:cubicBezTo>
                    <a:pt x="2276" y="768"/>
                    <a:pt x="2276" y="768"/>
                    <a:pt x="2276" y="768"/>
                  </a:cubicBezTo>
                  <a:cubicBezTo>
                    <a:pt x="2123" y="676"/>
                    <a:pt x="2123" y="676"/>
                    <a:pt x="2123" y="676"/>
                  </a:cubicBezTo>
                  <a:close/>
                  <a:moveTo>
                    <a:pt x="1886" y="782"/>
                  </a:moveTo>
                  <a:cubicBezTo>
                    <a:pt x="1988" y="737"/>
                    <a:pt x="1988" y="737"/>
                    <a:pt x="1988" y="737"/>
                  </a:cubicBezTo>
                  <a:cubicBezTo>
                    <a:pt x="1981" y="871"/>
                    <a:pt x="1981" y="871"/>
                    <a:pt x="1981" y="871"/>
                  </a:cubicBezTo>
                  <a:cubicBezTo>
                    <a:pt x="1886" y="782"/>
                    <a:pt x="1886" y="782"/>
                    <a:pt x="1886" y="782"/>
                  </a:cubicBezTo>
                  <a:close/>
                  <a:moveTo>
                    <a:pt x="1970" y="978"/>
                  </a:moveTo>
                  <a:cubicBezTo>
                    <a:pt x="1821" y="1073"/>
                    <a:pt x="1821" y="1073"/>
                    <a:pt x="1821" y="1073"/>
                  </a:cubicBezTo>
                  <a:cubicBezTo>
                    <a:pt x="1821" y="841"/>
                    <a:pt x="1821" y="841"/>
                    <a:pt x="1821" y="841"/>
                  </a:cubicBezTo>
                  <a:cubicBezTo>
                    <a:pt x="1970" y="978"/>
                    <a:pt x="1970" y="978"/>
                    <a:pt x="1970" y="978"/>
                  </a:cubicBezTo>
                  <a:close/>
                  <a:moveTo>
                    <a:pt x="2207" y="827"/>
                  </a:moveTo>
                  <a:cubicBezTo>
                    <a:pt x="2065" y="917"/>
                    <a:pt x="2065" y="917"/>
                    <a:pt x="2065" y="917"/>
                  </a:cubicBezTo>
                  <a:cubicBezTo>
                    <a:pt x="2074" y="747"/>
                    <a:pt x="2074" y="747"/>
                    <a:pt x="2074" y="747"/>
                  </a:cubicBezTo>
                  <a:cubicBezTo>
                    <a:pt x="2207" y="827"/>
                    <a:pt x="2207" y="827"/>
                    <a:pt x="2207" y="827"/>
                  </a:cubicBezTo>
                  <a:close/>
                  <a:moveTo>
                    <a:pt x="2486" y="649"/>
                  </a:moveTo>
                  <a:cubicBezTo>
                    <a:pt x="2363" y="727"/>
                    <a:pt x="2363" y="727"/>
                    <a:pt x="2363" y="727"/>
                  </a:cubicBezTo>
                  <a:cubicBezTo>
                    <a:pt x="2367" y="586"/>
                    <a:pt x="2367" y="586"/>
                    <a:pt x="2367" y="586"/>
                  </a:cubicBezTo>
                  <a:cubicBezTo>
                    <a:pt x="2486" y="649"/>
                    <a:pt x="2486" y="649"/>
                    <a:pt x="2486" y="649"/>
                  </a:cubicBezTo>
                  <a:close/>
                  <a:moveTo>
                    <a:pt x="2774" y="465"/>
                  </a:moveTo>
                  <a:cubicBezTo>
                    <a:pt x="2713" y="504"/>
                    <a:pt x="2713" y="504"/>
                    <a:pt x="2713" y="504"/>
                  </a:cubicBezTo>
                  <a:cubicBezTo>
                    <a:pt x="2732" y="435"/>
                    <a:pt x="2732" y="435"/>
                    <a:pt x="2732" y="435"/>
                  </a:cubicBezTo>
                  <a:cubicBezTo>
                    <a:pt x="2774" y="465"/>
                    <a:pt x="2774" y="465"/>
                    <a:pt x="2774" y="465"/>
                  </a:cubicBezTo>
                  <a:close/>
                  <a:moveTo>
                    <a:pt x="2938" y="360"/>
                  </a:moveTo>
                  <a:cubicBezTo>
                    <a:pt x="2851" y="416"/>
                    <a:pt x="2851" y="416"/>
                    <a:pt x="2851" y="416"/>
                  </a:cubicBezTo>
                  <a:cubicBezTo>
                    <a:pt x="2833" y="403"/>
                    <a:pt x="2815" y="389"/>
                    <a:pt x="2799" y="377"/>
                  </a:cubicBezTo>
                  <a:cubicBezTo>
                    <a:pt x="2931" y="318"/>
                    <a:pt x="2931" y="318"/>
                    <a:pt x="2931" y="318"/>
                  </a:cubicBezTo>
                  <a:cubicBezTo>
                    <a:pt x="2933" y="332"/>
                    <a:pt x="2936" y="345"/>
                    <a:pt x="2938" y="360"/>
                  </a:cubicBezTo>
                  <a:close/>
                  <a:moveTo>
                    <a:pt x="2996" y="290"/>
                  </a:moveTo>
                  <a:cubicBezTo>
                    <a:pt x="3131" y="230"/>
                    <a:pt x="3131" y="230"/>
                    <a:pt x="3131" y="230"/>
                  </a:cubicBezTo>
                  <a:cubicBezTo>
                    <a:pt x="3134" y="235"/>
                    <a:pt x="3134" y="235"/>
                    <a:pt x="3134" y="235"/>
                  </a:cubicBezTo>
                  <a:cubicBezTo>
                    <a:pt x="2988" y="328"/>
                    <a:pt x="2988" y="328"/>
                    <a:pt x="2988" y="328"/>
                  </a:cubicBezTo>
                  <a:cubicBezTo>
                    <a:pt x="2991" y="313"/>
                    <a:pt x="2994" y="300"/>
                    <a:pt x="2996" y="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Rectangle 5"/>
            <p:cNvSpPr/>
            <p:nvPr/>
          </p:nvSpPr>
          <p:spPr bwMode="auto">
            <a:xfrm>
              <a:off x="8732602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社区活跃，版本迭代周期短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6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应用性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85942" y="1139382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完善的</a:t>
              </a:r>
              <a:r>
                <a:rPr lang="en-US" altLang="zh-CN" dirty="0" err="1"/>
                <a:t>JavaDoc</a:t>
              </a:r>
              <a:r>
                <a:rPr lang="zh-CN" altLang="en-US" dirty="0"/>
                <a:t>，用户指南和样例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9301" y="1139382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/>
                <a:t>受众广、中文文档完善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2659" y="1139382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/>
                <a:t>依赖</a:t>
              </a:r>
              <a:r>
                <a:rPr lang="en-US" altLang="zh-CN" dirty="0" smtClean="0"/>
                <a:t>JDK</a:t>
              </a:r>
              <a:r>
                <a:rPr lang="zh-CN" altLang="en-US" dirty="0" smtClean="0"/>
                <a:t>版本低，</a:t>
              </a:r>
              <a:r>
                <a:rPr lang="zh-CN" altLang="en-US" dirty="0"/>
                <a:t>仅信赖于</a:t>
              </a:r>
              <a:r>
                <a:rPr lang="en-US" altLang="zh-CN" dirty="0"/>
                <a:t>JDK1.5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6018" y="1139382"/>
            <a:ext cx="1533539" cy="3234374"/>
            <a:chOff x="8568023" y="1519176"/>
            <a:chExt cx="2044719" cy="4312498"/>
          </a:xfrm>
        </p:grpSpPr>
        <p:sp>
          <p:nvSpPr>
            <p:cNvPr id="57" name="圆角矩形 56"/>
            <p:cNvSpPr/>
            <p:nvPr/>
          </p:nvSpPr>
          <p:spPr>
            <a:xfrm>
              <a:off x="8568023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835139" y="1701002"/>
              <a:ext cx="1510486" cy="1510484"/>
            </a:xfrm>
            <a:prstGeom prst="ellipse">
              <a:avLst/>
            </a:prstGeom>
            <a:solidFill>
              <a:schemeClr val="accent4"/>
            </a:solidFill>
            <a:ln w="14288" cap="flat">
              <a:noFill/>
              <a:prstDash val="solid"/>
              <a:miter lim="800000"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978387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946305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330535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8759353" y="5186696"/>
              <a:ext cx="1662059" cy="31862"/>
              <a:chOff x="3060700" y="4724400"/>
              <a:chExt cx="5955507" cy="7880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KSO_Shape"/>
            <p:cNvSpPr/>
            <p:nvPr/>
          </p:nvSpPr>
          <p:spPr bwMode="auto">
            <a:xfrm>
              <a:off x="9258256" y="2172770"/>
              <a:ext cx="664252" cy="463922"/>
            </a:xfrm>
            <a:custGeom>
              <a:avLst/>
              <a:gdLst>
                <a:gd name="T0" fmla="*/ 1391139 w 4254"/>
                <a:gd name="T1" fmla="*/ 144776 h 2969"/>
                <a:gd name="T2" fmla="*/ 1364476 w 4254"/>
                <a:gd name="T3" fmla="*/ 0 h 2969"/>
                <a:gd name="T4" fmla="*/ 501944 w 4254"/>
                <a:gd name="T5" fmla="*/ 622705 h 2969"/>
                <a:gd name="T6" fmla="*/ 0 w 4254"/>
                <a:gd name="T7" fmla="*/ 1256840 h 2969"/>
                <a:gd name="T8" fmla="*/ 717366 w 4254"/>
                <a:gd name="T9" fmla="*/ 622705 h 2969"/>
                <a:gd name="T10" fmla="*/ 1335697 w 4254"/>
                <a:gd name="T11" fmla="*/ 496979 h 2969"/>
                <a:gd name="T12" fmla="*/ 1495252 w 4254"/>
                <a:gd name="T13" fmla="*/ 496979 h 2969"/>
                <a:gd name="T14" fmla="*/ 422378 w 4254"/>
                <a:gd name="T15" fmla="*/ 679853 h 2969"/>
                <a:gd name="T16" fmla="*/ 2116 w 4254"/>
                <a:gd name="T17" fmla="*/ 710756 h 2969"/>
                <a:gd name="T18" fmla="*/ 33435 w 4254"/>
                <a:gd name="T19" fmla="*/ 380566 h 2969"/>
                <a:gd name="T20" fmla="*/ 360587 w 4254"/>
                <a:gd name="T21" fmla="*/ 648951 h 2969"/>
                <a:gd name="T22" fmla="*/ 360587 w 4254"/>
                <a:gd name="T23" fmla="*/ 546084 h 2969"/>
                <a:gd name="T24" fmla="*/ 86761 w 4254"/>
                <a:gd name="T25" fmla="*/ 442794 h 2969"/>
                <a:gd name="T26" fmla="*/ 64330 w 4254"/>
                <a:gd name="T27" fmla="*/ 442794 h 2969"/>
                <a:gd name="T28" fmla="*/ 155747 w 4254"/>
                <a:gd name="T29" fmla="*/ 442794 h 2969"/>
                <a:gd name="T30" fmla="*/ 188335 w 4254"/>
                <a:gd name="T31" fmla="*/ 442794 h 2969"/>
                <a:gd name="T32" fmla="*/ 64330 w 4254"/>
                <a:gd name="T33" fmla="*/ 581643 h 2969"/>
                <a:gd name="T34" fmla="*/ 391483 w 4254"/>
                <a:gd name="T35" fmla="*/ 761131 h 2969"/>
                <a:gd name="T36" fmla="*/ 422378 w 4254"/>
                <a:gd name="T37" fmla="*/ 1091321 h 2969"/>
                <a:gd name="T38" fmla="*/ 2116 w 4254"/>
                <a:gd name="T39" fmla="*/ 1060419 h 2969"/>
                <a:gd name="T40" fmla="*/ 391483 w 4254"/>
                <a:gd name="T41" fmla="*/ 761131 h 2969"/>
                <a:gd name="T42" fmla="*/ 325883 w 4254"/>
                <a:gd name="T43" fmla="*/ 1029093 h 2969"/>
                <a:gd name="T44" fmla="*/ 325883 w 4254"/>
                <a:gd name="T45" fmla="*/ 822936 h 2969"/>
                <a:gd name="T46" fmla="*/ 155323 w 4254"/>
                <a:gd name="T47" fmla="*/ 1029093 h 2969"/>
                <a:gd name="T48" fmla="*/ 86761 w 4254"/>
                <a:gd name="T49" fmla="*/ 822936 h 2969"/>
                <a:gd name="T50" fmla="*/ 224309 w 4254"/>
                <a:gd name="T51" fmla="*/ 1029093 h 2969"/>
                <a:gd name="T52" fmla="*/ 224732 w 4254"/>
                <a:gd name="T53" fmla="*/ 822936 h 2969"/>
                <a:gd name="T54" fmla="*/ 86761 w 4254"/>
                <a:gd name="T55" fmla="*/ 1029093 h 2969"/>
                <a:gd name="T56" fmla="*/ 1288295 w 4254"/>
                <a:gd name="T57" fmla="*/ 761131 h 2969"/>
                <a:gd name="T58" fmla="*/ 1257400 w 4254"/>
                <a:gd name="T59" fmla="*/ 1091321 h 2969"/>
                <a:gd name="T60" fmla="*/ 868033 w 4254"/>
                <a:gd name="T61" fmla="*/ 792034 h 2969"/>
                <a:gd name="T62" fmla="*/ 1159212 w 4254"/>
                <a:gd name="T63" fmla="*/ 822936 h 2969"/>
                <a:gd name="T64" fmla="*/ 1123238 w 4254"/>
                <a:gd name="T65" fmla="*/ 822936 h 2969"/>
                <a:gd name="T66" fmla="*/ 1226505 w 4254"/>
                <a:gd name="T67" fmla="*/ 822936 h 2969"/>
                <a:gd name="T68" fmla="*/ 985267 w 4254"/>
                <a:gd name="T69" fmla="*/ 1029093 h 2969"/>
                <a:gd name="T70" fmla="*/ 1053829 w 4254"/>
                <a:gd name="T71" fmla="*/ 1029093 h 2969"/>
                <a:gd name="T72" fmla="*/ 1053829 w 4254"/>
                <a:gd name="T73" fmla="*/ 1029093 h 2969"/>
                <a:gd name="T74" fmla="*/ 1159212 w 4254"/>
                <a:gd name="T75" fmla="*/ 1029093 h 2969"/>
                <a:gd name="T76" fmla="*/ 930247 w 4254"/>
                <a:gd name="T77" fmla="*/ 1029093 h 2969"/>
                <a:gd name="T78" fmla="*/ 1799551 w 4254"/>
                <a:gd name="T79" fmla="*/ 792034 h 2969"/>
                <a:gd name="T80" fmla="*/ 1410184 w 4254"/>
                <a:gd name="T81" fmla="*/ 1091321 h 2969"/>
                <a:gd name="T82" fmla="*/ 1379289 w 4254"/>
                <a:gd name="T83" fmla="*/ 761131 h 2969"/>
                <a:gd name="T84" fmla="*/ 1737337 w 4254"/>
                <a:gd name="T85" fmla="*/ 1024013 h 2969"/>
                <a:gd name="T86" fmla="*/ 1670467 w 4254"/>
                <a:gd name="T87" fmla="*/ 822936 h 2969"/>
                <a:gd name="T88" fmla="*/ 1737337 w 4254"/>
                <a:gd name="T89" fmla="*/ 926650 h 2969"/>
                <a:gd name="T90" fmla="*/ 1441079 w 4254"/>
                <a:gd name="T91" fmla="*/ 864421 h 2969"/>
                <a:gd name="T92" fmla="*/ 1496099 w 4254"/>
                <a:gd name="T93" fmla="*/ 822936 h 2969"/>
                <a:gd name="T94" fmla="*/ 1634070 w 4254"/>
                <a:gd name="T95" fmla="*/ 1029093 h 2969"/>
                <a:gd name="T96" fmla="*/ 1634070 w 4254"/>
                <a:gd name="T97" fmla="*/ 1029093 h 2969"/>
                <a:gd name="T98" fmla="*/ 1441079 w 4254"/>
                <a:gd name="T99" fmla="*/ 962209 h 2969"/>
                <a:gd name="T100" fmla="*/ 1087687 w 4254"/>
                <a:gd name="T101" fmla="*/ 251876 h 2969"/>
                <a:gd name="T102" fmla="*/ 963259 w 4254"/>
                <a:gd name="T103" fmla="*/ 325111 h 2969"/>
                <a:gd name="T104" fmla="*/ 838408 w 4254"/>
                <a:gd name="T105" fmla="*/ 368713 h 2969"/>
                <a:gd name="T106" fmla="*/ 770692 w 4254"/>
                <a:gd name="T107" fmla="*/ 356013 h 2969"/>
                <a:gd name="T108" fmla="*/ 877768 w 4254"/>
                <a:gd name="T109" fmla="*/ 316221 h 2969"/>
                <a:gd name="T110" fmla="*/ 1001772 w 4254"/>
                <a:gd name="T111" fmla="*/ 248066 h 2969"/>
                <a:gd name="T112" fmla="*/ 1156249 w 4254"/>
                <a:gd name="T113" fmla="*/ 184145 h 2969"/>
                <a:gd name="T114" fmla="*/ 1184605 w 4254"/>
                <a:gd name="T115" fmla="*/ 159592 h 2969"/>
                <a:gd name="T116" fmla="*/ 1325116 w 4254"/>
                <a:gd name="T117" fmla="*/ 97364 h 296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254" h="2969">
                  <a:moveTo>
                    <a:pt x="3533" y="1174"/>
                  </a:moveTo>
                  <a:cubicBezTo>
                    <a:pt x="3237" y="1174"/>
                    <a:pt x="3237" y="1174"/>
                    <a:pt x="3237" y="1174"/>
                  </a:cubicBezTo>
                  <a:cubicBezTo>
                    <a:pt x="3237" y="374"/>
                    <a:pt x="3237" y="374"/>
                    <a:pt x="3237" y="374"/>
                  </a:cubicBezTo>
                  <a:cubicBezTo>
                    <a:pt x="3287" y="342"/>
                    <a:pt x="3287" y="342"/>
                    <a:pt x="3287" y="342"/>
                  </a:cubicBezTo>
                  <a:cubicBezTo>
                    <a:pt x="3348" y="303"/>
                    <a:pt x="3348" y="303"/>
                    <a:pt x="3348" y="303"/>
                  </a:cubicBezTo>
                  <a:cubicBezTo>
                    <a:pt x="3321" y="237"/>
                    <a:pt x="3321" y="237"/>
                    <a:pt x="3321" y="237"/>
                  </a:cubicBezTo>
                  <a:cubicBezTo>
                    <a:pt x="3258" y="82"/>
                    <a:pt x="3258" y="82"/>
                    <a:pt x="3258" y="82"/>
                  </a:cubicBezTo>
                  <a:cubicBezTo>
                    <a:pt x="3224" y="0"/>
                    <a:pt x="3224" y="0"/>
                    <a:pt x="3224" y="0"/>
                  </a:cubicBezTo>
                  <a:cubicBezTo>
                    <a:pt x="3143" y="36"/>
                    <a:pt x="3143" y="36"/>
                    <a:pt x="3143" y="36"/>
                  </a:cubicBezTo>
                  <a:cubicBezTo>
                    <a:pt x="1402" y="807"/>
                    <a:pt x="1402" y="807"/>
                    <a:pt x="1402" y="807"/>
                  </a:cubicBezTo>
                  <a:cubicBezTo>
                    <a:pt x="1186" y="807"/>
                    <a:pt x="1186" y="807"/>
                    <a:pt x="1186" y="807"/>
                  </a:cubicBezTo>
                  <a:cubicBezTo>
                    <a:pt x="1186" y="1471"/>
                    <a:pt x="1186" y="1471"/>
                    <a:pt x="1186" y="1471"/>
                  </a:cubicBezTo>
                  <a:cubicBezTo>
                    <a:pt x="1301" y="1471"/>
                    <a:pt x="1301" y="1471"/>
                    <a:pt x="1301" y="1471"/>
                  </a:cubicBezTo>
                  <a:cubicBezTo>
                    <a:pt x="1301" y="2697"/>
                    <a:pt x="1301" y="2697"/>
                    <a:pt x="1301" y="2697"/>
                  </a:cubicBezTo>
                  <a:cubicBezTo>
                    <a:pt x="0" y="2697"/>
                    <a:pt x="0" y="2697"/>
                    <a:pt x="0" y="2697"/>
                  </a:cubicBezTo>
                  <a:cubicBezTo>
                    <a:pt x="0" y="2969"/>
                    <a:pt x="0" y="2969"/>
                    <a:pt x="0" y="2969"/>
                  </a:cubicBezTo>
                  <a:cubicBezTo>
                    <a:pt x="4254" y="2969"/>
                    <a:pt x="4254" y="2969"/>
                    <a:pt x="4254" y="2969"/>
                  </a:cubicBezTo>
                  <a:cubicBezTo>
                    <a:pt x="4254" y="2697"/>
                    <a:pt x="4254" y="2697"/>
                    <a:pt x="4254" y="2697"/>
                  </a:cubicBezTo>
                  <a:cubicBezTo>
                    <a:pt x="1695" y="2697"/>
                    <a:pt x="1695" y="2697"/>
                    <a:pt x="1695" y="2697"/>
                  </a:cubicBezTo>
                  <a:cubicBezTo>
                    <a:pt x="1695" y="1471"/>
                    <a:pt x="1695" y="1471"/>
                    <a:pt x="1695" y="1471"/>
                  </a:cubicBezTo>
                  <a:cubicBezTo>
                    <a:pt x="1821" y="1471"/>
                    <a:pt x="1821" y="1471"/>
                    <a:pt x="1821" y="1471"/>
                  </a:cubicBezTo>
                  <a:cubicBezTo>
                    <a:pt x="1821" y="1278"/>
                    <a:pt x="1821" y="1278"/>
                    <a:pt x="1821" y="1278"/>
                  </a:cubicBezTo>
                  <a:cubicBezTo>
                    <a:pt x="3156" y="426"/>
                    <a:pt x="3156" y="426"/>
                    <a:pt x="3156" y="426"/>
                  </a:cubicBezTo>
                  <a:cubicBezTo>
                    <a:pt x="3156" y="1174"/>
                    <a:pt x="3156" y="1174"/>
                    <a:pt x="3156" y="1174"/>
                  </a:cubicBezTo>
                  <a:cubicBezTo>
                    <a:pt x="2855" y="1174"/>
                    <a:pt x="2855" y="1174"/>
                    <a:pt x="2855" y="1174"/>
                  </a:cubicBezTo>
                  <a:cubicBezTo>
                    <a:pt x="2855" y="1662"/>
                    <a:pt x="2855" y="1662"/>
                    <a:pt x="2855" y="1662"/>
                  </a:cubicBezTo>
                  <a:cubicBezTo>
                    <a:pt x="3533" y="1662"/>
                    <a:pt x="3533" y="1662"/>
                    <a:pt x="3533" y="1662"/>
                  </a:cubicBezTo>
                  <a:cubicBezTo>
                    <a:pt x="3533" y="1174"/>
                    <a:pt x="3533" y="1174"/>
                    <a:pt x="3533" y="1174"/>
                  </a:cubicBezTo>
                  <a:close/>
                  <a:moveTo>
                    <a:pt x="925" y="899"/>
                  </a:moveTo>
                  <a:cubicBezTo>
                    <a:pt x="998" y="899"/>
                    <a:pt x="998" y="899"/>
                    <a:pt x="998" y="899"/>
                  </a:cubicBezTo>
                  <a:cubicBezTo>
                    <a:pt x="998" y="972"/>
                    <a:pt x="998" y="972"/>
                    <a:pt x="998" y="972"/>
                  </a:cubicBezTo>
                  <a:cubicBezTo>
                    <a:pt x="998" y="1606"/>
                    <a:pt x="998" y="1606"/>
                    <a:pt x="998" y="1606"/>
                  </a:cubicBezTo>
                  <a:cubicBezTo>
                    <a:pt x="998" y="1679"/>
                    <a:pt x="998" y="1679"/>
                    <a:pt x="998" y="1679"/>
                  </a:cubicBezTo>
                  <a:cubicBezTo>
                    <a:pt x="925" y="1679"/>
                    <a:pt x="925" y="1679"/>
                    <a:pt x="925" y="1679"/>
                  </a:cubicBezTo>
                  <a:cubicBezTo>
                    <a:pt x="79" y="1679"/>
                    <a:pt x="79" y="1679"/>
                    <a:pt x="79" y="1679"/>
                  </a:cubicBezTo>
                  <a:cubicBezTo>
                    <a:pt x="5" y="1679"/>
                    <a:pt x="5" y="1679"/>
                    <a:pt x="5" y="1679"/>
                  </a:cubicBezTo>
                  <a:cubicBezTo>
                    <a:pt x="5" y="1606"/>
                    <a:pt x="5" y="1606"/>
                    <a:pt x="5" y="1606"/>
                  </a:cubicBezTo>
                  <a:cubicBezTo>
                    <a:pt x="5" y="972"/>
                    <a:pt x="5" y="972"/>
                    <a:pt x="5" y="972"/>
                  </a:cubicBezTo>
                  <a:cubicBezTo>
                    <a:pt x="5" y="899"/>
                    <a:pt x="5" y="899"/>
                    <a:pt x="5" y="899"/>
                  </a:cubicBezTo>
                  <a:cubicBezTo>
                    <a:pt x="79" y="899"/>
                    <a:pt x="79" y="899"/>
                    <a:pt x="79" y="899"/>
                  </a:cubicBezTo>
                  <a:cubicBezTo>
                    <a:pt x="925" y="899"/>
                    <a:pt x="925" y="899"/>
                    <a:pt x="925" y="899"/>
                  </a:cubicBezTo>
                  <a:close/>
                  <a:moveTo>
                    <a:pt x="693" y="1046"/>
                  </a:moveTo>
                  <a:cubicBezTo>
                    <a:pt x="852" y="1521"/>
                    <a:pt x="852" y="1521"/>
                    <a:pt x="852" y="1521"/>
                  </a:cubicBezTo>
                  <a:cubicBezTo>
                    <a:pt x="852" y="1533"/>
                    <a:pt x="852" y="1533"/>
                    <a:pt x="852" y="1533"/>
                  </a:cubicBezTo>
                  <a:cubicBezTo>
                    <a:pt x="770" y="1533"/>
                    <a:pt x="770" y="1533"/>
                    <a:pt x="770" y="1533"/>
                  </a:cubicBezTo>
                  <a:cubicBezTo>
                    <a:pt x="608" y="1046"/>
                    <a:pt x="608" y="1046"/>
                    <a:pt x="608" y="1046"/>
                  </a:cubicBezTo>
                  <a:cubicBezTo>
                    <a:pt x="693" y="1046"/>
                    <a:pt x="693" y="1046"/>
                    <a:pt x="693" y="1046"/>
                  </a:cubicBezTo>
                  <a:close/>
                  <a:moveTo>
                    <a:pt x="852" y="1290"/>
                  </a:moveTo>
                  <a:cubicBezTo>
                    <a:pt x="770" y="1046"/>
                    <a:pt x="770" y="1046"/>
                    <a:pt x="770" y="1046"/>
                  </a:cubicBezTo>
                  <a:cubicBezTo>
                    <a:pt x="852" y="1046"/>
                    <a:pt x="852" y="1046"/>
                    <a:pt x="852" y="1046"/>
                  </a:cubicBezTo>
                  <a:cubicBezTo>
                    <a:pt x="852" y="1290"/>
                    <a:pt x="852" y="1290"/>
                    <a:pt x="852" y="1290"/>
                  </a:cubicBezTo>
                  <a:close/>
                  <a:moveTo>
                    <a:pt x="205" y="1046"/>
                  </a:moveTo>
                  <a:cubicBezTo>
                    <a:pt x="367" y="1533"/>
                    <a:pt x="367" y="1533"/>
                    <a:pt x="367" y="1533"/>
                  </a:cubicBezTo>
                  <a:cubicBezTo>
                    <a:pt x="281" y="1533"/>
                    <a:pt x="281" y="1533"/>
                    <a:pt x="281" y="1533"/>
                  </a:cubicBezTo>
                  <a:cubicBezTo>
                    <a:pt x="152" y="1143"/>
                    <a:pt x="152" y="1143"/>
                    <a:pt x="152" y="1143"/>
                  </a:cubicBezTo>
                  <a:cubicBezTo>
                    <a:pt x="152" y="1046"/>
                    <a:pt x="152" y="1046"/>
                    <a:pt x="152" y="1046"/>
                  </a:cubicBezTo>
                  <a:cubicBezTo>
                    <a:pt x="205" y="1046"/>
                    <a:pt x="205" y="1046"/>
                    <a:pt x="205" y="1046"/>
                  </a:cubicBezTo>
                  <a:close/>
                  <a:moveTo>
                    <a:pt x="444" y="1533"/>
                  </a:moveTo>
                  <a:cubicBezTo>
                    <a:pt x="282" y="1046"/>
                    <a:pt x="282" y="1046"/>
                    <a:pt x="282" y="1046"/>
                  </a:cubicBezTo>
                  <a:cubicBezTo>
                    <a:pt x="368" y="1046"/>
                    <a:pt x="368" y="1046"/>
                    <a:pt x="368" y="1046"/>
                  </a:cubicBezTo>
                  <a:cubicBezTo>
                    <a:pt x="530" y="1533"/>
                    <a:pt x="530" y="1533"/>
                    <a:pt x="530" y="1533"/>
                  </a:cubicBezTo>
                  <a:cubicBezTo>
                    <a:pt x="444" y="1533"/>
                    <a:pt x="444" y="1533"/>
                    <a:pt x="444" y="1533"/>
                  </a:cubicBezTo>
                  <a:close/>
                  <a:moveTo>
                    <a:pt x="607" y="1533"/>
                  </a:moveTo>
                  <a:cubicBezTo>
                    <a:pt x="445" y="1046"/>
                    <a:pt x="445" y="1046"/>
                    <a:pt x="445" y="1046"/>
                  </a:cubicBezTo>
                  <a:cubicBezTo>
                    <a:pt x="531" y="1046"/>
                    <a:pt x="531" y="1046"/>
                    <a:pt x="531" y="1046"/>
                  </a:cubicBezTo>
                  <a:cubicBezTo>
                    <a:pt x="693" y="1533"/>
                    <a:pt x="693" y="1533"/>
                    <a:pt x="693" y="1533"/>
                  </a:cubicBezTo>
                  <a:cubicBezTo>
                    <a:pt x="607" y="1533"/>
                    <a:pt x="607" y="1533"/>
                    <a:pt x="607" y="1533"/>
                  </a:cubicBezTo>
                  <a:close/>
                  <a:moveTo>
                    <a:pt x="152" y="1374"/>
                  </a:moveTo>
                  <a:cubicBezTo>
                    <a:pt x="205" y="1533"/>
                    <a:pt x="205" y="1533"/>
                    <a:pt x="205" y="1533"/>
                  </a:cubicBezTo>
                  <a:cubicBezTo>
                    <a:pt x="152" y="1533"/>
                    <a:pt x="152" y="1533"/>
                    <a:pt x="152" y="1533"/>
                  </a:cubicBezTo>
                  <a:cubicBezTo>
                    <a:pt x="152" y="1374"/>
                    <a:pt x="152" y="1374"/>
                    <a:pt x="152" y="1374"/>
                  </a:cubicBezTo>
                  <a:close/>
                  <a:moveTo>
                    <a:pt x="925" y="1798"/>
                  </a:moveTo>
                  <a:cubicBezTo>
                    <a:pt x="998" y="1798"/>
                    <a:pt x="998" y="1798"/>
                    <a:pt x="998" y="1798"/>
                  </a:cubicBezTo>
                  <a:cubicBezTo>
                    <a:pt x="998" y="1871"/>
                    <a:pt x="998" y="1871"/>
                    <a:pt x="998" y="1871"/>
                  </a:cubicBezTo>
                  <a:cubicBezTo>
                    <a:pt x="998" y="2505"/>
                    <a:pt x="998" y="2505"/>
                    <a:pt x="998" y="2505"/>
                  </a:cubicBezTo>
                  <a:cubicBezTo>
                    <a:pt x="998" y="2578"/>
                    <a:pt x="998" y="2578"/>
                    <a:pt x="998" y="2578"/>
                  </a:cubicBezTo>
                  <a:cubicBezTo>
                    <a:pt x="925" y="2578"/>
                    <a:pt x="925" y="2578"/>
                    <a:pt x="925" y="2578"/>
                  </a:cubicBezTo>
                  <a:cubicBezTo>
                    <a:pt x="79" y="2578"/>
                    <a:pt x="79" y="2578"/>
                    <a:pt x="79" y="2578"/>
                  </a:cubicBezTo>
                  <a:cubicBezTo>
                    <a:pt x="5" y="2578"/>
                    <a:pt x="5" y="2578"/>
                    <a:pt x="5" y="2578"/>
                  </a:cubicBezTo>
                  <a:cubicBezTo>
                    <a:pt x="5" y="2505"/>
                    <a:pt x="5" y="2505"/>
                    <a:pt x="5" y="2505"/>
                  </a:cubicBezTo>
                  <a:cubicBezTo>
                    <a:pt x="5" y="1871"/>
                    <a:pt x="5" y="1871"/>
                    <a:pt x="5" y="1871"/>
                  </a:cubicBezTo>
                  <a:cubicBezTo>
                    <a:pt x="5" y="1798"/>
                    <a:pt x="5" y="1798"/>
                    <a:pt x="5" y="1798"/>
                  </a:cubicBezTo>
                  <a:cubicBezTo>
                    <a:pt x="79" y="1798"/>
                    <a:pt x="79" y="1798"/>
                    <a:pt x="79" y="1798"/>
                  </a:cubicBezTo>
                  <a:cubicBezTo>
                    <a:pt x="925" y="1798"/>
                    <a:pt x="925" y="1798"/>
                    <a:pt x="925" y="1798"/>
                  </a:cubicBezTo>
                  <a:close/>
                  <a:moveTo>
                    <a:pt x="693" y="1944"/>
                  </a:moveTo>
                  <a:cubicBezTo>
                    <a:pt x="852" y="2419"/>
                    <a:pt x="852" y="2419"/>
                    <a:pt x="852" y="2419"/>
                  </a:cubicBezTo>
                  <a:cubicBezTo>
                    <a:pt x="852" y="2431"/>
                    <a:pt x="852" y="2431"/>
                    <a:pt x="852" y="2431"/>
                  </a:cubicBezTo>
                  <a:cubicBezTo>
                    <a:pt x="770" y="2431"/>
                    <a:pt x="770" y="2431"/>
                    <a:pt x="770" y="2431"/>
                  </a:cubicBezTo>
                  <a:cubicBezTo>
                    <a:pt x="608" y="1944"/>
                    <a:pt x="608" y="1944"/>
                    <a:pt x="608" y="1944"/>
                  </a:cubicBezTo>
                  <a:cubicBezTo>
                    <a:pt x="693" y="1944"/>
                    <a:pt x="693" y="1944"/>
                    <a:pt x="693" y="1944"/>
                  </a:cubicBezTo>
                  <a:close/>
                  <a:moveTo>
                    <a:pt x="852" y="2189"/>
                  </a:moveTo>
                  <a:cubicBezTo>
                    <a:pt x="770" y="1944"/>
                    <a:pt x="770" y="1944"/>
                    <a:pt x="770" y="1944"/>
                  </a:cubicBezTo>
                  <a:cubicBezTo>
                    <a:pt x="852" y="1944"/>
                    <a:pt x="852" y="1944"/>
                    <a:pt x="852" y="1944"/>
                  </a:cubicBezTo>
                  <a:cubicBezTo>
                    <a:pt x="852" y="2189"/>
                    <a:pt x="852" y="2189"/>
                    <a:pt x="852" y="2189"/>
                  </a:cubicBezTo>
                  <a:close/>
                  <a:moveTo>
                    <a:pt x="205" y="1944"/>
                  </a:moveTo>
                  <a:cubicBezTo>
                    <a:pt x="367" y="2431"/>
                    <a:pt x="367" y="2431"/>
                    <a:pt x="367" y="2431"/>
                  </a:cubicBezTo>
                  <a:cubicBezTo>
                    <a:pt x="281" y="2431"/>
                    <a:pt x="281" y="2431"/>
                    <a:pt x="281" y="2431"/>
                  </a:cubicBezTo>
                  <a:cubicBezTo>
                    <a:pt x="152" y="2042"/>
                    <a:pt x="152" y="2042"/>
                    <a:pt x="152" y="2042"/>
                  </a:cubicBezTo>
                  <a:cubicBezTo>
                    <a:pt x="152" y="1944"/>
                    <a:pt x="152" y="1944"/>
                    <a:pt x="152" y="1944"/>
                  </a:cubicBezTo>
                  <a:cubicBezTo>
                    <a:pt x="205" y="1944"/>
                    <a:pt x="205" y="1944"/>
                    <a:pt x="205" y="1944"/>
                  </a:cubicBezTo>
                  <a:close/>
                  <a:moveTo>
                    <a:pt x="444" y="2431"/>
                  </a:moveTo>
                  <a:cubicBezTo>
                    <a:pt x="282" y="1944"/>
                    <a:pt x="282" y="1944"/>
                    <a:pt x="282" y="1944"/>
                  </a:cubicBezTo>
                  <a:cubicBezTo>
                    <a:pt x="368" y="1944"/>
                    <a:pt x="368" y="1944"/>
                    <a:pt x="368" y="1944"/>
                  </a:cubicBezTo>
                  <a:cubicBezTo>
                    <a:pt x="530" y="2431"/>
                    <a:pt x="530" y="2431"/>
                    <a:pt x="530" y="2431"/>
                  </a:cubicBezTo>
                  <a:cubicBezTo>
                    <a:pt x="444" y="2431"/>
                    <a:pt x="444" y="2431"/>
                    <a:pt x="444" y="2431"/>
                  </a:cubicBezTo>
                  <a:close/>
                  <a:moveTo>
                    <a:pt x="607" y="2431"/>
                  </a:moveTo>
                  <a:cubicBezTo>
                    <a:pt x="445" y="1944"/>
                    <a:pt x="445" y="1944"/>
                    <a:pt x="445" y="1944"/>
                  </a:cubicBezTo>
                  <a:cubicBezTo>
                    <a:pt x="531" y="1944"/>
                    <a:pt x="531" y="1944"/>
                    <a:pt x="531" y="1944"/>
                  </a:cubicBezTo>
                  <a:cubicBezTo>
                    <a:pt x="693" y="2431"/>
                    <a:pt x="693" y="2431"/>
                    <a:pt x="693" y="2431"/>
                  </a:cubicBezTo>
                  <a:cubicBezTo>
                    <a:pt x="607" y="2431"/>
                    <a:pt x="607" y="2431"/>
                    <a:pt x="607" y="2431"/>
                  </a:cubicBezTo>
                  <a:close/>
                  <a:moveTo>
                    <a:pt x="152" y="2273"/>
                  </a:moveTo>
                  <a:cubicBezTo>
                    <a:pt x="205" y="2431"/>
                    <a:pt x="205" y="2431"/>
                    <a:pt x="205" y="2431"/>
                  </a:cubicBezTo>
                  <a:cubicBezTo>
                    <a:pt x="152" y="2431"/>
                    <a:pt x="152" y="2431"/>
                    <a:pt x="152" y="2431"/>
                  </a:cubicBezTo>
                  <a:cubicBezTo>
                    <a:pt x="152" y="2273"/>
                    <a:pt x="152" y="2273"/>
                    <a:pt x="152" y="2273"/>
                  </a:cubicBezTo>
                  <a:close/>
                  <a:moveTo>
                    <a:pt x="2971" y="1798"/>
                  </a:moveTo>
                  <a:cubicBezTo>
                    <a:pt x="3044" y="1798"/>
                    <a:pt x="3044" y="1798"/>
                    <a:pt x="3044" y="1798"/>
                  </a:cubicBezTo>
                  <a:cubicBezTo>
                    <a:pt x="3044" y="1871"/>
                    <a:pt x="3044" y="1871"/>
                    <a:pt x="3044" y="1871"/>
                  </a:cubicBezTo>
                  <a:cubicBezTo>
                    <a:pt x="3044" y="2505"/>
                    <a:pt x="3044" y="2505"/>
                    <a:pt x="3044" y="2505"/>
                  </a:cubicBezTo>
                  <a:cubicBezTo>
                    <a:pt x="3044" y="2578"/>
                    <a:pt x="3044" y="2578"/>
                    <a:pt x="3044" y="2578"/>
                  </a:cubicBezTo>
                  <a:cubicBezTo>
                    <a:pt x="2971" y="2578"/>
                    <a:pt x="2971" y="2578"/>
                    <a:pt x="2971" y="2578"/>
                  </a:cubicBezTo>
                  <a:cubicBezTo>
                    <a:pt x="2124" y="2578"/>
                    <a:pt x="2124" y="2578"/>
                    <a:pt x="2124" y="2578"/>
                  </a:cubicBezTo>
                  <a:cubicBezTo>
                    <a:pt x="2051" y="2578"/>
                    <a:pt x="2051" y="2578"/>
                    <a:pt x="2051" y="2578"/>
                  </a:cubicBezTo>
                  <a:cubicBezTo>
                    <a:pt x="2051" y="2505"/>
                    <a:pt x="2051" y="2505"/>
                    <a:pt x="2051" y="2505"/>
                  </a:cubicBezTo>
                  <a:cubicBezTo>
                    <a:pt x="2051" y="1871"/>
                    <a:pt x="2051" y="1871"/>
                    <a:pt x="2051" y="1871"/>
                  </a:cubicBezTo>
                  <a:cubicBezTo>
                    <a:pt x="2051" y="1798"/>
                    <a:pt x="2051" y="1798"/>
                    <a:pt x="2051" y="1798"/>
                  </a:cubicBezTo>
                  <a:cubicBezTo>
                    <a:pt x="2124" y="1798"/>
                    <a:pt x="2124" y="1798"/>
                    <a:pt x="2124" y="1798"/>
                  </a:cubicBezTo>
                  <a:cubicBezTo>
                    <a:pt x="2971" y="1798"/>
                    <a:pt x="2971" y="1798"/>
                    <a:pt x="2971" y="1798"/>
                  </a:cubicBezTo>
                  <a:close/>
                  <a:moveTo>
                    <a:pt x="2739" y="1944"/>
                  </a:moveTo>
                  <a:cubicBezTo>
                    <a:pt x="2898" y="2419"/>
                    <a:pt x="2898" y="2419"/>
                    <a:pt x="2898" y="2419"/>
                  </a:cubicBezTo>
                  <a:cubicBezTo>
                    <a:pt x="2898" y="2431"/>
                    <a:pt x="2898" y="2431"/>
                    <a:pt x="2898" y="2431"/>
                  </a:cubicBezTo>
                  <a:cubicBezTo>
                    <a:pt x="2816" y="2431"/>
                    <a:pt x="2816" y="2431"/>
                    <a:pt x="2816" y="2431"/>
                  </a:cubicBezTo>
                  <a:cubicBezTo>
                    <a:pt x="2654" y="1944"/>
                    <a:pt x="2654" y="1944"/>
                    <a:pt x="2654" y="1944"/>
                  </a:cubicBezTo>
                  <a:cubicBezTo>
                    <a:pt x="2739" y="1944"/>
                    <a:pt x="2739" y="1944"/>
                    <a:pt x="2739" y="1944"/>
                  </a:cubicBezTo>
                  <a:close/>
                  <a:moveTo>
                    <a:pt x="2898" y="2189"/>
                  </a:moveTo>
                  <a:cubicBezTo>
                    <a:pt x="2816" y="1944"/>
                    <a:pt x="2816" y="1944"/>
                    <a:pt x="2816" y="1944"/>
                  </a:cubicBezTo>
                  <a:cubicBezTo>
                    <a:pt x="2898" y="1944"/>
                    <a:pt x="2898" y="1944"/>
                    <a:pt x="2898" y="1944"/>
                  </a:cubicBezTo>
                  <a:cubicBezTo>
                    <a:pt x="2898" y="2189"/>
                    <a:pt x="2898" y="2189"/>
                    <a:pt x="2898" y="2189"/>
                  </a:cubicBezTo>
                  <a:close/>
                  <a:moveTo>
                    <a:pt x="2251" y="1944"/>
                  </a:moveTo>
                  <a:cubicBezTo>
                    <a:pt x="2414" y="2431"/>
                    <a:pt x="2414" y="2431"/>
                    <a:pt x="2414" y="2431"/>
                  </a:cubicBezTo>
                  <a:cubicBezTo>
                    <a:pt x="2328" y="2431"/>
                    <a:pt x="2328" y="2431"/>
                    <a:pt x="2328" y="2431"/>
                  </a:cubicBezTo>
                  <a:cubicBezTo>
                    <a:pt x="2198" y="2042"/>
                    <a:pt x="2198" y="2042"/>
                    <a:pt x="2198" y="2042"/>
                  </a:cubicBezTo>
                  <a:cubicBezTo>
                    <a:pt x="2198" y="1944"/>
                    <a:pt x="2198" y="1944"/>
                    <a:pt x="2198" y="1944"/>
                  </a:cubicBezTo>
                  <a:cubicBezTo>
                    <a:pt x="2251" y="1944"/>
                    <a:pt x="2251" y="1944"/>
                    <a:pt x="2251" y="1944"/>
                  </a:cubicBezTo>
                  <a:close/>
                  <a:moveTo>
                    <a:pt x="2490" y="2431"/>
                  </a:moveTo>
                  <a:cubicBezTo>
                    <a:pt x="2328" y="1944"/>
                    <a:pt x="2328" y="1944"/>
                    <a:pt x="2328" y="1944"/>
                  </a:cubicBezTo>
                  <a:cubicBezTo>
                    <a:pt x="2414" y="1944"/>
                    <a:pt x="2414" y="1944"/>
                    <a:pt x="2414" y="1944"/>
                  </a:cubicBezTo>
                  <a:cubicBezTo>
                    <a:pt x="2576" y="2431"/>
                    <a:pt x="2576" y="2431"/>
                    <a:pt x="2576" y="2431"/>
                  </a:cubicBezTo>
                  <a:cubicBezTo>
                    <a:pt x="2490" y="2431"/>
                    <a:pt x="2490" y="2431"/>
                    <a:pt x="2490" y="2431"/>
                  </a:cubicBezTo>
                  <a:close/>
                  <a:moveTo>
                    <a:pt x="2653" y="2431"/>
                  </a:moveTo>
                  <a:cubicBezTo>
                    <a:pt x="2491" y="1944"/>
                    <a:pt x="2491" y="1944"/>
                    <a:pt x="2491" y="1944"/>
                  </a:cubicBezTo>
                  <a:cubicBezTo>
                    <a:pt x="2577" y="1944"/>
                    <a:pt x="2577" y="1944"/>
                    <a:pt x="2577" y="1944"/>
                  </a:cubicBezTo>
                  <a:cubicBezTo>
                    <a:pt x="2739" y="2431"/>
                    <a:pt x="2739" y="2431"/>
                    <a:pt x="2739" y="2431"/>
                  </a:cubicBezTo>
                  <a:cubicBezTo>
                    <a:pt x="2653" y="2431"/>
                    <a:pt x="2653" y="2431"/>
                    <a:pt x="2653" y="2431"/>
                  </a:cubicBezTo>
                  <a:close/>
                  <a:moveTo>
                    <a:pt x="2198" y="2273"/>
                  </a:moveTo>
                  <a:cubicBezTo>
                    <a:pt x="2251" y="2431"/>
                    <a:pt x="2251" y="2431"/>
                    <a:pt x="2251" y="2431"/>
                  </a:cubicBezTo>
                  <a:cubicBezTo>
                    <a:pt x="2198" y="2431"/>
                    <a:pt x="2198" y="2431"/>
                    <a:pt x="2198" y="2431"/>
                  </a:cubicBezTo>
                  <a:cubicBezTo>
                    <a:pt x="2198" y="2273"/>
                    <a:pt x="2198" y="2273"/>
                    <a:pt x="2198" y="2273"/>
                  </a:cubicBezTo>
                  <a:close/>
                  <a:moveTo>
                    <a:pt x="4179" y="1798"/>
                  </a:moveTo>
                  <a:cubicBezTo>
                    <a:pt x="4252" y="1798"/>
                    <a:pt x="4252" y="1798"/>
                    <a:pt x="4252" y="1798"/>
                  </a:cubicBezTo>
                  <a:cubicBezTo>
                    <a:pt x="4252" y="1871"/>
                    <a:pt x="4252" y="1871"/>
                    <a:pt x="4252" y="1871"/>
                  </a:cubicBezTo>
                  <a:cubicBezTo>
                    <a:pt x="4252" y="2505"/>
                    <a:pt x="4252" y="2505"/>
                    <a:pt x="4252" y="2505"/>
                  </a:cubicBezTo>
                  <a:cubicBezTo>
                    <a:pt x="4252" y="2578"/>
                    <a:pt x="4252" y="2578"/>
                    <a:pt x="4252" y="2578"/>
                  </a:cubicBezTo>
                  <a:cubicBezTo>
                    <a:pt x="4179" y="2578"/>
                    <a:pt x="4179" y="2578"/>
                    <a:pt x="4179" y="2578"/>
                  </a:cubicBezTo>
                  <a:cubicBezTo>
                    <a:pt x="3332" y="2578"/>
                    <a:pt x="3332" y="2578"/>
                    <a:pt x="3332" y="2578"/>
                  </a:cubicBezTo>
                  <a:cubicBezTo>
                    <a:pt x="3259" y="2578"/>
                    <a:pt x="3259" y="2578"/>
                    <a:pt x="3259" y="2578"/>
                  </a:cubicBezTo>
                  <a:cubicBezTo>
                    <a:pt x="3259" y="2505"/>
                    <a:pt x="3259" y="2505"/>
                    <a:pt x="3259" y="2505"/>
                  </a:cubicBezTo>
                  <a:cubicBezTo>
                    <a:pt x="3259" y="1871"/>
                    <a:pt x="3259" y="1871"/>
                    <a:pt x="3259" y="1871"/>
                  </a:cubicBezTo>
                  <a:cubicBezTo>
                    <a:pt x="3259" y="1798"/>
                    <a:pt x="3259" y="1798"/>
                    <a:pt x="3259" y="1798"/>
                  </a:cubicBezTo>
                  <a:cubicBezTo>
                    <a:pt x="3332" y="1798"/>
                    <a:pt x="3332" y="1798"/>
                    <a:pt x="3332" y="1798"/>
                  </a:cubicBezTo>
                  <a:cubicBezTo>
                    <a:pt x="4179" y="1798"/>
                    <a:pt x="4179" y="1798"/>
                    <a:pt x="4179" y="1798"/>
                  </a:cubicBezTo>
                  <a:close/>
                  <a:moveTo>
                    <a:pt x="3947" y="1944"/>
                  </a:moveTo>
                  <a:cubicBezTo>
                    <a:pt x="4105" y="2419"/>
                    <a:pt x="4105" y="2419"/>
                    <a:pt x="4105" y="2419"/>
                  </a:cubicBezTo>
                  <a:cubicBezTo>
                    <a:pt x="4105" y="2431"/>
                    <a:pt x="4105" y="2431"/>
                    <a:pt x="4105" y="2431"/>
                  </a:cubicBezTo>
                  <a:cubicBezTo>
                    <a:pt x="4023" y="2431"/>
                    <a:pt x="4023" y="2431"/>
                    <a:pt x="4023" y="2431"/>
                  </a:cubicBezTo>
                  <a:cubicBezTo>
                    <a:pt x="3861" y="1944"/>
                    <a:pt x="3861" y="1944"/>
                    <a:pt x="3861" y="1944"/>
                  </a:cubicBezTo>
                  <a:cubicBezTo>
                    <a:pt x="3947" y="1944"/>
                    <a:pt x="3947" y="1944"/>
                    <a:pt x="3947" y="1944"/>
                  </a:cubicBezTo>
                  <a:close/>
                  <a:moveTo>
                    <a:pt x="4105" y="2189"/>
                  </a:moveTo>
                  <a:cubicBezTo>
                    <a:pt x="4024" y="1944"/>
                    <a:pt x="4024" y="1944"/>
                    <a:pt x="4024" y="1944"/>
                  </a:cubicBezTo>
                  <a:cubicBezTo>
                    <a:pt x="4105" y="1944"/>
                    <a:pt x="4105" y="1944"/>
                    <a:pt x="4105" y="1944"/>
                  </a:cubicBezTo>
                  <a:cubicBezTo>
                    <a:pt x="4105" y="2189"/>
                    <a:pt x="4105" y="2189"/>
                    <a:pt x="4105" y="2189"/>
                  </a:cubicBezTo>
                  <a:close/>
                  <a:moveTo>
                    <a:pt x="3458" y="1944"/>
                  </a:moveTo>
                  <a:cubicBezTo>
                    <a:pt x="3621" y="2431"/>
                    <a:pt x="3621" y="2431"/>
                    <a:pt x="3621" y="2431"/>
                  </a:cubicBezTo>
                  <a:cubicBezTo>
                    <a:pt x="3535" y="2431"/>
                    <a:pt x="3535" y="2431"/>
                    <a:pt x="3535" y="2431"/>
                  </a:cubicBezTo>
                  <a:cubicBezTo>
                    <a:pt x="3405" y="2042"/>
                    <a:pt x="3405" y="2042"/>
                    <a:pt x="3405" y="2042"/>
                  </a:cubicBezTo>
                  <a:cubicBezTo>
                    <a:pt x="3405" y="1944"/>
                    <a:pt x="3405" y="1944"/>
                    <a:pt x="3405" y="1944"/>
                  </a:cubicBezTo>
                  <a:cubicBezTo>
                    <a:pt x="3458" y="1944"/>
                    <a:pt x="3458" y="1944"/>
                    <a:pt x="3458" y="1944"/>
                  </a:cubicBezTo>
                  <a:close/>
                  <a:moveTo>
                    <a:pt x="3698" y="2431"/>
                  </a:moveTo>
                  <a:cubicBezTo>
                    <a:pt x="3535" y="1944"/>
                    <a:pt x="3535" y="1944"/>
                    <a:pt x="3535" y="1944"/>
                  </a:cubicBezTo>
                  <a:cubicBezTo>
                    <a:pt x="3621" y="1944"/>
                    <a:pt x="3621" y="1944"/>
                    <a:pt x="3621" y="1944"/>
                  </a:cubicBezTo>
                  <a:cubicBezTo>
                    <a:pt x="3784" y="2431"/>
                    <a:pt x="3784" y="2431"/>
                    <a:pt x="3784" y="2431"/>
                  </a:cubicBezTo>
                  <a:cubicBezTo>
                    <a:pt x="3698" y="2431"/>
                    <a:pt x="3698" y="2431"/>
                    <a:pt x="3698" y="2431"/>
                  </a:cubicBezTo>
                  <a:close/>
                  <a:moveTo>
                    <a:pt x="3861" y="2431"/>
                  </a:moveTo>
                  <a:cubicBezTo>
                    <a:pt x="3698" y="1944"/>
                    <a:pt x="3698" y="1944"/>
                    <a:pt x="3698" y="1944"/>
                  </a:cubicBezTo>
                  <a:cubicBezTo>
                    <a:pt x="3784" y="1944"/>
                    <a:pt x="3784" y="1944"/>
                    <a:pt x="3784" y="1944"/>
                  </a:cubicBezTo>
                  <a:cubicBezTo>
                    <a:pt x="3947" y="2431"/>
                    <a:pt x="3947" y="2431"/>
                    <a:pt x="3947" y="2431"/>
                  </a:cubicBezTo>
                  <a:cubicBezTo>
                    <a:pt x="3861" y="2431"/>
                    <a:pt x="3861" y="2431"/>
                    <a:pt x="3861" y="2431"/>
                  </a:cubicBezTo>
                  <a:close/>
                  <a:moveTo>
                    <a:pt x="3405" y="2273"/>
                  </a:moveTo>
                  <a:cubicBezTo>
                    <a:pt x="3458" y="2431"/>
                    <a:pt x="3458" y="2431"/>
                    <a:pt x="3458" y="2431"/>
                  </a:cubicBezTo>
                  <a:cubicBezTo>
                    <a:pt x="3405" y="2431"/>
                    <a:pt x="3405" y="2431"/>
                    <a:pt x="3405" y="2431"/>
                  </a:cubicBezTo>
                  <a:cubicBezTo>
                    <a:pt x="3405" y="2273"/>
                    <a:pt x="3405" y="2273"/>
                    <a:pt x="3405" y="2273"/>
                  </a:cubicBezTo>
                  <a:close/>
                  <a:moveTo>
                    <a:pt x="2449" y="532"/>
                  </a:moveTo>
                  <a:cubicBezTo>
                    <a:pt x="2639" y="448"/>
                    <a:pt x="2639" y="448"/>
                    <a:pt x="2639" y="448"/>
                  </a:cubicBezTo>
                  <a:cubicBezTo>
                    <a:pt x="2604" y="574"/>
                    <a:pt x="2604" y="574"/>
                    <a:pt x="2604" y="574"/>
                  </a:cubicBezTo>
                  <a:cubicBezTo>
                    <a:pt x="2570" y="595"/>
                    <a:pt x="2570" y="595"/>
                    <a:pt x="2570" y="595"/>
                  </a:cubicBezTo>
                  <a:cubicBezTo>
                    <a:pt x="2449" y="532"/>
                    <a:pt x="2449" y="532"/>
                    <a:pt x="2449" y="532"/>
                  </a:cubicBezTo>
                  <a:close/>
                  <a:moveTo>
                    <a:pt x="2123" y="676"/>
                  </a:moveTo>
                  <a:cubicBezTo>
                    <a:pt x="2280" y="607"/>
                    <a:pt x="2280" y="607"/>
                    <a:pt x="2280" y="607"/>
                  </a:cubicBezTo>
                  <a:cubicBezTo>
                    <a:pt x="2276" y="768"/>
                    <a:pt x="2276" y="768"/>
                    <a:pt x="2276" y="768"/>
                  </a:cubicBezTo>
                  <a:cubicBezTo>
                    <a:pt x="2123" y="676"/>
                    <a:pt x="2123" y="676"/>
                    <a:pt x="2123" y="676"/>
                  </a:cubicBezTo>
                  <a:close/>
                  <a:moveTo>
                    <a:pt x="1886" y="782"/>
                  </a:moveTo>
                  <a:cubicBezTo>
                    <a:pt x="1988" y="737"/>
                    <a:pt x="1988" y="737"/>
                    <a:pt x="1988" y="737"/>
                  </a:cubicBezTo>
                  <a:cubicBezTo>
                    <a:pt x="1981" y="871"/>
                    <a:pt x="1981" y="871"/>
                    <a:pt x="1981" y="871"/>
                  </a:cubicBezTo>
                  <a:cubicBezTo>
                    <a:pt x="1886" y="782"/>
                    <a:pt x="1886" y="782"/>
                    <a:pt x="1886" y="782"/>
                  </a:cubicBezTo>
                  <a:close/>
                  <a:moveTo>
                    <a:pt x="1970" y="978"/>
                  </a:moveTo>
                  <a:cubicBezTo>
                    <a:pt x="1821" y="1073"/>
                    <a:pt x="1821" y="1073"/>
                    <a:pt x="1821" y="1073"/>
                  </a:cubicBezTo>
                  <a:cubicBezTo>
                    <a:pt x="1821" y="841"/>
                    <a:pt x="1821" y="841"/>
                    <a:pt x="1821" y="841"/>
                  </a:cubicBezTo>
                  <a:cubicBezTo>
                    <a:pt x="1970" y="978"/>
                    <a:pt x="1970" y="978"/>
                    <a:pt x="1970" y="978"/>
                  </a:cubicBezTo>
                  <a:close/>
                  <a:moveTo>
                    <a:pt x="2207" y="827"/>
                  </a:moveTo>
                  <a:cubicBezTo>
                    <a:pt x="2065" y="917"/>
                    <a:pt x="2065" y="917"/>
                    <a:pt x="2065" y="917"/>
                  </a:cubicBezTo>
                  <a:cubicBezTo>
                    <a:pt x="2074" y="747"/>
                    <a:pt x="2074" y="747"/>
                    <a:pt x="2074" y="747"/>
                  </a:cubicBezTo>
                  <a:cubicBezTo>
                    <a:pt x="2207" y="827"/>
                    <a:pt x="2207" y="827"/>
                    <a:pt x="2207" y="827"/>
                  </a:cubicBezTo>
                  <a:close/>
                  <a:moveTo>
                    <a:pt x="2486" y="649"/>
                  </a:moveTo>
                  <a:cubicBezTo>
                    <a:pt x="2363" y="727"/>
                    <a:pt x="2363" y="727"/>
                    <a:pt x="2363" y="727"/>
                  </a:cubicBezTo>
                  <a:cubicBezTo>
                    <a:pt x="2367" y="586"/>
                    <a:pt x="2367" y="586"/>
                    <a:pt x="2367" y="586"/>
                  </a:cubicBezTo>
                  <a:cubicBezTo>
                    <a:pt x="2486" y="649"/>
                    <a:pt x="2486" y="649"/>
                    <a:pt x="2486" y="649"/>
                  </a:cubicBezTo>
                  <a:close/>
                  <a:moveTo>
                    <a:pt x="2774" y="465"/>
                  </a:moveTo>
                  <a:cubicBezTo>
                    <a:pt x="2713" y="504"/>
                    <a:pt x="2713" y="504"/>
                    <a:pt x="2713" y="504"/>
                  </a:cubicBezTo>
                  <a:cubicBezTo>
                    <a:pt x="2732" y="435"/>
                    <a:pt x="2732" y="435"/>
                    <a:pt x="2732" y="435"/>
                  </a:cubicBezTo>
                  <a:cubicBezTo>
                    <a:pt x="2774" y="465"/>
                    <a:pt x="2774" y="465"/>
                    <a:pt x="2774" y="465"/>
                  </a:cubicBezTo>
                  <a:close/>
                  <a:moveTo>
                    <a:pt x="2938" y="360"/>
                  </a:moveTo>
                  <a:cubicBezTo>
                    <a:pt x="2851" y="416"/>
                    <a:pt x="2851" y="416"/>
                    <a:pt x="2851" y="416"/>
                  </a:cubicBezTo>
                  <a:cubicBezTo>
                    <a:pt x="2833" y="403"/>
                    <a:pt x="2815" y="389"/>
                    <a:pt x="2799" y="377"/>
                  </a:cubicBezTo>
                  <a:cubicBezTo>
                    <a:pt x="2931" y="318"/>
                    <a:pt x="2931" y="318"/>
                    <a:pt x="2931" y="318"/>
                  </a:cubicBezTo>
                  <a:cubicBezTo>
                    <a:pt x="2933" y="332"/>
                    <a:pt x="2936" y="345"/>
                    <a:pt x="2938" y="360"/>
                  </a:cubicBezTo>
                  <a:close/>
                  <a:moveTo>
                    <a:pt x="2996" y="290"/>
                  </a:moveTo>
                  <a:cubicBezTo>
                    <a:pt x="3131" y="230"/>
                    <a:pt x="3131" y="230"/>
                    <a:pt x="3131" y="230"/>
                  </a:cubicBezTo>
                  <a:cubicBezTo>
                    <a:pt x="3134" y="235"/>
                    <a:pt x="3134" y="235"/>
                    <a:pt x="3134" y="235"/>
                  </a:cubicBezTo>
                  <a:cubicBezTo>
                    <a:pt x="2988" y="328"/>
                    <a:pt x="2988" y="328"/>
                    <a:pt x="2988" y="328"/>
                  </a:cubicBezTo>
                  <a:cubicBezTo>
                    <a:pt x="2991" y="313"/>
                    <a:pt x="2994" y="300"/>
                    <a:pt x="2996" y="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Rectangle 5"/>
            <p:cNvSpPr/>
            <p:nvPr/>
          </p:nvSpPr>
          <p:spPr bwMode="auto">
            <a:xfrm>
              <a:off x="8732602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/>
                <a:t>相对传统</a:t>
              </a:r>
              <a:r>
                <a:rPr lang="en-US" altLang="zh-CN" dirty="0" smtClean="0"/>
                <a:t>I/O</a:t>
              </a:r>
              <a:r>
                <a:rPr lang="zh-CN" altLang="en-US" dirty="0" smtClean="0"/>
                <a:t>模型来说，编码十分简单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26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0059" y="1869612"/>
            <a:ext cx="2520562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33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模型介绍</a:t>
            </a:r>
            <a:endParaRPr lang="zh-CN" altLang="en-US" sz="33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35758" y="2602327"/>
            <a:ext cx="125290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同步与异步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70863" y="2586272"/>
            <a:ext cx="143244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阻塞与非阻塞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5758" y="2915903"/>
            <a:ext cx="170816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模型介绍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39138" y="1629843"/>
            <a:ext cx="1837257" cy="1837257"/>
            <a:chOff x="2452184" y="2173124"/>
            <a:chExt cx="2449676" cy="2449676"/>
          </a:xfrm>
        </p:grpSpPr>
        <p:grpSp>
          <p:nvGrpSpPr>
            <p:cNvPr id="7" name="组合 6"/>
            <p:cNvGrpSpPr/>
            <p:nvPr/>
          </p:nvGrpSpPr>
          <p:grpSpPr>
            <a:xfrm>
              <a:off x="2452184" y="2173124"/>
              <a:ext cx="2449676" cy="2449676"/>
              <a:chOff x="2099081" y="2031187"/>
              <a:chExt cx="2739620" cy="2739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99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938198" y="2659139"/>
              <a:ext cx="1477648" cy="14776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243396" y="2960706"/>
              <a:ext cx="860738" cy="874510"/>
              <a:chOff x="3619500" y="2434166"/>
              <a:chExt cx="590102" cy="599547"/>
            </a:xfrm>
            <a:solidFill>
              <a:schemeClr val="bg1"/>
            </a:solidFill>
          </p:grpSpPr>
          <p:sp>
            <p:nvSpPr>
              <p:cNvPr id="17" name="KSO_Shape"/>
              <p:cNvSpPr/>
              <p:nvPr/>
            </p:nvSpPr>
            <p:spPr>
              <a:xfrm>
                <a:off x="3619500" y="2476500"/>
                <a:ext cx="557213" cy="557213"/>
              </a:xfrm>
              <a:prstGeom prst="pi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KSO_Shape"/>
              <p:cNvSpPr/>
              <p:nvPr/>
            </p:nvSpPr>
            <p:spPr>
              <a:xfrm rot="17344659">
                <a:off x="3652389" y="2434166"/>
                <a:ext cx="557213" cy="557213"/>
              </a:xfrm>
              <a:prstGeom prst="pie">
                <a:avLst>
                  <a:gd name="adj1" fmla="val 20720386"/>
                  <a:gd name="adj2" fmla="val 40651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5470863" y="2915903"/>
            <a:ext cx="136620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Reactor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7445"/>
      </a:accent1>
      <a:accent2>
        <a:srgbClr val="E94744"/>
      </a:accent2>
      <a:accent3>
        <a:srgbClr val="009288"/>
      </a:accent3>
      <a:accent4>
        <a:srgbClr val="015A7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gency FB"/>
        <a:ea typeface="造字工房悦黑（非商用）常规体"/>
        <a:cs typeface=""/>
      </a:majorFont>
      <a:minorFont>
        <a:latin typeface="Agency FB"/>
        <a:ea typeface="造字工房悦黑（非商用）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76200" cap="flat" cmpd="sng" algn="ctr">
          <a:noFill/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 panose="020B0604020202020204"/>
            <a:ea typeface="微软雅黑" panose="020B050302020402020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1239</Words>
  <Application>Microsoft Office PowerPoint</Application>
  <PresentationFormat>全屏显示(16:9)</PresentationFormat>
  <Paragraphs>139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Gill Sans</vt:lpstr>
      <vt:lpstr>Lato Light</vt:lpstr>
      <vt:lpstr>UKIJ Qolyazma</vt:lpstr>
      <vt:lpstr>等线</vt:lpstr>
      <vt:lpstr>宋体</vt:lpstr>
      <vt:lpstr>微软雅黑</vt:lpstr>
      <vt:lpstr>造字工房悦黑（非商用）常规体</vt:lpstr>
      <vt:lpstr>Agency FB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设计</vt:lpstr>
      <vt:lpstr>性能</vt:lpstr>
      <vt:lpstr>安全</vt:lpstr>
      <vt:lpstr>健壮性</vt:lpstr>
      <vt:lpstr>应用性</vt:lpstr>
      <vt:lpstr>PowerPoint 演示文稿</vt:lpstr>
      <vt:lpstr>同步与异步</vt:lpstr>
      <vt:lpstr>阻塞与非阻塞</vt:lpstr>
      <vt:lpstr>阻塞IO</vt:lpstr>
      <vt:lpstr>非阻塞IO</vt:lpstr>
      <vt:lpstr>多路复用IO</vt:lpstr>
      <vt:lpstr>异步IO</vt:lpstr>
      <vt:lpstr>Reactor模式</vt:lpstr>
      <vt:lpstr>PowerPoint 演示文稿</vt:lpstr>
      <vt:lpstr>Netty单线程模型</vt:lpstr>
      <vt:lpstr>Netty多线程模型</vt:lpstr>
      <vt:lpstr>Netty主从多线程模型</vt:lpstr>
      <vt:lpstr>PowerPoint 演示文稿</vt:lpstr>
      <vt:lpstr>channel</vt:lpstr>
      <vt:lpstr>Channel处理流程</vt:lpstr>
      <vt:lpstr>EventLoop&amp;EventLoopGroup</vt:lpstr>
      <vt:lpstr>Handler&amp;Pipeline</vt:lpstr>
      <vt:lpstr>Netty时序图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微立体述职报告</dc:title>
  <dc:creator>第一PPT</dc:creator>
  <cp:keywords>www.1ppt.com</cp:keywords>
  <dc:description>www.1ppt.com</dc:description>
  <cp:lastModifiedBy>yeoman</cp:lastModifiedBy>
  <cp:revision>414</cp:revision>
  <dcterms:created xsi:type="dcterms:W3CDTF">2015-12-15T14:14:00Z</dcterms:created>
  <dcterms:modified xsi:type="dcterms:W3CDTF">2020-04-08T07:38:01Z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