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9" r:id="rId5"/>
    <p:sldId id="270" r:id="rId6"/>
    <p:sldId id="272" r:id="rId7"/>
    <p:sldId id="271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90" r:id="rId17"/>
    <p:sldId id="289" r:id="rId18"/>
    <p:sldId id="291" r:id="rId19"/>
    <p:sldId id="292" r:id="rId20"/>
    <p:sldId id="293" r:id="rId21"/>
    <p:sldId id="295" r:id="rId22"/>
    <p:sldId id="274" r:id="rId23"/>
    <p:sldId id="276" r:id="rId24"/>
    <p:sldId id="277" r:id="rId25"/>
    <p:sldId id="278" r:id="rId26"/>
    <p:sldId id="279" r:id="rId27"/>
    <p:sldId id="280" r:id="rId28"/>
    <p:sldId id="264" r:id="rId29"/>
  </p:sldIdLst>
  <p:sldSz cx="12192000" cy="6858000"/>
  <p:notesSz cx="6858000" cy="9144000"/>
  <p:embeddedFontLst>
    <p:embeddedFont>
      <p:font typeface="나눔고딕" panose="020B0600000101010101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8F72-C98A-4159-9237-B2C45FA7146C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4989-C037-47C8-BE73-C99AE9C10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39B-D9DA-4EF8-9D58-34CE39D27A0F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574-4CD8-4C8E-A47C-F58F17B12AF3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0FF9-1918-4580-A4CD-04D1EEE8AF03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AFE9-6A77-41A5-BC8B-92F0087A7023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BCB-9785-4098-A813-617E64768C76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AB4D-3539-4280-96F7-7764F3E16700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61FB-AA6F-4D49-B64E-A0E77FE65ACA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9F89-4FFE-4BBE-9AC3-AAC5703FA948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371D-5B61-46BF-B625-069C02B90313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1C0A-0C8B-42F2-B3C9-AE4AB8C5BFC7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C1D4-F0C3-49BC-8A0B-A84A0982B576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3F25-C2FC-4B1B-9B45-AE66061750AF}" type="datetime1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726079" y="3152001"/>
            <a:ext cx="2739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Web Hacking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127921" y="1558267"/>
            <a:ext cx="1693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2019 </a:t>
            </a:r>
            <a:r>
              <a:rPr lang="en-US" altLang="ko-KR" sz="105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Hombrew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Seminar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1848-B0D8-4B48-AF02-64983484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Cookie &amp; Session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47379C-261D-4637-9A49-40E6F92E2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16" y="2349349"/>
            <a:ext cx="2978525" cy="2978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86F2D6-9B43-41C4-92BD-43A3245F57F0}"/>
              </a:ext>
            </a:extLst>
          </p:cNvPr>
          <p:cNvSpPr txBox="1"/>
          <p:nvPr/>
        </p:nvSpPr>
        <p:spPr>
          <a:xfrm>
            <a:off x="1800725" y="2437201"/>
            <a:ext cx="763203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http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프로토콜의 특징이자 약점을 보완하기 위해 사용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클라이언트와 서버 간의 인증 유지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차이점은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저장되는 위치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쿠키는 클라이언트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세션은 서버에 저장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4E7776-3E6C-4C22-B85C-54B90F6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Cookie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0CE5EFF0-7401-455F-BDB4-220E42ED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26" y="1581927"/>
            <a:ext cx="4473089" cy="22711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C1A187-EB98-4A5F-B80A-AF28984A555E}"/>
              </a:ext>
            </a:extLst>
          </p:cNvPr>
          <p:cNvSpPr txBox="1"/>
          <p:nvPr/>
        </p:nvSpPr>
        <p:spPr>
          <a:xfrm>
            <a:off x="1254829" y="1760257"/>
            <a:ext cx="7632033" cy="418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쿠키를 이용하여 웹 사이트의 동작을 제어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ex)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팝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창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오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은 다시 보지 않음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쿠키는 클라이언트에 저장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임의로 수정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삭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제하는 것이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이로 인하여 발생하는 것이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리를 도와주는 도구 존재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Chrome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‘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’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6FE283-4088-4207-A413-6E1B4054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63" y="4573240"/>
            <a:ext cx="3448050" cy="1285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E91B15-62B2-4653-BF9B-A96D1A98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126" y="4105022"/>
            <a:ext cx="3514725" cy="37147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53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976657-7418-4E79-A280-D9CCBEC4BD6F}"/>
              </a:ext>
            </a:extLst>
          </p:cNvPr>
          <p:cNvSpPr txBox="1"/>
          <p:nvPr/>
        </p:nvSpPr>
        <p:spPr>
          <a:xfrm>
            <a:off x="1162050" y="1520518"/>
            <a:ext cx="44258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1. Google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B138AA-66CE-4EE3-A56E-E343BC24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96820"/>
            <a:ext cx="9563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620DBF-BE3B-4472-A511-0F1C46752DFA}"/>
              </a:ext>
            </a:extLst>
          </p:cNvPr>
          <p:cNvSpPr txBox="1"/>
          <p:nvPr/>
        </p:nvSpPr>
        <p:spPr>
          <a:xfrm>
            <a:off x="1162050" y="1520518"/>
            <a:ext cx="44258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2. Chrome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84DBFD-E23D-45E9-A00A-303DD00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3" y="2221872"/>
            <a:ext cx="9968753" cy="24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E30537C-C52D-4885-8410-D03FC7AF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6"/>
          <a:stretch/>
        </p:blipFill>
        <p:spPr>
          <a:xfrm>
            <a:off x="3125353" y="1035692"/>
            <a:ext cx="5815447" cy="5741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A8D5D6-29DF-4BB5-A82B-77AAF983DCD2}"/>
              </a:ext>
            </a:extLst>
          </p:cNvPr>
          <p:cNvSpPr/>
          <p:nvPr/>
        </p:nvSpPr>
        <p:spPr>
          <a:xfrm>
            <a:off x="4507345" y="3537527"/>
            <a:ext cx="895928" cy="2124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80BF44-7DE4-4820-8868-408E1E90C218}"/>
              </a:ext>
            </a:extLst>
          </p:cNvPr>
          <p:cNvSpPr/>
          <p:nvPr/>
        </p:nvSpPr>
        <p:spPr>
          <a:xfrm>
            <a:off x="3449509" y="3782244"/>
            <a:ext cx="5219361" cy="493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14A45-81DA-45B6-8A64-CC4BEBF8B260}"/>
              </a:ext>
            </a:extLst>
          </p:cNvPr>
          <p:cNvSpPr txBox="1"/>
          <p:nvPr/>
        </p:nvSpPr>
        <p:spPr>
          <a:xfrm>
            <a:off x="8113839" y="4260070"/>
            <a:ext cx="111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쿠키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1D7BA-B30F-4C18-BE11-1D5A0B8919C7}"/>
              </a:ext>
            </a:extLst>
          </p:cNvPr>
          <p:cNvSpPr txBox="1"/>
          <p:nvPr/>
        </p:nvSpPr>
        <p:spPr>
          <a:xfrm>
            <a:off x="5353096" y="3489105"/>
            <a:ext cx="111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쿠키 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B3CF6D-2320-49ED-A245-636B3B90C930}"/>
              </a:ext>
            </a:extLst>
          </p:cNvPr>
          <p:cNvSpPr/>
          <p:nvPr/>
        </p:nvSpPr>
        <p:spPr>
          <a:xfrm>
            <a:off x="3125353" y="3782244"/>
            <a:ext cx="254341" cy="2698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FFDD80-3BED-47D6-BC61-83C5FABEA7EF}"/>
              </a:ext>
            </a:extLst>
          </p:cNvPr>
          <p:cNvSpPr/>
          <p:nvPr/>
        </p:nvSpPr>
        <p:spPr>
          <a:xfrm>
            <a:off x="3395721" y="1307986"/>
            <a:ext cx="297738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B5BEF-526E-43BF-9F69-01D30E6D4EEA}"/>
              </a:ext>
            </a:extLst>
          </p:cNvPr>
          <p:cNvSpPr txBox="1"/>
          <p:nvPr/>
        </p:nvSpPr>
        <p:spPr>
          <a:xfrm>
            <a:off x="2583783" y="1307985"/>
            <a:ext cx="111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전체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A96A3-F0CA-4613-93E7-1434484F4536}"/>
              </a:ext>
            </a:extLst>
          </p:cNvPr>
          <p:cNvSpPr txBox="1"/>
          <p:nvPr/>
        </p:nvSpPr>
        <p:spPr>
          <a:xfrm>
            <a:off x="2269632" y="3786726"/>
            <a:ext cx="111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개별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353601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DA05C2-A5D8-44BA-A07F-88698A8CB974}"/>
              </a:ext>
            </a:extLst>
          </p:cNvPr>
          <p:cNvSpPr txBox="1"/>
          <p:nvPr/>
        </p:nvSpPr>
        <p:spPr>
          <a:xfrm>
            <a:off x="1336447" y="1581292"/>
            <a:ext cx="6217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1. Internet Explore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 스마트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캠퍼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스 로그인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A9B281-D419-4E1D-A4DB-7F10C2FD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2425782"/>
            <a:ext cx="8597153" cy="20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2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DA05C2-A5D8-44BA-A07F-88698A8CB974}"/>
              </a:ext>
            </a:extLst>
          </p:cNvPr>
          <p:cNvSpPr txBox="1"/>
          <p:nvPr/>
        </p:nvSpPr>
        <p:spPr>
          <a:xfrm>
            <a:off x="1336447" y="1581292"/>
            <a:ext cx="6217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개발자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환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(F12)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 쿠키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(Session ID)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A10A0-D1FD-458D-B297-9E928D37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9" y="2494809"/>
            <a:ext cx="10594882" cy="1981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44C3AE-1EE3-49AC-9AC0-3D65CB222851}"/>
              </a:ext>
            </a:extLst>
          </p:cNvPr>
          <p:cNvSpPr/>
          <p:nvPr/>
        </p:nvSpPr>
        <p:spPr>
          <a:xfrm>
            <a:off x="2388870" y="2689412"/>
            <a:ext cx="632236" cy="242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5EA73C-1978-4A77-BB0F-DDF3A9906A49}"/>
              </a:ext>
            </a:extLst>
          </p:cNvPr>
          <p:cNvSpPr/>
          <p:nvPr/>
        </p:nvSpPr>
        <p:spPr>
          <a:xfrm>
            <a:off x="3505200" y="3505200"/>
            <a:ext cx="7467600" cy="340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A2876C-38F0-4BEC-AD08-86DBAA7FB803}"/>
              </a:ext>
            </a:extLst>
          </p:cNvPr>
          <p:cNvCxnSpPr/>
          <p:nvPr/>
        </p:nvCxnSpPr>
        <p:spPr>
          <a:xfrm>
            <a:off x="1013012" y="3505200"/>
            <a:ext cx="117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7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DA05C2-A5D8-44BA-A07F-88698A8CB974}"/>
              </a:ext>
            </a:extLst>
          </p:cNvPr>
          <p:cNvSpPr txBox="1"/>
          <p:nvPr/>
        </p:nvSpPr>
        <p:spPr>
          <a:xfrm>
            <a:off x="1336447" y="1581292"/>
            <a:ext cx="6217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3. Chrome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 스마트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캠퍼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스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접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속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60BB8-352D-46C4-8053-79CB2142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47" y="2494809"/>
            <a:ext cx="9717741" cy="39025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49DCFE-8952-4EF1-919D-B96591856C65}"/>
              </a:ext>
            </a:extLst>
          </p:cNvPr>
          <p:cNvSpPr/>
          <p:nvPr/>
        </p:nvSpPr>
        <p:spPr>
          <a:xfrm>
            <a:off x="6840071" y="3630706"/>
            <a:ext cx="3979624" cy="331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5394DC-9117-4D08-B69C-43C8E6657AEE}"/>
              </a:ext>
            </a:extLst>
          </p:cNvPr>
          <p:cNvCxnSpPr>
            <a:cxnSpLocks/>
          </p:cNvCxnSpPr>
          <p:nvPr/>
        </p:nvCxnSpPr>
        <p:spPr>
          <a:xfrm>
            <a:off x="7817224" y="3429000"/>
            <a:ext cx="717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B15BB1-8A4A-47EE-8D08-C1F0963DB610}"/>
              </a:ext>
            </a:extLst>
          </p:cNvPr>
          <p:cNvSpPr txBox="1"/>
          <p:nvPr/>
        </p:nvSpPr>
        <p:spPr>
          <a:xfrm>
            <a:off x="8713693" y="3962400"/>
            <a:ext cx="319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비로그인시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JSESSIONID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11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DA05C2-A5D8-44BA-A07F-88698A8CB974}"/>
              </a:ext>
            </a:extLst>
          </p:cNvPr>
          <p:cNvSpPr txBox="1"/>
          <p:nvPr/>
        </p:nvSpPr>
        <p:spPr>
          <a:xfrm>
            <a:off x="1336447" y="1581292"/>
            <a:ext cx="6217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4.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EditThisCookie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사용하여 쿠키 변조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D412D-D439-4897-AFB9-1FE58CB84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r="-1"/>
          <a:stretch/>
        </p:blipFill>
        <p:spPr>
          <a:xfrm>
            <a:off x="1336447" y="2533295"/>
            <a:ext cx="9744912" cy="390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D5D296-9309-49F9-A5E6-2E9E7F8FFAF7}"/>
              </a:ext>
            </a:extLst>
          </p:cNvPr>
          <p:cNvSpPr txBox="1"/>
          <p:nvPr/>
        </p:nvSpPr>
        <p:spPr>
          <a:xfrm>
            <a:off x="6472518" y="422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78904-3CA1-4809-9A54-F3CF495DCF91}"/>
              </a:ext>
            </a:extLst>
          </p:cNvPr>
          <p:cNvSpPr txBox="1"/>
          <p:nvPr/>
        </p:nvSpPr>
        <p:spPr>
          <a:xfrm>
            <a:off x="6843141" y="3654969"/>
            <a:ext cx="4060790" cy="372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42C9D-497D-45D4-B85F-0F3B5F9381FF}"/>
              </a:ext>
            </a:extLst>
          </p:cNvPr>
          <p:cNvSpPr txBox="1"/>
          <p:nvPr/>
        </p:nvSpPr>
        <p:spPr>
          <a:xfrm>
            <a:off x="8444752" y="3989294"/>
            <a:ext cx="368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IE</a:t>
            </a:r>
            <a:r>
              <a:rPr lang="ko-KR" altLang="en-US" sz="1200" dirty="0">
                <a:solidFill>
                  <a:srgbClr val="FF0000"/>
                </a:solidFill>
              </a:rPr>
              <a:t>에서 가져온 </a:t>
            </a:r>
            <a:r>
              <a:rPr lang="en-US" altLang="ko-KR" sz="1200" dirty="0">
                <a:solidFill>
                  <a:srgbClr val="FF0000"/>
                </a:solidFill>
              </a:rPr>
              <a:t>JSESSIONID</a:t>
            </a:r>
            <a:r>
              <a:rPr lang="ko-KR" altLang="en-US" sz="1200" dirty="0">
                <a:solidFill>
                  <a:srgbClr val="FF0000"/>
                </a:solidFill>
              </a:rPr>
              <a:t>로 저장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018A2-5DC6-4C10-9102-834F46683327}"/>
              </a:ext>
            </a:extLst>
          </p:cNvPr>
          <p:cNvSpPr txBox="1"/>
          <p:nvPr/>
        </p:nvSpPr>
        <p:spPr>
          <a:xfrm>
            <a:off x="8609188" y="5869251"/>
            <a:ext cx="345212" cy="281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48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3D2711-6D39-4FAF-BB5A-78E8E45D411F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 변조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10D1FC-2769-4CE0-B35E-D07ACD29ED85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D11930-CA81-4059-B554-931AE22FFE39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07541A-AFF7-4F1B-8BC2-3C21F995316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DA05C2-A5D8-44BA-A07F-88698A8CB974}"/>
              </a:ext>
            </a:extLst>
          </p:cNvPr>
          <p:cNvSpPr txBox="1"/>
          <p:nvPr/>
        </p:nvSpPr>
        <p:spPr>
          <a:xfrm>
            <a:off x="1336447" y="1581292"/>
            <a:ext cx="6217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5. Chrome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에서도 로그인 세션 획득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6F070-9CB8-4B7F-997B-7711F18E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47" y="2494809"/>
            <a:ext cx="8739882" cy="35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119654" y="628968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119654" y="1090633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151808" y="1763025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Contents 1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- Web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기초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151808" y="3105834"/>
            <a:ext cx="213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Contents 2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- Cookie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&amp;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Session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151808" y="4448643"/>
            <a:ext cx="20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Contents 3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- Password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취약점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5FBAB1-1BA4-4BCE-835A-26CC00A4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세션 고정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&amp;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예측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4E7776-3E6C-4C22-B85C-54B90F6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A8A2D5-F467-4FD2-BAB9-A4A3DB69E1C2}"/>
              </a:ext>
            </a:extLst>
          </p:cNvPr>
          <p:cNvGrpSpPr/>
          <p:nvPr/>
        </p:nvGrpSpPr>
        <p:grpSpPr>
          <a:xfrm>
            <a:off x="2302870" y="1290885"/>
            <a:ext cx="5186239" cy="400110"/>
            <a:chOff x="5203631" y="2171892"/>
            <a:chExt cx="51862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ACBDF-ABD5-4777-9FFA-0624218670D6}"/>
                </a:ext>
              </a:extLst>
            </p:cNvPr>
            <p:cNvSpPr txBox="1"/>
            <p:nvPr/>
          </p:nvSpPr>
          <p:spPr>
            <a:xfrm>
              <a:off x="5203631" y="2171892"/>
              <a:ext cx="368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세션 고정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101644-19A9-4A24-96F0-2963B087EA3D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F238B1-ADF9-483E-91D8-FB416DFE8CC4}"/>
              </a:ext>
            </a:extLst>
          </p:cNvPr>
          <p:cNvGrpSpPr/>
          <p:nvPr/>
        </p:nvGrpSpPr>
        <p:grpSpPr>
          <a:xfrm>
            <a:off x="2302870" y="3749841"/>
            <a:ext cx="5186239" cy="400110"/>
            <a:chOff x="5203631" y="2171892"/>
            <a:chExt cx="5186239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729061-863E-4C4F-8564-05F1DEDAC292}"/>
                </a:ext>
              </a:extLst>
            </p:cNvPr>
            <p:cNvSpPr txBox="1"/>
            <p:nvPr/>
          </p:nvSpPr>
          <p:spPr>
            <a:xfrm>
              <a:off x="5203631" y="2171892"/>
              <a:ext cx="368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세션 예측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39FD3A-4A1F-466F-99C2-5C75DAF22F1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3176B0-07AB-4CB2-90F8-1126BAFF6644}"/>
              </a:ext>
            </a:extLst>
          </p:cNvPr>
          <p:cNvSpPr txBox="1"/>
          <p:nvPr/>
        </p:nvSpPr>
        <p:spPr>
          <a:xfrm>
            <a:off x="2053004" y="1855515"/>
            <a:ext cx="7632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사용자가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접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속할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마다 동일한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Session ID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발행하여 발생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ex) PHPSESSION, JESSID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쿠키가 유출된 경우 세션이 도용될 수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라서 매번 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의 세션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기 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새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로운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Session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ID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발행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33CEE7-4EE0-4AEC-95FC-207C05FBD849}"/>
              </a:ext>
            </a:extLst>
          </p:cNvPr>
          <p:cNvSpPr txBox="1"/>
          <p:nvPr/>
        </p:nvSpPr>
        <p:spPr>
          <a:xfrm>
            <a:off x="2053003" y="4361695"/>
            <a:ext cx="76320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특정 패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을 기반으로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Session ID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만들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발생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ex) IP Address,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단순히 숫자가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씩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증가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Brute force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등을 통해 유효한 세션 도용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라서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Session ID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발행 시 마다 예측할 수 없도록 생성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17868" y="182880"/>
            <a:ext cx="1935135" cy="854227"/>
            <a:chOff x="603033" y="-971550"/>
            <a:chExt cx="1734839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03033" y="-881071"/>
              <a:ext cx="1734839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Cookie &amp; Session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세션 고정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&amp;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예측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4E7776-3E6C-4C22-B85C-54B90F6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E1E1EF-90A0-4171-8CF9-B3BC5042A8F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78137-5375-4F99-AA28-0F86353D2DBB}"/>
              </a:ext>
            </a:extLst>
          </p:cNvPr>
          <p:cNvSpPr txBox="1"/>
          <p:nvPr/>
        </p:nvSpPr>
        <p:spPr>
          <a:xfrm>
            <a:off x="6528111" y="3686903"/>
            <a:ext cx="2661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ko-KR" altLang="en-US" sz="8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사이트는 취약점과 관련 없는 예시 사이트 입니다</a:t>
            </a:r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A73F5C6-9F23-4B2D-B684-8D6F1ED9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35" y="1647247"/>
            <a:ext cx="7024066" cy="20396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03824ED-C740-449B-B0DC-2C003399D41E}"/>
              </a:ext>
            </a:extLst>
          </p:cNvPr>
          <p:cNvSpPr txBox="1"/>
          <p:nvPr/>
        </p:nvSpPr>
        <p:spPr>
          <a:xfrm>
            <a:off x="2052021" y="4518946"/>
            <a:ext cx="7632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세션의 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기간을 정하지 않아 발생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세션의 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시간을 설정해주어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안전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료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되지 않은 세션으로 인하여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불법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적인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접근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가능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2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약한 문자열 강도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314085" y="1596518"/>
            <a:ext cx="957312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회원 가입 시 안전한 계정 및 패스워드 규칙이 사용되지 않아서 발생한다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해커가 추측을 통한 로그인 시도를 통해 권한 획득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쉽게 예측할 수 있는 계정 및 패스워드를 사용 하는 경우 발생한다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이름의 이니셜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생일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1234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등 연속된 숫자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기본 계정을 사용할 경우 발생한다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admin / admin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과 같은 초기 계정을 그대로 사용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https://howsecureismypassword.net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B6ECE41-799B-45B4-9E26-1AD291DEC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38704"/>
              </p:ext>
            </p:extLst>
          </p:nvPr>
        </p:nvGraphicFramePr>
        <p:xfrm>
          <a:off x="7139527" y="3921257"/>
          <a:ext cx="4738388" cy="10176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194">
                  <a:extLst>
                    <a:ext uri="{9D8B030D-6E8A-4147-A177-3AD203B41FA5}">
                      <a16:colId xmlns:a16="http://schemas.microsoft.com/office/drawing/2014/main" val="1458117572"/>
                    </a:ext>
                  </a:extLst>
                </a:gridCol>
                <a:gridCol w="2369194">
                  <a:extLst>
                    <a:ext uri="{9D8B030D-6E8A-4147-A177-3AD203B41FA5}">
                      <a16:colId xmlns:a16="http://schemas.microsoft.com/office/drawing/2014/main" val="1332593123"/>
                    </a:ext>
                  </a:extLst>
                </a:gridCol>
              </a:tblGrid>
              <a:tr h="316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취약한 계정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취약한 패스워드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9491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admin, guest, test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root, user </a:t>
                      </a:r>
                      <a:r>
                        <a:rPr lang="ko-KR" altLang="en-US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고딕" panose="020B0600000101010101" charset="-127"/>
                          <a:ea typeface="나눔고딕" panose="020B0600000101010101" charset="-127"/>
                        </a:rPr>
                        <a:t>aaaa</a:t>
                      </a:r>
                      <a:r>
                        <a:rPr lang="en-US" altLang="ko-KR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, 1234,1111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test, password </a:t>
                      </a:r>
                      <a:r>
                        <a:rPr lang="ko-KR" altLang="en-US" dirty="0">
                          <a:latin typeface="나눔고딕" panose="020B0600000101010101" charset="-127"/>
                          <a:ea typeface="나눔고딕" panose="020B0600000101010101" charset="-127"/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9995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36C854-9708-4330-996E-1C2A71C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7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약한 문자열 강도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1400877" y="1896751"/>
            <a:ext cx="9715358" cy="46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 최소 길이 설정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영어 대문자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소문자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숫자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특수문자 중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2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종류를 조합하여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10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자리 이상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영어 대문자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소문자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숫자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특수문자 중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종류를 조합하여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8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자리 이상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추측하기 어려운 패스워드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생일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전화번호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아이디와 비슷한 패스워드는 포함 되지 않도록 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qwer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asdf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1234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등 키보드 상에서 나란히 있는 문자열이 포함 되지 않도록 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주기적인 변경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비밀번호에 유효기간을 설정하고 최소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6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개월 마다 변경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AF920C-C0DB-4DD6-8F63-88DC19695486}"/>
              </a:ext>
            </a:extLst>
          </p:cNvPr>
          <p:cNvGrpSpPr/>
          <p:nvPr/>
        </p:nvGrpSpPr>
        <p:grpSpPr>
          <a:xfrm>
            <a:off x="1309436" y="1396696"/>
            <a:ext cx="5186239" cy="400110"/>
            <a:chOff x="5203631" y="2171892"/>
            <a:chExt cx="5186239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64A2AB-5B27-4FF2-8A12-327D023C71EB}"/>
                </a:ext>
              </a:extLst>
            </p:cNvPr>
            <p:cNvSpPr txBox="1"/>
            <p:nvPr/>
          </p:nvSpPr>
          <p:spPr>
            <a:xfrm>
              <a:off x="5203631" y="2171892"/>
              <a:ext cx="368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안전한 패스워드 가이드 라인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79A022A-CD6B-4697-8AB0-3470836AB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7DD74F-D716-4436-9867-D9427529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E0840F-55C6-4C6A-AB9E-CAAEBB55482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7208F0-7672-46A5-AA0B-C162CAF92D64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8137A0-F19E-4B35-BFD5-14DCBFBBDDC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14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취약한 패스워드 복구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929149" y="3429000"/>
            <a:ext cx="10333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 복구 로직이 취약하여 패스워드가 유출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공격자가 예측할 수 있거나 쉽게 얻을 수 있는 정보를 기반한 질문은 위험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 복구 질문이 단순하여 예측할 수 있는 경우 발생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ex)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출신 초등학교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생일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회원 가입 시 사용한 이메일 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 복구 로직 통과 이후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 알려주는 방식도 주의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바로 웹 사이트에서 보여주기 보다는 인증된 이메일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SMS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통해 확인하는 것이 안전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298363-D8EE-4534-B7CD-711FE296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05" y="1242081"/>
            <a:ext cx="5346390" cy="18566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AFD6DD-79C3-4D0E-B9EC-9880B8E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3B5598-C7DD-4262-8448-9DA6A8510AEB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5CBD0-BFBB-4769-8676-791541EBD672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A213E2-7935-413C-A457-A8DB5CCFD26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6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자동화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704559" y="1142401"/>
            <a:ext cx="103337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특정 웹 서비스를 반복적으로 요청하는 것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ex)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로그인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메일발송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게시판 글쓰기 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패킷을 모니터링하여 공격을 감지하는 시스템이 필요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공격이 허용될 시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패스워드를 무차별 대입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(Brute Force)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하여 로그인하거나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서버 다운 가능성이 있음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00D406-DA23-4816-9391-AD43DA31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9" y="3157421"/>
            <a:ext cx="6983511" cy="3248145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852960-A834-435A-A606-C4B5073B4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06" y="3157421"/>
            <a:ext cx="2982054" cy="324814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3156B0-B95E-4126-B908-D75855FB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6EA631-C632-48C4-B6F2-BB60F52FDB2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665F7E-BD15-4232-B09F-1B29A96EB27B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9935FA-2012-4897-BD2A-423C1254E73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0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자동화 공격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방어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1085436" y="1940624"/>
            <a:ext cx="103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자동화 스크립트 혹은 툴을 이용하지 못하도록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CAPCHA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이용하여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특정 요청을 반드시 수동으로 하도록 강제함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342B-A77C-493A-853A-E75B0E1DCFFD}"/>
              </a:ext>
            </a:extLst>
          </p:cNvPr>
          <p:cNvGrpSpPr/>
          <p:nvPr/>
        </p:nvGrpSpPr>
        <p:grpSpPr>
          <a:xfrm>
            <a:off x="1085436" y="1344100"/>
            <a:ext cx="5186239" cy="400110"/>
            <a:chOff x="5203631" y="2171892"/>
            <a:chExt cx="5186239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3CDC4D-838F-4758-9718-4B66F2709308}"/>
                </a:ext>
              </a:extLst>
            </p:cNvPr>
            <p:cNvSpPr txBox="1"/>
            <p:nvPr/>
          </p:nvSpPr>
          <p:spPr>
            <a:xfrm>
              <a:off x="5203631" y="2171892"/>
              <a:ext cx="368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1) CAPCHA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A61E38-2813-4BEE-AA7C-CC63106741F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D667F0-EEB1-4129-93B4-ED370C1EE0A2}"/>
              </a:ext>
            </a:extLst>
          </p:cNvPr>
          <p:cNvGrpSpPr/>
          <p:nvPr/>
        </p:nvGrpSpPr>
        <p:grpSpPr>
          <a:xfrm>
            <a:off x="1085436" y="2844923"/>
            <a:ext cx="5823809" cy="3598374"/>
            <a:chOff x="756285" y="3081366"/>
            <a:chExt cx="5409342" cy="323549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42AA814-D434-4C17-8A60-6B9A8AC15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85" y="3081366"/>
              <a:ext cx="5409342" cy="3235494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3DB85E-15AA-4CAC-89F2-8B2BDBDE7FC2}"/>
                </a:ext>
              </a:extLst>
            </p:cNvPr>
            <p:cNvCxnSpPr/>
            <p:nvPr/>
          </p:nvCxnSpPr>
          <p:spPr>
            <a:xfrm>
              <a:off x="876300" y="5620870"/>
              <a:ext cx="49238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8CFF701-DF66-4F91-938F-46EEF21E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057" y="2844923"/>
            <a:ext cx="2756295" cy="359837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A68F25-2B71-466C-9811-9462182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CF749A-1327-4AC5-84BC-6B71110C380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EA2772-5EE6-4828-89C6-517620E52B48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88BFF8-D5F4-4DA3-9378-FBD0A393C70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1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자동화 공격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방어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1085436" y="1996266"/>
            <a:ext cx="1033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요청을 반복하여 할 수 없도록 과도한 요청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시 제지할 수 있는 방안 마련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342B-A77C-493A-853A-E75B0E1DCFFD}"/>
              </a:ext>
            </a:extLst>
          </p:cNvPr>
          <p:cNvGrpSpPr/>
          <p:nvPr/>
        </p:nvGrpSpPr>
        <p:grpSpPr>
          <a:xfrm>
            <a:off x="1085436" y="1344100"/>
            <a:ext cx="5186239" cy="400110"/>
            <a:chOff x="5203631" y="2171892"/>
            <a:chExt cx="5186239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3CDC4D-838F-4758-9718-4B66F2709308}"/>
                </a:ext>
              </a:extLst>
            </p:cNvPr>
            <p:cNvSpPr txBox="1"/>
            <p:nvPr/>
          </p:nvSpPr>
          <p:spPr>
            <a:xfrm>
              <a:off x="5203631" y="2171892"/>
              <a:ext cx="3685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2)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 반복 행위 방어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A61E38-2813-4BEE-AA7C-CC63106741F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FA3F167-B754-483C-AE4C-F7E48548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6" y="2702242"/>
            <a:ext cx="4852707" cy="373345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1A7603E-0613-47A5-83EE-AF4FF95EB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"/>
          <a:stretch/>
        </p:blipFill>
        <p:spPr>
          <a:xfrm>
            <a:off x="7344894" y="2702242"/>
            <a:ext cx="2424132" cy="37334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FAFC73-F9FA-4FF5-A087-9D7BC886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2E4F16-8300-4B3F-A224-20CADCC07FF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24A15F-F41D-4B71-A0A6-FF76E375019E}"/>
                </a:ext>
              </a:extLst>
            </p:cNvPr>
            <p:cNvSpPr txBox="1"/>
            <p:nvPr/>
          </p:nvSpPr>
          <p:spPr>
            <a:xfrm>
              <a:off x="661703" y="-881071"/>
              <a:ext cx="1617501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Password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취약점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B3E7A1-C69E-45BA-BB32-C7DDC2AA83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2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726079" y="3152001"/>
            <a:ext cx="2739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감사합니다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DA4BB7-E70B-487E-A5BF-472D16FF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3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313946" y="1687632"/>
            <a:ext cx="5186238" cy="400110"/>
            <a:chOff x="5203632" y="2171892"/>
            <a:chExt cx="5186238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WWW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B42F75-DCF7-40EC-8DAC-BD9F0496D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12404" r="3690" b="5587"/>
          <a:stretch/>
        </p:blipFill>
        <p:spPr>
          <a:xfrm>
            <a:off x="687368" y="1687632"/>
            <a:ext cx="4195483" cy="380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4EF505-6826-4751-B2F3-C64AB2F0484F}"/>
              </a:ext>
            </a:extLst>
          </p:cNvPr>
          <p:cNvSpPr txBox="1"/>
          <p:nvPr/>
        </p:nvSpPr>
        <p:spPr>
          <a:xfrm>
            <a:off x="5313946" y="2228576"/>
            <a:ext cx="6332621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World Wide Web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1989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년 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버너스리스에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의해 개발됨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처음에는 여러 연구소와 대학 간의 문서 공유 목적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현재는 정보 공유 뿐만 아니라 다양한 서비스 제공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9F29D7-EB0D-430B-82ED-59F89A3B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웹이란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3CC3FA-B68E-479C-B808-C21AEE93E66D}"/>
              </a:ext>
            </a:extLst>
          </p:cNvPr>
          <p:cNvSpPr/>
          <p:nvPr/>
        </p:nvSpPr>
        <p:spPr>
          <a:xfrm>
            <a:off x="1085436" y="2164976"/>
            <a:ext cx="2528047" cy="252804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936843-074A-45E2-9AFC-96C7D3F17807}"/>
              </a:ext>
            </a:extLst>
          </p:cNvPr>
          <p:cNvCxnSpPr/>
          <p:nvPr/>
        </p:nvCxnSpPr>
        <p:spPr>
          <a:xfrm flipV="1">
            <a:off x="4051935" y="1833283"/>
            <a:ext cx="1326777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D290B-840D-4969-8B65-694188A92550}"/>
              </a:ext>
            </a:extLst>
          </p:cNvPr>
          <p:cNvSpPr/>
          <p:nvPr/>
        </p:nvSpPr>
        <p:spPr>
          <a:xfrm>
            <a:off x="5378712" y="1501589"/>
            <a:ext cx="5342964" cy="663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HTML : </a:t>
            </a:r>
            <a:r>
              <a:rPr lang="ko-KR" altLang="en-US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텍스트 </a:t>
            </a:r>
            <a:r>
              <a:rPr lang="en-US" altLang="ko-KR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&amp; </a:t>
            </a:r>
            <a:r>
              <a:rPr lang="ko-KR" altLang="en-US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이미지 등 정적인 컨텐츠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7AC70F-E328-49AF-854A-4542AF41CCB8}"/>
              </a:ext>
            </a:extLst>
          </p:cNvPr>
          <p:cNvCxnSpPr/>
          <p:nvPr/>
        </p:nvCxnSpPr>
        <p:spPr>
          <a:xfrm>
            <a:off x="4051935" y="3482789"/>
            <a:ext cx="13267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9ADDF2-3953-4D11-826A-899B6F490AF2}"/>
              </a:ext>
            </a:extLst>
          </p:cNvPr>
          <p:cNvSpPr/>
          <p:nvPr/>
        </p:nvSpPr>
        <p:spPr>
          <a:xfrm>
            <a:off x="5378712" y="3151095"/>
            <a:ext cx="5342964" cy="663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CSS : </a:t>
            </a:r>
            <a:r>
              <a:rPr lang="ko-KR" altLang="en-US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컨텐츠에 스타일을 적용하여 꾸밀 수 있음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A5D788-F719-45E6-91AB-2B191194A649}"/>
              </a:ext>
            </a:extLst>
          </p:cNvPr>
          <p:cNvSpPr/>
          <p:nvPr/>
        </p:nvSpPr>
        <p:spPr>
          <a:xfrm>
            <a:off x="5378712" y="4800601"/>
            <a:ext cx="5342964" cy="663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Java Script : </a:t>
            </a:r>
            <a:r>
              <a:rPr lang="ko-KR" altLang="en-US" b="1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컨텐츠가 동적으로 보일 수 있게 함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C2FF06-0B36-4FE2-832F-3CA0FE40C847}"/>
              </a:ext>
            </a:extLst>
          </p:cNvPr>
          <p:cNvCxnSpPr>
            <a:endCxn id="20" idx="1"/>
          </p:cNvCxnSpPr>
          <p:nvPr/>
        </p:nvCxnSpPr>
        <p:spPr>
          <a:xfrm>
            <a:off x="4051935" y="4164106"/>
            <a:ext cx="1326777" cy="968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A3420-8A5F-4C23-AF39-6D76A272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– HTML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2DE41-D74B-46CB-ACEB-7B7459BD04FF}"/>
              </a:ext>
            </a:extLst>
          </p:cNvPr>
          <p:cNvSpPr txBox="1"/>
          <p:nvPr/>
        </p:nvSpPr>
        <p:spPr>
          <a:xfrm>
            <a:off x="5313946" y="2457093"/>
            <a:ext cx="633262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HyperText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 Markup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태그와 컨텐츠로 구성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정적인 컨텐츠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이미지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텍스트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를 표현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D7D7AE3D-0180-41CA-B067-22E68A7D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3" y="1544551"/>
            <a:ext cx="4198407" cy="48911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7EB26-D26A-4036-B6DD-BC1239D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7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– CSS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740E9-4041-4773-9D5A-E0D11AF4903A}"/>
              </a:ext>
            </a:extLst>
          </p:cNvPr>
          <p:cNvSpPr txBox="1"/>
          <p:nvPr/>
        </p:nvSpPr>
        <p:spPr>
          <a:xfrm>
            <a:off x="5313946" y="2457093"/>
            <a:ext cx="633262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Cascading Style Sheets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스타일 시트 언어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사이트의 전체 스타일을 손쉽게 제어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26" name="Picture 2" descr="cssì ëí ì´ë¯¸ì§ ê²ìê²°ê³¼">
            <a:extLst>
              <a:ext uri="{FF2B5EF4-FFF2-40B4-BE49-F238E27FC236}">
                <a16:creationId xmlns:a16="http://schemas.microsoft.com/office/drawing/2014/main" id="{281E7A21-B686-441E-8F5B-9A947BBA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4" t="9602" r="35387" b="8883"/>
          <a:stretch/>
        </p:blipFill>
        <p:spPr bwMode="auto">
          <a:xfrm>
            <a:off x="749526" y="1431492"/>
            <a:ext cx="3278687" cy="457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CB8023-57B7-4E75-B063-747FEDF7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7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– Java Script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740E9-4041-4773-9D5A-E0D11AF4903A}"/>
              </a:ext>
            </a:extLst>
          </p:cNvPr>
          <p:cNvSpPr txBox="1"/>
          <p:nvPr/>
        </p:nvSpPr>
        <p:spPr>
          <a:xfrm>
            <a:off x="5313946" y="2457093"/>
            <a:ext cx="633262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객체 지향형 스크립트 언어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HTML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에서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&lt;script&gt;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태그를 이용하여 삽입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웹을 동적으로 만들어 줌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136FCE-6FF4-44F3-8856-75B47EE5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3" y="2230934"/>
            <a:ext cx="3276600" cy="37147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0B4220-45D3-4D3F-9424-F9962E9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148268-31EB-499E-91BA-266DEAFA1C2E}"/>
              </a:ext>
            </a:extLst>
          </p:cNvPr>
          <p:cNvGrpSpPr/>
          <p:nvPr/>
        </p:nvGrpSpPr>
        <p:grpSpPr>
          <a:xfrm>
            <a:off x="594472" y="1413592"/>
            <a:ext cx="11003055" cy="2864465"/>
            <a:chOff x="594472" y="2151529"/>
            <a:chExt cx="11003055" cy="28644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2F2B98-74E3-460D-A507-8A7D991E3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472" y="2151529"/>
              <a:ext cx="11003055" cy="286446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DDFB50-DA31-46AB-8D39-4CCF975B275D}"/>
                </a:ext>
              </a:extLst>
            </p:cNvPr>
            <p:cNvSpPr/>
            <p:nvPr/>
          </p:nvSpPr>
          <p:spPr>
            <a:xfrm>
              <a:off x="712470" y="3747247"/>
              <a:ext cx="7337836" cy="1201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12E2F07-2BC0-4843-9E59-C105B6C2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2" y="4380426"/>
            <a:ext cx="11003055" cy="22383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44C4F2-9848-4C35-86F0-C889C95604AB}"/>
              </a:ext>
            </a:extLst>
          </p:cNvPr>
          <p:cNvSpPr/>
          <p:nvPr/>
        </p:nvSpPr>
        <p:spPr>
          <a:xfrm>
            <a:off x="594472" y="2525855"/>
            <a:ext cx="3188634" cy="313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D002A-1D7E-4F83-9979-7A8AB84FB5B0}"/>
              </a:ext>
            </a:extLst>
          </p:cNvPr>
          <p:cNvSpPr txBox="1"/>
          <p:nvPr/>
        </p:nvSpPr>
        <p:spPr>
          <a:xfrm>
            <a:off x="594472" y="2167680"/>
            <a:ext cx="81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CSS</a:t>
            </a:r>
            <a:endParaRPr lang="ko-KR" altLang="en-US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CE89C-1018-44B8-95F4-8E43E4C2C566}"/>
              </a:ext>
            </a:extLst>
          </p:cNvPr>
          <p:cNvSpPr/>
          <p:nvPr/>
        </p:nvSpPr>
        <p:spPr>
          <a:xfrm>
            <a:off x="9421906" y="2525855"/>
            <a:ext cx="2097741" cy="313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36FF9-AA83-448C-A756-8A2A780656FF}"/>
              </a:ext>
            </a:extLst>
          </p:cNvPr>
          <p:cNvSpPr txBox="1"/>
          <p:nvPr/>
        </p:nvSpPr>
        <p:spPr>
          <a:xfrm>
            <a:off x="9344026" y="2156523"/>
            <a:ext cx="19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Java Script</a:t>
            </a:r>
            <a:endParaRPr lang="ko-KR" altLang="en-US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668B8-95C7-40EB-B956-CE8BF160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Contents 1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Web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고딕" panose="020B0600000101010101" charset="-127"/>
                  <a:ea typeface="나눔고딕" panose="020B0600000101010101" charset="-127"/>
                </a:rPr>
                <a:t>기초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웹 동작 방식</a:t>
            </a:r>
          </a:p>
        </p:txBody>
      </p:sp>
      <p:pic>
        <p:nvPicPr>
          <p:cNvPr id="14" name="그래픽 13" descr="인터넷">
            <a:extLst>
              <a:ext uri="{FF2B5EF4-FFF2-40B4-BE49-F238E27FC236}">
                <a16:creationId xmlns:a16="http://schemas.microsoft.com/office/drawing/2014/main" id="{EC6968F5-CCE2-4373-8326-5CC8A35D8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93" y="2389093"/>
            <a:ext cx="2581835" cy="2581835"/>
          </a:xfrm>
          <a:prstGeom prst="rect">
            <a:avLst/>
          </a:prstGeom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B41BE8BD-FB7B-4289-B3F8-1624831CA9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6818" t="19892" b="19996"/>
          <a:stretch/>
        </p:blipFill>
        <p:spPr>
          <a:xfrm>
            <a:off x="5683624" y="2346954"/>
            <a:ext cx="1470213" cy="2663417"/>
          </a:xfrm>
          <a:prstGeom prst="rect">
            <a:avLst/>
          </a:prstGeom>
        </p:spPr>
      </p:pic>
      <p:pic>
        <p:nvPicPr>
          <p:cNvPr id="16" name="그래픽 15" descr="데이터베이스">
            <a:extLst>
              <a:ext uri="{FF2B5EF4-FFF2-40B4-BE49-F238E27FC236}">
                <a16:creationId xmlns:a16="http://schemas.microsoft.com/office/drawing/2014/main" id="{2D5C2457-31D0-4BF1-8472-C33A4032D4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219" t="9153" r="14030" b="10050"/>
          <a:stretch/>
        </p:blipFill>
        <p:spPr>
          <a:xfrm>
            <a:off x="9809630" y="2618586"/>
            <a:ext cx="1830327" cy="2120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05205B-85DA-47EB-90D5-FA5114856BE9}"/>
              </a:ext>
            </a:extLst>
          </p:cNvPr>
          <p:cNvSpPr txBox="1"/>
          <p:nvPr/>
        </p:nvSpPr>
        <p:spPr>
          <a:xfrm>
            <a:off x="865094" y="4970928"/>
            <a:ext cx="173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2F900-A8BC-41EE-A09A-4D03DF42B10D}"/>
              </a:ext>
            </a:extLst>
          </p:cNvPr>
          <p:cNvSpPr txBox="1"/>
          <p:nvPr/>
        </p:nvSpPr>
        <p:spPr>
          <a:xfrm>
            <a:off x="5954245" y="4970928"/>
            <a:ext cx="92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6AC10-6AC6-4331-ABD3-9B07E2620640}"/>
              </a:ext>
            </a:extLst>
          </p:cNvPr>
          <p:cNvSpPr txBox="1"/>
          <p:nvPr/>
        </p:nvSpPr>
        <p:spPr>
          <a:xfrm>
            <a:off x="9760807" y="4944015"/>
            <a:ext cx="19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19035F6-7D18-4392-AE11-593CC5E3E804}"/>
              </a:ext>
            </a:extLst>
          </p:cNvPr>
          <p:cNvSpPr/>
          <p:nvPr/>
        </p:nvSpPr>
        <p:spPr>
          <a:xfrm>
            <a:off x="3553385" y="3046650"/>
            <a:ext cx="1604683" cy="502024"/>
          </a:xfrm>
          <a:prstGeom prst="rightArrow">
            <a:avLst>
              <a:gd name="adj1" fmla="val 50000"/>
              <a:gd name="adj2" fmla="val 1035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8DABD57-75DE-4FFD-94D5-97026B347F6F}"/>
              </a:ext>
            </a:extLst>
          </p:cNvPr>
          <p:cNvSpPr/>
          <p:nvPr/>
        </p:nvSpPr>
        <p:spPr>
          <a:xfrm>
            <a:off x="7679391" y="3046650"/>
            <a:ext cx="1604683" cy="502024"/>
          </a:xfrm>
          <a:prstGeom prst="rightArrow">
            <a:avLst>
              <a:gd name="adj1" fmla="val 50000"/>
              <a:gd name="adj2" fmla="val 10357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E3264EB-35E5-438E-B675-F7E751D9F6EC}"/>
              </a:ext>
            </a:extLst>
          </p:cNvPr>
          <p:cNvSpPr/>
          <p:nvPr/>
        </p:nvSpPr>
        <p:spPr>
          <a:xfrm rot="10800000">
            <a:off x="7679391" y="3898297"/>
            <a:ext cx="1604683" cy="502024"/>
          </a:xfrm>
          <a:prstGeom prst="rightArrow">
            <a:avLst>
              <a:gd name="adj1" fmla="val 50000"/>
              <a:gd name="adj2" fmla="val 1035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E0C4FAA-0A8A-408D-B74A-A9C787E0EE91}"/>
              </a:ext>
            </a:extLst>
          </p:cNvPr>
          <p:cNvSpPr/>
          <p:nvPr/>
        </p:nvSpPr>
        <p:spPr>
          <a:xfrm rot="10800000">
            <a:off x="3553385" y="3898297"/>
            <a:ext cx="1604683" cy="502024"/>
          </a:xfrm>
          <a:prstGeom prst="rightArrow">
            <a:avLst>
              <a:gd name="adj1" fmla="val 50000"/>
              <a:gd name="adj2" fmla="val 1035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594A9A-440D-4048-AA68-FE4FC8E3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1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855</Words>
  <Application>Microsoft Office PowerPoint</Application>
  <PresentationFormat>와이드스크린</PresentationFormat>
  <Paragraphs>225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210 옴니고딕 030</vt:lpstr>
      <vt:lpstr>굴림</vt:lpstr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 연선</cp:lastModifiedBy>
  <cp:revision>70</cp:revision>
  <dcterms:created xsi:type="dcterms:W3CDTF">2017-11-16T00:50:54Z</dcterms:created>
  <dcterms:modified xsi:type="dcterms:W3CDTF">2019-09-09T00:41:03Z</dcterms:modified>
</cp:coreProperties>
</file>