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76" r:id="rId3"/>
    <p:sldId id="274" r:id="rId4"/>
    <p:sldId id="273" r:id="rId5"/>
    <p:sldId id="277" r:id="rId6"/>
  </p:sldIdLst>
  <p:sldSz cx="12192000" cy="6858000"/>
  <p:notesSz cx="6858000" cy="9144000"/>
  <p:embeddedFontLst>
    <p:embeddedFont>
      <p:font typeface="배달의민족 도현" panose="020B0600000101010101" pitchFamily="50" charset="-127"/>
      <p:regular r:id="rId7"/>
    </p:embeddedFont>
    <p:embeddedFont>
      <p:font typeface="맑은 고딕" panose="020B0503020000020004" pitchFamily="50" charset="-127"/>
      <p:regular r:id="rId8"/>
      <p:bold r:id="rId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 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2D90"/>
    <a:srgbClr val="15226D"/>
    <a:srgbClr val="2236AF"/>
    <a:srgbClr val="1B2EB7"/>
    <a:srgbClr val="131E63"/>
    <a:srgbClr val="00A1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8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96" y="51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03T01:07:00.67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A553-A925-4E74-8601-C2E97F33FB5F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788C-73CB-4120-8227-3B79F394482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 descr="http://postfiles4.naver.net/20101110_195/lmlm4864_1289377936723BcAr5_JPEG/%B1%D7%B7%B9%C0%CC.jpg?type=w3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</p:spTree>
    <p:extLst>
      <p:ext uri="{BB962C8B-B14F-4D97-AF65-F5344CB8AC3E}">
        <p14:creationId xmlns:p14="http://schemas.microsoft.com/office/powerpoint/2010/main" val="242765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A553-A925-4E74-8601-C2E97F33FB5F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788C-73CB-4120-8227-3B79F39448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90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A553-A925-4E74-8601-C2E97F33FB5F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788C-73CB-4120-8227-3B79F39448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4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A553-A925-4E74-8601-C2E97F33FB5F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788C-73CB-4120-8227-3B79F39448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239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A553-A925-4E74-8601-C2E97F33FB5F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788C-73CB-4120-8227-3B79F39448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658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A553-A925-4E74-8601-C2E97F33FB5F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788C-73CB-4120-8227-3B79F39448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05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A553-A925-4E74-8601-C2E97F33FB5F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788C-73CB-4120-8227-3B79F39448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053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A553-A925-4E74-8601-C2E97F33FB5F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788C-73CB-4120-8227-3B79F39448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612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A553-A925-4E74-8601-C2E97F33FB5F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788C-73CB-4120-8227-3B79F39448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000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A553-A925-4E74-8601-C2E97F33FB5F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788C-73CB-4120-8227-3B79F39448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78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A553-A925-4E74-8601-C2E97F33FB5F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788C-73CB-4120-8227-3B79F39448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912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2A553-A925-4E74-8601-C2E97F33FB5F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0788C-73CB-4120-8227-3B79F39448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37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3.jpe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post.naver.com/viewer/postView.nhn?volumeNo=16470665&amp;memberNo=31748687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Relationship Id="rId9" Type="http://schemas.openxmlformats.org/officeDocument/2006/relationships/hyperlink" Target="https://ratsgo.github.io/natural%20language%20processing/2017/03/09/rnnlst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664896" y="2315923"/>
            <a:ext cx="6853158" cy="1888295"/>
            <a:chOff x="2669421" y="2260505"/>
            <a:chExt cx="6853158" cy="1888295"/>
          </a:xfrm>
        </p:grpSpPr>
        <p:grpSp>
          <p:nvGrpSpPr>
            <p:cNvPr id="9" name="그룹 8"/>
            <p:cNvGrpSpPr/>
            <p:nvPr/>
          </p:nvGrpSpPr>
          <p:grpSpPr>
            <a:xfrm>
              <a:off x="2669421" y="2260505"/>
              <a:ext cx="6853158" cy="1888295"/>
              <a:chOff x="-422123" y="2202449"/>
              <a:chExt cx="6853158" cy="1888295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-422123" y="2202449"/>
                <a:ext cx="6853158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4500" b="1" spc="-30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2236AF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Arial" panose="020B0604020202020204" pitchFamily="34" charset="0"/>
                  </a:rPr>
                  <a:t>악성댓글</a:t>
                </a:r>
                <a:r>
                  <a:rPr lang="ko-KR" altLang="en-US" sz="4500" b="1" spc="-3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2236AF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Arial" panose="020B0604020202020204" pitchFamily="34" charset="0"/>
                  </a:rPr>
                  <a:t> 자동수집 프로그램</a:t>
                </a: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4036177" y="3752190"/>
                <a:ext cx="23519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6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빅데이터 </a:t>
                </a:r>
                <a:r>
                  <a:rPr lang="ko-KR" altLang="en-US" sz="160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캡스톤</a:t>
                </a:r>
                <a:r>
                  <a:rPr lang="ko-KR" altLang="en-US" sz="16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디자인</a:t>
                </a: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2941689" y="3381192"/>
              <a:ext cx="6428509" cy="307777"/>
            </a:xfrm>
            <a:prstGeom prst="rect">
              <a:avLst/>
            </a:prstGeom>
            <a:solidFill>
              <a:srgbClr val="2236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78155C-A757-4363-9052-2F8008E5C03E}"/>
              </a:ext>
            </a:extLst>
          </p:cNvPr>
          <p:cNvSpPr/>
          <p:nvPr/>
        </p:nvSpPr>
        <p:spPr>
          <a:xfrm>
            <a:off x="10315287" y="5893817"/>
            <a:ext cx="22601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김재석 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20157131</a:t>
            </a:r>
          </a:p>
          <a:p>
            <a:pPr algn="ctr"/>
            <a:r>
              <a:rPr lang="ko-KR" altLang="en-US" sz="1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신다연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20155134</a:t>
            </a:r>
          </a:p>
          <a:p>
            <a:pPr algn="ctr"/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심수빈 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20155135</a:t>
            </a:r>
          </a:p>
          <a:p>
            <a:pPr algn="ctr"/>
            <a:r>
              <a:rPr lang="ko-KR" altLang="en-US" sz="1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정연선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20175337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4ECDC02-0E10-4DBF-9209-B6A76E6CF163}"/>
              </a:ext>
            </a:extLst>
          </p:cNvPr>
          <p:cNvSpPr/>
          <p:nvPr/>
        </p:nvSpPr>
        <p:spPr>
          <a:xfrm>
            <a:off x="1906815" y="7160730"/>
            <a:ext cx="6737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김재석 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20157131 </a:t>
            </a:r>
            <a:r>
              <a:rPr lang="ko-KR" altLang="en-US" sz="1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신다연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20155134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심수빈 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20155135</a:t>
            </a:r>
            <a:r>
              <a:rPr lang="ko-KR" altLang="en-US" sz="1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정연선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20175337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864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27B533D0-89B8-44AF-B07C-F5C09F313B4A}"/>
              </a:ext>
            </a:extLst>
          </p:cNvPr>
          <p:cNvGrpSpPr/>
          <p:nvPr/>
        </p:nvGrpSpPr>
        <p:grpSpPr>
          <a:xfrm>
            <a:off x="9608561" y="2895971"/>
            <a:ext cx="2688558" cy="2782099"/>
            <a:chOff x="7148210" y="1116351"/>
            <a:chExt cx="2688558" cy="2782099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6B9B1CF3-EFF5-4B70-B001-2BB595743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35198" y="1579797"/>
              <a:ext cx="2314582" cy="2011114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5274A37-58C1-44E9-A22E-F05BF38DF5E2}"/>
                </a:ext>
              </a:extLst>
            </p:cNvPr>
            <p:cNvSpPr/>
            <p:nvPr/>
          </p:nvSpPr>
          <p:spPr>
            <a:xfrm>
              <a:off x="7436415" y="1116351"/>
              <a:ext cx="2213365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CCD21D6-2B0D-4272-8B19-DEC820C4CE68}"/>
                </a:ext>
              </a:extLst>
            </p:cNvPr>
            <p:cNvSpPr/>
            <p:nvPr/>
          </p:nvSpPr>
          <p:spPr>
            <a:xfrm>
              <a:off x="7148210" y="3636840"/>
              <a:ext cx="26885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anose="020B0604020202020204" pitchFamily="34" charset="0"/>
                </a:rPr>
                <a:t>악성 댓글을 일일이 수집하기 귀찮습니다</a:t>
              </a:r>
              <a:r>
                <a:rPr lang="en-US" altLang="ko-KR" sz="11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anose="020B0604020202020204" pitchFamily="34" charset="0"/>
                </a:rPr>
                <a:t>.</a:t>
              </a:r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503645" y="83100"/>
            <a:ext cx="150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236A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anose="020B0604020202020204" pitchFamily="34" charset="0"/>
              </a:rPr>
              <a:t>주제선정</a:t>
            </a:r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1026" name="Picture 2" descr="ìì± ëê¸ ìì²ê° ë¬ìëê³ â¦ &quot;ê³ ìë ëì ëª«&quot;">
            <a:extLst>
              <a:ext uri="{FF2B5EF4-FFF2-40B4-BE49-F238E27FC236}">
                <a16:creationId xmlns:a16="http://schemas.microsoft.com/office/drawing/2014/main" id="{17061D83-68E1-4663-9AF7-783D84497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373" y="1347286"/>
            <a:ext cx="3604617" cy="281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245C3B3-9DE9-48D4-8D4B-0742D641B72E}"/>
              </a:ext>
            </a:extLst>
          </p:cNvPr>
          <p:cNvSpPr/>
          <p:nvPr/>
        </p:nvSpPr>
        <p:spPr>
          <a:xfrm rot="5400000">
            <a:off x="101558" y="265978"/>
            <a:ext cx="560202" cy="98468"/>
          </a:xfrm>
          <a:prstGeom prst="rect">
            <a:avLst/>
          </a:prstGeom>
          <a:solidFill>
            <a:srgbClr val="2236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A100165-9304-4507-A704-A89DC8B3F30B}"/>
              </a:ext>
            </a:extLst>
          </p:cNvPr>
          <p:cNvGrpSpPr/>
          <p:nvPr/>
        </p:nvGrpSpPr>
        <p:grpSpPr>
          <a:xfrm>
            <a:off x="7723700" y="7495177"/>
            <a:ext cx="2808122" cy="745004"/>
            <a:chOff x="3266043" y="3671118"/>
            <a:chExt cx="2808122" cy="74500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85B1E89-3E5C-4F54-A315-C39C1D530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6043" y="3863520"/>
              <a:ext cx="552602" cy="552602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81A2D1C-0D7F-4C9D-8291-3546AAAE6324}"/>
                </a:ext>
              </a:extLst>
            </p:cNvPr>
            <p:cNvSpPr/>
            <p:nvPr/>
          </p:nvSpPr>
          <p:spPr>
            <a:xfrm>
              <a:off x="3385607" y="3671118"/>
              <a:ext cx="26885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anose="020B0604020202020204" pitchFamily="34" charset="0"/>
                </a:rPr>
                <a:t>악성 댓글을 일일이 수집하기 귀찮습니다</a:t>
              </a:r>
              <a:r>
                <a:rPr lang="en-US" altLang="ko-KR" sz="11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anose="020B0604020202020204" pitchFamily="34" charset="0"/>
                </a:rPr>
                <a:t>.</a:t>
              </a:r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C278DC3-43D7-4EDA-BE8F-D603866E430D}"/>
              </a:ext>
            </a:extLst>
          </p:cNvPr>
          <p:cNvGrpSpPr/>
          <p:nvPr/>
        </p:nvGrpSpPr>
        <p:grpSpPr>
          <a:xfrm>
            <a:off x="7395990" y="5976129"/>
            <a:ext cx="6096000" cy="392178"/>
            <a:chOff x="3448364" y="5482206"/>
            <a:chExt cx="6096000" cy="392178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7016A90-7E9A-40A6-824C-FF2A640C9417}"/>
                </a:ext>
              </a:extLst>
            </p:cNvPr>
            <p:cNvSpPr/>
            <p:nvPr/>
          </p:nvSpPr>
          <p:spPr>
            <a:xfrm>
              <a:off x="3448364" y="5658940"/>
              <a:ext cx="6096000" cy="21544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ko-KR" sz="800" dirty="0">
                  <a:latin typeface="배달의민족 도현" panose="020B0600000101010101" pitchFamily="50" charset="-127"/>
                  <a:ea typeface="배달의민족 도현" panose="020B0600000101010101" pitchFamily="50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https://post.naver.com/viewer/postView.nhn?volumeNo=16470665&amp;memberNo=31748687</a:t>
              </a:r>
              <a:endParaRPr lang="ko-KR" altLang="en-US" sz="8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D68D4E0-3611-484C-97C3-DB49A28ECF98}"/>
                </a:ext>
              </a:extLst>
            </p:cNvPr>
            <p:cNvSpPr/>
            <p:nvPr/>
          </p:nvSpPr>
          <p:spPr>
            <a:xfrm>
              <a:off x="3476037" y="5482206"/>
              <a:ext cx="95910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8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- </a:t>
              </a:r>
              <a:r>
                <a:rPr lang="ko-KR" altLang="en-US" sz="8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이미지 출처 </a:t>
              </a:r>
              <a:r>
                <a:rPr lang="en-US" altLang="ko-KR" sz="8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-</a:t>
              </a:r>
              <a:endParaRPr lang="ko-KR" altLang="en-US" sz="8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AFB8E7DF-D26A-4AB9-B746-C17B466F12EF}"/>
              </a:ext>
            </a:extLst>
          </p:cNvPr>
          <p:cNvGrpSpPr/>
          <p:nvPr/>
        </p:nvGrpSpPr>
        <p:grpSpPr>
          <a:xfrm>
            <a:off x="307025" y="1255814"/>
            <a:ext cx="6137567" cy="3477809"/>
            <a:chOff x="143772" y="1120872"/>
            <a:chExt cx="6137567" cy="347780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3B61ECF-7BF1-4A3B-8E3E-1E460FB413AA}"/>
                </a:ext>
              </a:extLst>
            </p:cNvPr>
            <p:cNvSpPr/>
            <p:nvPr/>
          </p:nvSpPr>
          <p:spPr>
            <a:xfrm>
              <a:off x="2852732" y="4337071"/>
              <a:ext cx="7585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anose="020B0604020202020204" pitchFamily="34" charset="0"/>
                </a:rPr>
                <a:t>악성댓글</a:t>
              </a:r>
              <a:r>
                <a:rPr lang="en-US" altLang="ko-KR" sz="11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anose="020B0604020202020204" pitchFamily="34" charset="0"/>
                </a:rPr>
                <a:t>.</a:t>
              </a:r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anose="020B0604020202020204" pitchFamily="34" charset="0"/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A3E79A7A-DA16-44F0-9C96-D77448D91E93}"/>
                </a:ext>
              </a:extLst>
            </p:cNvPr>
            <p:cNvGrpSpPr/>
            <p:nvPr/>
          </p:nvGrpSpPr>
          <p:grpSpPr>
            <a:xfrm>
              <a:off x="143772" y="1120872"/>
              <a:ext cx="5952227" cy="2292099"/>
              <a:chOff x="3086100" y="1297805"/>
              <a:chExt cx="5689600" cy="1846765"/>
            </a:xfrm>
          </p:grpSpPr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9AEAA090-8CD5-4255-8A09-18E1B96804B5}"/>
                  </a:ext>
                </a:extLst>
              </p:cNvPr>
              <p:cNvGrpSpPr/>
              <p:nvPr/>
            </p:nvGrpSpPr>
            <p:grpSpPr>
              <a:xfrm>
                <a:off x="3266429" y="1320133"/>
                <a:ext cx="4256197" cy="1824437"/>
                <a:chOff x="5996929" y="1319324"/>
                <a:chExt cx="4256197" cy="1921184"/>
              </a:xfrm>
            </p:grpSpPr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id="{D3218767-3DEB-44FE-9D0F-0514FBAC63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996929" y="1319324"/>
                  <a:ext cx="3866192" cy="992925"/>
                </a:xfrm>
                <a:prstGeom prst="rect">
                  <a:avLst/>
                </a:prstGeom>
              </p:spPr>
            </p:pic>
            <p:pic>
              <p:nvPicPr>
                <p:cNvPr id="15" name="그림 14">
                  <a:extLst>
                    <a:ext uri="{FF2B5EF4-FFF2-40B4-BE49-F238E27FC236}">
                      <a16:creationId xmlns:a16="http://schemas.microsoft.com/office/drawing/2014/main" id="{3A2BC4F3-CBC7-4A41-9FE8-CA09E2BDE6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96929" y="2247585"/>
                  <a:ext cx="4256197" cy="992923"/>
                </a:xfrm>
                <a:prstGeom prst="rect">
                  <a:avLst/>
                </a:prstGeom>
              </p:spPr>
            </p:pic>
          </p:grp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DF989906-7DB7-4186-B0CA-951635524D80}"/>
                  </a:ext>
                </a:extLst>
              </p:cNvPr>
              <p:cNvSpPr/>
              <p:nvPr/>
            </p:nvSpPr>
            <p:spPr>
              <a:xfrm>
                <a:off x="3086100" y="1297805"/>
                <a:ext cx="5689600" cy="737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028" name="Picture 4" descr="ìì±ëê¸ì ëí ì´ë¯¸ì§ ê²ìê²°ê³¼">
              <a:extLst>
                <a:ext uri="{FF2B5EF4-FFF2-40B4-BE49-F238E27FC236}">
                  <a16:creationId xmlns:a16="http://schemas.microsoft.com/office/drawing/2014/main" id="{CD102A5F-F5A2-441E-AC0C-4A31B87389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003" y="1788451"/>
              <a:ext cx="2548154" cy="2238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F2DD906-04D2-4070-8635-90858F53DD1B}"/>
                </a:ext>
              </a:extLst>
            </p:cNvPr>
            <p:cNvSpPr/>
            <p:nvPr/>
          </p:nvSpPr>
          <p:spPr>
            <a:xfrm>
              <a:off x="185339" y="1212344"/>
              <a:ext cx="6096000" cy="293164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194AD38-3164-4F2E-A175-B6B47D7571EF}"/>
              </a:ext>
            </a:extLst>
          </p:cNvPr>
          <p:cNvGrpSpPr/>
          <p:nvPr/>
        </p:nvGrpSpPr>
        <p:grpSpPr>
          <a:xfrm>
            <a:off x="-116115" y="6364933"/>
            <a:ext cx="12308114" cy="342898"/>
            <a:chOff x="-116115" y="6364933"/>
            <a:chExt cx="12308114" cy="342898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48A8811D-8A28-45CF-AFAA-1551D415269E}"/>
                </a:ext>
              </a:extLst>
            </p:cNvPr>
            <p:cNvSpPr/>
            <p:nvPr/>
          </p:nvSpPr>
          <p:spPr>
            <a:xfrm>
              <a:off x="449942" y="6364933"/>
              <a:ext cx="11742057" cy="342898"/>
            </a:xfrm>
            <a:prstGeom prst="rect">
              <a:avLst/>
            </a:prstGeom>
            <a:solidFill>
              <a:srgbClr val="2236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4D5BD5E-660D-4589-B572-6E6D05802359}"/>
                </a:ext>
              </a:extLst>
            </p:cNvPr>
            <p:cNvSpPr/>
            <p:nvPr/>
          </p:nvSpPr>
          <p:spPr>
            <a:xfrm>
              <a:off x="-116115" y="6364933"/>
              <a:ext cx="566057" cy="342898"/>
            </a:xfrm>
            <a:prstGeom prst="rect">
              <a:avLst/>
            </a:prstGeom>
            <a:solidFill>
              <a:srgbClr val="00A1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327701A-269F-4D67-8BAA-DD1090A720A6}"/>
              </a:ext>
            </a:extLst>
          </p:cNvPr>
          <p:cNvSpPr/>
          <p:nvPr/>
        </p:nvSpPr>
        <p:spPr>
          <a:xfrm>
            <a:off x="8368742" y="4390438"/>
            <a:ext cx="803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anose="020B0604020202020204" pitchFamily="34" charset="0"/>
              </a:rPr>
              <a:t>신고 건수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anose="020B0604020202020204" pitchFamily="34" charset="0"/>
              </a:rPr>
              <a:t>.</a:t>
            </a:r>
            <a:endParaRPr lang="ko-KR" altLang="en-US" sz="1100" dirty="0">
              <a:ln>
                <a:solidFill>
                  <a:schemeClr val="bg1">
                    <a:alpha val="0"/>
                  </a:schemeClr>
                </a:solidFill>
              </a:ln>
              <a:latin typeface="배달의민족 도현" panose="020B0600000101010101" pitchFamily="50" charset="-127"/>
              <a:ea typeface="배달의민족 도현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620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-116115" y="6364933"/>
            <a:ext cx="12308114" cy="342898"/>
            <a:chOff x="-116115" y="6364933"/>
            <a:chExt cx="12308114" cy="342898"/>
          </a:xfrm>
        </p:grpSpPr>
        <p:sp>
          <p:nvSpPr>
            <p:cNvPr id="6" name="직사각형 5"/>
            <p:cNvSpPr/>
            <p:nvPr/>
          </p:nvSpPr>
          <p:spPr>
            <a:xfrm>
              <a:off x="449942" y="6364933"/>
              <a:ext cx="11742057" cy="342898"/>
            </a:xfrm>
            <a:prstGeom prst="rect">
              <a:avLst/>
            </a:prstGeom>
            <a:solidFill>
              <a:srgbClr val="2236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-116115" y="6364933"/>
              <a:ext cx="566057" cy="342898"/>
            </a:xfrm>
            <a:prstGeom prst="rect">
              <a:avLst/>
            </a:prstGeom>
            <a:solidFill>
              <a:srgbClr val="00A1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503645" y="83100"/>
            <a:ext cx="150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236A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anose="020B0604020202020204" pitchFamily="34" charset="0"/>
              </a:rPr>
              <a:t>주제선정</a:t>
            </a:r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245C3B3-9DE9-48D4-8D4B-0742D641B72E}"/>
              </a:ext>
            </a:extLst>
          </p:cNvPr>
          <p:cNvSpPr/>
          <p:nvPr/>
        </p:nvSpPr>
        <p:spPr>
          <a:xfrm rot="5400000">
            <a:off x="101558" y="265978"/>
            <a:ext cx="560202" cy="98468"/>
          </a:xfrm>
          <a:prstGeom prst="rect">
            <a:avLst/>
          </a:prstGeom>
          <a:solidFill>
            <a:srgbClr val="2236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41333E9-399E-4CE0-AD82-B3A8BAF9E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183" y="2958671"/>
            <a:ext cx="2979862" cy="117567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7BAF103-9FA1-42CD-98CE-E49FF8376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146" y="1782205"/>
            <a:ext cx="2979862" cy="1125831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0E2AEF63-9FCA-4E74-B131-92286D753EEE}"/>
              </a:ext>
            </a:extLst>
          </p:cNvPr>
          <p:cNvGrpSpPr/>
          <p:nvPr/>
        </p:nvGrpSpPr>
        <p:grpSpPr>
          <a:xfrm>
            <a:off x="1068557" y="1549400"/>
            <a:ext cx="3686688" cy="2709953"/>
            <a:chOff x="1109605" y="1535009"/>
            <a:chExt cx="3686688" cy="2709953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07511B6E-1CC6-488F-AF36-E1AD1E2EC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16743" y="2950276"/>
              <a:ext cx="1479550" cy="1288079"/>
            </a:xfrm>
            <a:prstGeom prst="rect">
              <a:avLst/>
            </a:prstGeom>
          </p:spPr>
        </p:pic>
        <p:pic>
          <p:nvPicPr>
            <p:cNvPr id="20" name="그림 19" descr="클립아트이(가) 표시된 사진&#10;&#10;자동 생성된 설명">
              <a:extLst>
                <a:ext uri="{FF2B5EF4-FFF2-40B4-BE49-F238E27FC236}">
                  <a16:creationId xmlns:a16="http://schemas.microsoft.com/office/drawing/2014/main" id="{8963446E-5130-4312-9FC5-4C7F0AF05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1820" y="2928822"/>
              <a:ext cx="1479550" cy="284074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39F0C338-4092-4CC7-A996-D7349A3D6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70972" y="2337348"/>
              <a:ext cx="1917171" cy="566022"/>
            </a:xfrm>
            <a:prstGeom prst="rect">
              <a:avLst/>
            </a:prstGeom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5F885B2-03C3-4DA3-ABB7-EC629E9E1254}"/>
                </a:ext>
              </a:extLst>
            </p:cNvPr>
            <p:cNvSpPr/>
            <p:nvPr/>
          </p:nvSpPr>
          <p:spPr>
            <a:xfrm>
              <a:off x="1109605" y="1535009"/>
              <a:ext cx="3686688" cy="270995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2D1CFE7-465B-4D10-B4F2-DB984338B9BC}"/>
              </a:ext>
            </a:extLst>
          </p:cNvPr>
          <p:cNvSpPr/>
          <p:nvPr/>
        </p:nvSpPr>
        <p:spPr>
          <a:xfrm>
            <a:off x="1977455" y="4442874"/>
            <a:ext cx="157286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anose="020B0604020202020204" pitchFamily="34" charset="0"/>
              </a:rPr>
              <a:t>각종 언론 댓글수집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D0A0C94-7C4C-4033-AB0E-412BB1A6BBB4}"/>
              </a:ext>
            </a:extLst>
          </p:cNvPr>
          <p:cNvSpPr/>
          <p:nvPr/>
        </p:nvSpPr>
        <p:spPr>
          <a:xfrm>
            <a:off x="1154434" y="722350"/>
            <a:ext cx="2027615" cy="16672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C8829D03-1DBC-4EB4-8C44-5D0ED5E1DD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34" y="1270820"/>
            <a:ext cx="2230660" cy="534234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EA8CD1C9-E2CA-4B8F-A144-1296E3098834}"/>
              </a:ext>
            </a:extLst>
          </p:cNvPr>
          <p:cNvSpPr/>
          <p:nvPr/>
        </p:nvSpPr>
        <p:spPr>
          <a:xfrm>
            <a:off x="2972961" y="1731195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anose="020B0604020202020204" pitchFamily="34" charset="0"/>
              </a:rPr>
              <a:t>웹 </a:t>
            </a:r>
            <a:r>
              <a:rPr lang="ko-KR" altLang="en-US" sz="12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anose="020B0604020202020204" pitchFamily="34" charset="0"/>
              </a:rPr>
              <a:t>크롤링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latin typeface="배달의민족 도현" panose="020B0600000101010101" pitchFamily="50" charset="-127"/>
              <a:ea typeface="배달의민족 도현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02717C2-1951-4B9A-8867-398953232264}"/>
              </a:ext>
            </a:extLst>
          </p:cNvPr>
          <p:cNvSpPr/>
          <p:nvPr/>
        </p:nvSpPr>
        <p:spPr>
          <a:xfrm>
            <a:off x="6831847" y="1542793"/>
            <a:ext cx="3686688" cy="27099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0C523820-88DC-46F2-8C0A-1C3D49695B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13515" y="1229489"/>
            <a:ext cx="1774376" cy="543107"/>
          </a:xfrm>
          <a:prstGeom prst="rect">
            <a:avLst/>
          </a:prstGeom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id="{D5273924-9092-4BD9-8A42-7A4BF2F3143B}"/>
              </a:ext>
            </a:extLst>
          </p:cNvPr>
          <p:cNvSpPr/>
          <p:nvPr/>
        </p:nvSpPr>
        <p:spPr>
          <a:xfrm flipH="1">
            <a:off x="8699796" y="1542708"/>
            <a:ext cx="492098" cy="803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FF8EC2F-3369-44C6-9798-D012BB1352D8}"/>
              </a:ext>
            </a:extLst>
          </p:cNvPr>
          <p:cNvSpPr/>
          <p:nvPr/>
        </p:nvSpPr>
        <p:spPr>
          <a:xfrm>
            <a:off x="8683605" y="1572689"/>
            <a:ext cx="554633" cy="1255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D4F8820-5451-4A1D-8A79-903C4175FCB7}"/>
              </a:ext>
            </a:extLst>
          </p:cNvPr>
          <p:cNvSpPr/>
          <p:nvPr/>
        </p:nvSpPr>
        <p:spPr>
          <a:xfrm>
            <a:off x="7880855" y="4422883"/>
            <a:ext cx="141256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anose="020B0604020202020204" pitchFamily="34" charset="0"/>
              </a:rPr>
              <a:t>한글 데이터 학습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15264FA-0F7F-4C32-9CFA-00740D70F99B}"/>
              </a:ext>
            </a:extLst>
          </p:cNvPr>
          <p:cNvSpPr/>
          <p:nvPr/>
        </p:nvSpPr>
        <p:spPr>
          <a:xfrm>
            <a:off x="7800703" y="6129498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800" dirty="0">
                <a:latin typeface="배달의민족 도현" panose="020B0600000101010101" pitchFamily="50" charset="-127"/>
                <a:ea typeface="배달의민족 도현" panose="020B0600000101010101" pitchFamily="50" charset="-127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https://ratsgo.github.io/natural%20language%20processing/2017/03/09/rnnlstm/</a:t>
            </a:r>
            <a:endParaRPr lang="ko-KR" altLang="en-US" sz="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42EB056-883A-4914-A9F6-BC1C77A4F8F6}"/>
              </a:ext>
            </a:extLst>
          </p:cNvPr>
          <p:cNvSpPr/>
          <p:nvPr/>
        </p:nvSpPr>
        <p:spPr>
          <a:xfrm>
            <a:off x="7819753" y="5963469"/>
            <a:ext cx="95910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이미지 출처 </a:t>
            </a:r>
            <a:r>
              <a:rPr lang="en-US" altLang="ko-KR" sz="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</a:t>
            </a:r>
            <a:endParaRPr lang="ko-KR" altLang="en-US" sz="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2" name="더하기 기호 61">
            <a:extLst>
              <a:ext uri="{FF2B5EF4-FFF2-40B4-BE49-F238E27FC236}">
                <a16:creationId xmlns:a16="http://schemas.microsoft.com/office/drawing/2014/main" id="{1FEEA02F-3826-46EF-9867-CF3412B671DA}"/>
              </a:ext>
            </a:extLst>
          </p:cNvPr>
          <p:cNvSpPr/>
          <p:nvPr/>
        </p:nvSpPr>
        <p:spPr>
          <a:xfrm>
            <a:off x="5534140" y="2588964"/>
            <a:ext cx="561860" cy="579767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23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-116115" y="6364933"/>
            <a:ext cx="12308114" cy="342898"/>
            <a:chOff x="-116115" y="6364933"/>
            <a:chExt cx="12308114" cy="342898"/>
          </a:xfrm>
        </p:grpSpPr>
        <p:sp>
          <p:nvSpPr>
            <p:cNvPr id="6" name="직사각형 5"/>
            <p:cNvSpPr/>
            <p:nvPr/>
          </p:nvSpPr>
          <p:spPr>
            <a:xfrm>
              <a:off x="449942" y="6364933"/>
              <a:ext cx="11742057" cy="342898"/>
            </a:xfrm>
            <a:prstGeom prst="rect">
              <a:avLst/>
            </a:prstGeom>
            <a:solidFill>
              <a:srgbClr val="2236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-116115" y="6364933"/>
              <a:ext cx="566057" cy="342898"/>
            </a:xfrm>
            <a:prstGeom prst="rect">
              <a:avLst/>
            </a:prstGeom>
            <a:solidFill>
              <a:srgbClr val="00A1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503645" y="83100"/>
            <a:ext cx="150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236A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anose="020B0604020202020204" pitchFamily="34" charset="0"/>
              </a:rPr>
              <a:t>주제선정</a:t>
            </a:r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245C3B3-9DE9-48D4-8D4B-0742D641B72E}"/>
              </a:ext>
            </a:extLst>
          </p:cNvPr>
          <p:cNvSpPr/>
          <p:nvPr/>
        </p:nvSpPr>
        <p:spPr>
          <a:xfrm rot="5400000">
            <a:off x="101558" y="265978"/>
            <a:ext cx="560202" cy="98468"/>
          </a:xfrm>
          <a:prstGeom prst="rect">
            <a:avLst/>
          </a:prstGeom>
          <a:solidFill>
            <a:srgbClr val="2236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D1B5E02F-8E14-426C-8A50-B43B38B8F853}"/>
              </a:ext>
            </a:extLst>
          </p:cNvPr>
          <p:cNvGrpSpPr/>
          <p:nvPr/>
        </p:nvGrpSpPr>
        <p:grpSpPr>
          <a:xfrm>
            <a:off x="5560336" y="2557227"/>
            <a:ext cx="1590613" cy="763256"/>
            <a:chOff x="5939342" y="4043864"/>
            <a:chExt cx="1590613" cy="763256"/>
          </a:xfrm>
        </p:grpSpPr>
        <p:sp>
          <p:nvSpPr>
            <p:cNvPr id="14" name="직사각형 13"/>
            <p:cNvSpPr/>
            <p:nvPr/>
          </p:nvSpPr>
          <p:spPr>
            <a:xfrm>
              <a:off x="6320970" y="4268342"/>
              <a:ext cx="120898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anose="020B0604020202020204" pitchFamily="34" charset="0"/>
                </a:rPr>
                <a:t>악성 댓글</a:t>
              </a:r>
              <a:r>
                <a:rPr lang="en-US" altLang="ko-KR" sz="11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anose="020B0604020202020204" pitchFamily="34" charset="0"/>
                </a:rPr>
                <a:t>? </a:t>
              </a:r>
              <a:r>
                <a:rPr lang="ko-KR" altLang="en-US" sz="11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C2D9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anose="020B0604020202020204" pitchFamily="34" charset="0"/>
                </a:rPr>
                <a:t>유</a:t>
              </a:r>
              <a:r>
                <a:rPr lang="ko-KR" altLang="en-US" sz="11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000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anose="020B0604020202020204" pitchFamily="34" charset="0"/>
                </a:rPr>
                <a:t>무</a:t>
              </a:r>
              <a:r>
                <a:rPr lang="ko-KR" altLang="en-US" sz="11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anose="020B0604020202020204" pitchFamily="34" charset="0"/>
                </a:rPr>
                <a:t> </a:t>
              </a: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85B1E89-3E5C-4F54-A315-C39C1D530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9342" y="4043864"/>
              <a:ext cx="763256" cy="763256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82FD720-1416-4870-B455-F302532994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760" y="3712478"/>
            <a:ext cx="1069526" cy="106952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B5AAA68-24C2-43B5-8B39-D13DD4D4C9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255" y="1330595"/>
            <a:ext cx="1041095" cy="104109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601D627-844C-4695-9CB4-A05AB466CC1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920" y="1943978"/>
            <a:ext cx="830054" cy="830054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7FC6C99-BE3A-47B9-B7DF-DA6B7A0DAD5A}"/>
              </a:ext>
            </a:extLst>
          </p:cNvPr>
          <p:cNvCxnSpPr>
            <a:cxnSpLocks/>
          </p:cNvCxnSpPr>
          <p:nvPr/>
        </p:nvCxnSpPr>
        <p:spPr>
          <a:xfrm>
            <a:off x="2300103" y="2629327"/>
            <a:ext cx="0" cy="85716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7FCC39E6-AD6D-495D-B4B9-956EC8C9B51B}"/>
              </a:ext>
            </a:extLst>
          </p:cNvPr>
          <p:cNvGrpSpPr/>
          <p:nvPr/>
        </p:nvGrpSpPr>
        <p:grpSpPr>
          <a:xfrm>
            <a:off x="3993152" y="1305872"/>
            <a:ext cx="1455863" cy="2116983"/>
            <a:chOff x="3773442" y="838309"/>
            <a:chExt cx="1455863" cy="2116983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AFDD926B-BFAE-4F80-92D7-F979109344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0190" y="1956177"/>
              <a:ext cx="999115" cy="999115"/>
            </a:xfrm>
            <a:prstGeom prst="rect">
              <a:avLst/>
            </a:prstGeom>
          </p:spPr>
        </p:pic>
        <p:cxnSp>
          <p:nvCxnSpPr>
            <p:cNvPr id="22" name="연결선: 꺾임 21">
              <a:extLst>
                <a:ext uri="{FF2B5EF4-FFF2-40B4-BE49-F238E27FC236}">
                  <a16:creationId xmlns:a16="http://schemas.microsoft.com/office/drawing/2014/main" id="{212515B4-B56F-4C03-929E-3BF411B4855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739348" y="872403"/>
              <a:ext cx="981682" cy="913493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3536242-818A-41F8-8E78-F63A6D69C49A}"/>
              </a:ext>
            </a:extLst>
          </p:cNvPr>
          <p:cNvCxnSpPr>
            <a:cxnSpLocks/>
          </p:cNvCxnSpPr>
          <p:nvPr/>
        </p:nvCxnSpPr>
        <p:spPr>
          <a:xfrm>
            <a:off x="2300103" y="2901700"/>
            <a:ext cx="199359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림 58">
            <a:extLst>
              <a:ext uri="{FF2B5EF4-FFF2-40B4-BE49-F238E27FC236}">
                <a16:creationId xmlns:a16="http://schemas.microsoft.com/office/drawing/2014/main" id="{87B280D9-E31E-4711-AD4A-02541780858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301" y="3062267"/>
            <a:ext cx="1175291" cy="1175291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396857A4-3B4A-4FA0-9666-9EA46F65A12A}"/>
              </a:ext>
            </a:extLst>
          </p:cNvPr>
          <p:cNvSpPr/>
          <p:nvPr/>
        </p:nvSpPr>
        <p:spPr>
          <a:xfrm>
            <a:off x="3412434" y="938085"/>
            <a:ext cx="10374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anose="020B0604020202020204" pitchFamily="34" charset="0"/>
              </a:rPr>
              <a:t>한글 데이터셋</a:t>
            </a:r>
          </a:p>
        </p:txBody>
      </p: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172DF875-BC09-4DE7-8B45-C4E289318187}"/>
              </a:ext>
            </a:extLst>
          </p:cNvPr>
          <p:cNvCxnSpPr>
            <a:cxnSpLocks/>
          </p:cNvCxnSpPr>
          <p:nvPr/>
        </p:nvCxnSpPr>
        <p:spPr>
          <a:xfrm flipV="1">
            <a:off x="7150949" y="2369955"/>
            <a:ext cx="2030346" cy="518743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DBE87F6-2963-445C-8873-5E777908687F}"/>
              </a:ext>
            </a:extLst>
          </p:cNvPr>
          <p:cNvSpPr/>
          <p:nvPr/>
        </p:nvSpPr>
        <p:spPr>
          <a:xfrm>
            <a:off x="8263270" y="1822961"/>
            <a:ext cx="660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5226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anose="020B0604020202020204" pitchFamily="34" charset="0"/>
              </a:rPr>
              <a:t>Yes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5226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517783C-8779-4209-BEEB-0DEC5E413ECB}"/>
              </a:ext>
            </a:extLst>
          </p:cNvPr>
          <p:cNvSpPr/>
          <p:nvPr/>
        </p:nvSpPr>
        <p:spPr>
          <a:xfrm>
            <a:off x="2958464" y="3043269"/>
            <a:ext cx="4539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anose="020B0604020202020204" pitchFamily="34" charset="0"/>
              </a:rPr>
              <a:t>댓글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8B29D41-C560-4686-BDA5-61C54F2BD974}"/>
              </a:ext>
            </a:extLst>
          </p:cNvPr>
          <p:cNvSpPr/>
          <p:nvPr/>
        </p:nvSpPr>
        <p:spPr>
          <a:xfrm>
            <a:off x="1952440" y="4923998"/>
            <a:ext cx="5581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anose="020B0604020202020204" pitchFamily="34" charset="0"/>
              </a:rPr>
              <a:t>Href</a:t>
            </a:r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89BC1E8-8ED0-4E5E-968B-00B283441554}"/>
              </a:ext>
            </a:extLst>
          </p:cNvPr>
          <p:cNvSpPr/>
          <p:nvPr/>
        </p:nvSpPr>
        <p:spPr>
          <a:xfrm>
            <a:off x="4947633" y="1814601"/>
            <a:ext cx="453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anose="020B0604020202020204" pitchFamily="34" charset="0"/>
              </a:rPr>
              <a:t>학습</a:t>
            </a: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C9C6C66C-FB6A-4CFD-A8EB-DA1D385F1F34}"/>
              </a:ext>
            </a:extLst>
          </p:cNvPr>
          <p:cNvGrpSpPr/>
          <p:nvPr/>
        </p:nvGrpSpPr>
        <p:grpSpPr>
          <a:xfrm>
            <a:off x="3670246" y="2849564"/>
            <a:ext cx="3904034" cy="2527363"/>
            <a:chOff x="3670246" y="2849564"/>
            <a:chExt cx="3904034" cy="2527363"/>
          </a:xfrm>
        </p:grpSpPr>
        <p:cxnSp>
          <p:nvCxnSpPr>
            <p:cNvPr id="77" name="연결선: 꺾임 76">
              <a:extLst>
                <a:ext uri="{FF2B5EF4-FFF2-40B4-BE49-F238E27FC236}">
                  <a16:creationId xmlns:a16="http://schemas.microsoft.com/office/drawing/2014/main" id="{09121A07-2092-42AA-B84B-B6AA0F8BB706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670246" y="3055438"/>
              <a:ext cx="3557537" cy="2321488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74606E9E-C327-4E2A-9812-F8BF0581663E}"/>
                </a:ext>
              </a:extLst>
            </p:cNvPr>
            <p:cNvCxnSpPr>
              <a:cxnSpLocks/>
            </p:cNvCxnSpPr>
            <p:nvPr/>
          </p:nvCxnSpPr>
          <p:spPr>
            <a:xfrm>
              <a:off x="7535169" y="2849564"/>
              <a:ext cx="0" cy="252736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43F524B0-FC52-4E9F-9A94-B49BCECDB10D}"/>
                </a:ext>
              </a:extLst>
            </p:cNvPr>
            <p:cNvCxnSpPr>
              <a:cxnSpLocks/>
            </p:cNvCxnSpPr>
            <p:nvPr/>
          </p:nvCxnSpPr>
          <p:spPr>
            <a:xfrm>
              <a:off x="7143329" y="5376927"/>
              <a:ext cx="43095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A40DF7A9-738E-4D5E-91DD-1FB25F9736A9}"/>
              </a:ext>
            </a:extLst>
          </p:cNvPr>
          <p:cNvSpPr/>
          <p:nvPr/>
        </p:nvSpPr>
        <p:spPr>
          <a:xfrm>
            <a:off x="7613651" y="3249803"/>
            <a:ext cx="518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anose="020B0604020202020204" pitchFamily="34" charset="0"/>
              </a:rPr>
              <a:t>No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771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937164" y="2315923"/>
            <a:ext cx="6428509" cy="1428464"/>
            <a:chOff x="2941689" y="2260505"/>
            <a:chExt cx="6428509" cy="1428464"/>
          </a:xfrm>
        </p:grpSpPr>
        <p:sp>
          <p:nvSpPr>
            <p:cNvPr id="5" name="직사각형 4"/>
            <p:cNvSpPr/>
            <p:nvPr/>
          </p:nvSpPr>
          <p:spPr>
            <a:xfrm>
              <a:off x="4516082" y="2260505"/>
              <a:ext cx="3159840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500" b="1" spc="-3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236AF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anose="020B0604020202020204" pitchFamily="34" charset="0"/>
                </a:rPr>
                <a:t>THANK YOU</a:t>
              </a:r>
              <a:endParaRPr lang="ko-KR" altLang="en-US" sz="4500" b="1" spc="-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236A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941689" y="3381192"/>
              <a:ext cx="6428509" cy="307777"/>
            </a:xfrm>
            <a:prstGeom prst="rect">
              <a:avLst/>
            </a:prstGeom>
            <a:solidFill>
              <a:srgbClr val="2236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4ECDC02-0E10-4DBF-9209-B6A76E6CF163}"/>
              </a:ext>
            </a:extLst>
          </p:cNvPr>
          <p:cNvSpPr/>
          <p:nvPr/>
        </p:nvSpPr>
        <p:spPr>
          <a:xfrm>
            <a:off x="1906815" y="7160730"/>
            <a:ext cx="6737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김재석 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20157131 </a:t>
            </a:r>
            <a:r>
              <a:rPr lang="ko-KR" altLang="en-US" sz="1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신다연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20155134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심수빈 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20155135</a:t>
            </a:r>
            <a:r>
              <a:rPr lang="ko-KR" altLang="en-US" sz="1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정연선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20175337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44ED2B-41EE-4BD9-B4BE-254626E82569}"/>
              </a:ext>
            </a:extLst>
          </p:cNvPr>
          <p:cNvSpPr/>
          <p:nvPr/>
        </p:nvSpPr>
        <p:spPr>
          <a:xfrm>
            <a:off x="4273404" y="4024094"/>
            <a:ext cx="405111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500" b="1" spc="-3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anose="020B0604020202020204" pitchFamily="34" charset="0"/>
              </a:rPr>
              <a:t>질문 사절입니다</a:t>
            </a:r>
            <a:r>
              <a:rPr lang="en-US" altLang="ko-KR" sz="4500" b="1" spc="-3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anose="020B0604020202020204" pitchFamily="34" charset="0"/>
              </a:rPr>
              <a:t>.</a:t>
            </a:r>
            <a:endParaRPr lang="ko-KR" altLang="en-US" sz="4500" b="1" spc="-300" dirty="0">
              <a:ln>
                <a:solidFill>
                  <a:schemeClr val="bg1">
                    <a:alpha val="0"/>
                  </a:schemeClr>
                </a:solidFill>
              </a:ln>
              <a:latin typeface="배달의민족 도현" panose="020B0600000101010101" pitchFamily="50" charset="-127"/>
              <a:ea typeface="배달의민족 도현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147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121</Words>
  <Application>Microsoft Office PowerPoint</Application>
  <PresentationFormat>와이드스크린</PresentationFormat>
  <Paragraphs>31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맑은 고딕</vt:lpstr>
      <vt:lpstr>배달의민족 도현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NARU YANG</dc:creator>
  <cp:lastModifiedBy>김재석</cp:lastModifiedBy>
  <cp:revision>38</cp:revision>
  <dcterms:created xsi:type="dcterms:W3CDTF">2013-12-19T09:59:33Z</dcterms:created>
  <dcterms:modified xsi:type="dcterms:W3CDTF">2019-09-02T16:23:08Z</dcterms:modified>
</cp:coreProperties>
</file>