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04" r:id="rId3"/>
    <p:sldId id="280" r:id="rId4"/>
    <p:sldId id="282" r:id="rId5"/>
    <p:sldId id="281" r:id="rId6"/>
    <p:sldId id="283" r:id="rId7"/>
    <p:sldId id="305" r:id="rId8"/>
    <p:sldId id="303" r:id="rId9"/>
    <p:sldId id="306" r:id="rId10"/>
    <p:sldId id="302" r:id="rId11"/>
    <p:sldId id="326" r:id="rId12"/>
    <p:sldId id="273" r:id="rId13"/>
    <p:sldId id="274" r:id="rId14"/>
    <p:sldId id="336" r:id="rId15"/>
    <p:sldId id="275" r:id="rId16"/>
    <p:sldId id="337" r:id="rId17"/>
    <p:sldId id="276" r:id="rId18"/>
    <p:sldId id="298" r:id="rId19"/>
    <p:sldId id="294" r:id="rId20"/>
    <p:sldId id="297" r:id="rId21"/>
    <p:sldId id="278" r:id="rId22"/>
    <p:sldId id="299" r:id="rId23"/>
    <p:sldId id="300" r:id="rId24"/>
    <p:sldId id="307" r:id="rId25"/>
    <p:sldId id="279" r:id="rId26"/>
    <p:sldId id="313" r:id="rId27"/>
    <p:sldId id="314" r:id="rId28"/>
    <p:sldId id="301" r:id="rId29"/>
    <p:sldId id="308" r:id="rId30"/>
    <p:sldId id="285" r:id="rId31"/>
    <p:sldId id="315" r:id="rId32"/>
    <p:sldId id="335" r:id="rId33"/>
    <p:sldId id="316" r:id="rId34"/>
    <p:sldId id="309" r:id="rId35"/>
    <p:sldId id="286" r:id="rId36"/>
    <p:sldId id="317" r:id="rId37"/>
    <p:sldId id="320" r:id="rId38"/>
    <p:sldId id="321" r:id="rId39"/>
    <p:sldId id="310" r:id="rId40"/>
    <p:sldId id="322" r:id="rId41"/>
    <p:sldId id="323" r:id="rId42"/>
    <p:sldId id="324" r:id="rId43"/>
    <p:sldId id="325" r:id="rId44"/>
    <p:sldId id="311" r:id="rId45"/>
    <p:sldId id="288" r:id="rId46"/>
    <p:sldId id="327" r:id="rId47"/>
    <p:sldId id="328" r:id="rId48"/>
    <p:sldId id="330" r:id="rId49"/>
    <p:sldId id="331" r:id="rId50"/>
    <p:sldId id="329" r:id="rId51"/>
    <p:sldId id="338" r:id="rId52"/>
    <p:sldId id="312" r:id="rId53"/>
    <p:sldId id="295" r:id="rId54"/>
    <p:sldId id="332" r:id="rId55"/>
    <p:sldId id="333" r:id="rId56"/>
    <p:sldId id="33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C6B64-21ED-448F-8129-06FD69EA4724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D6067-1014-4935-AC28-07E5369E4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1943-E8E6-4D49-BA0C-8AD2536A47D5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A1-23F7-4983-A35E-8837CA699BE3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C02-004E-4F11-B336-00CE97627460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AFCC-F868-44AF-9732-28DC31EA839A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7985-0FA4-416C-9DF0-A74A5C994672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51C2-5675-48F1-9C35-01E4A50D43D7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31CE-B10E-40D7-A675-A5A50B7BE09F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98C9-E2E2-42F1-B16D-DE1A386E002C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7636-CEC6-43CA-9E8A-23B3211B631A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5241-5F07-4C5D-9218-521EAF677204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25BE-B90C-4919-8C92-894CC5EFA2D2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3AD-82E7-4539-8640-D02364FE0F8E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1C79-33FB-473A-8F4D-6346B16B26D0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E74A-E098-455C-A505-6FCCCEAFA7D5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6757-64E7-482C-A531-C9D795710D70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C295-E26F-4070-9F10-FCBA8A7DF3AB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ACBF-AA75-4A02-97C9-BB924810D92B}" type="datetime1">
              <a:rPr lang="en-US" altLang="ko-KR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1301" y="644067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Programming Term Project </a:t>
            </a:r>
            <a:r>
              <a:rPr lang="ko-KR" altLang="en-US" dirty="0"/>
              <a:t>설계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597879"/>
            <a:ext cx="7766936" cy="549853"/>
          </a:xfrm>
        </p:spPr>
        <p:txBody>
          <a:bodyPr/>
          <a:lstStyle/>
          <a:p>
            <a:r>
              <a:rPr lang="ko-KR" altLang="en-US" dirty="0"/>
              <a:t>환경공학과 유정연</a:t>
            </a:r>
            <a:r>
              <a:rPr lang="en-US" altLang="ko-KR" dirty="0"/>
              <a:t>, </a:t>
            </a:r>
            <a:r>
              <a:rPr lang="ko-KR" altLang="en-US" dirty="0"/>
              <a:t>정보통계학과 </a:t>
            </a:r>
            <a:r>
              <a:rPr lang="ko-KR" altLang="en-US" dirty="0" err="1"/>
              <a:t>윤지애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355FD-B634-495D-8C50-3AEB257F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접근방법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6686F-F276-4A31-8304-DFB387DC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DBD43-F73F-493B-8AB5-C9A58C6D0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0" t="37" r="17072" b="97004"/>
          <a:stretch/>
        </p:blipFill>
        <p:spPr>
          <a:xfrm>
            <a:off x="1049345" y="2004845"/>
            <a:ext cx="3119717" cy="6185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42C50B-AA2F-4C72-8C05-FF9266C1AAD0}"/>
              </a:ext>
            </a:extLst>
          </p:cNvPr>
          <p:cNvSpPr/>
          <p:nvPr/>
        </p:nvSpPr>
        <p:spPr>
          <a:xfrm>
            <a:off x="1151169" y="2138281"/>
            <a:ext cx="473446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C248F8-0100-4EA6-B6CF-DF530275AFBE}"/>
              </a:ext>
            </a:extLst>
          </p:cNvPr>
          <p:cNvSpPr/>
          <p:nvPr/>
        </p:nvSpPr>
        <p:spPr>
          <a:xfrm>
            <a:off x="1151168" y="1745734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161A96-3A64-476C-A1EE-C4F04AF5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8" y="5209100"/>
            <a:ext cx="3398415" cy="4009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672C68-A898-4287-BC29-2B37A9918C7A}"/>
              </a:ext>
            </a:extLst>
          </p:cNvPr>
          <p:cNvSpPr/>
          <p:nvPr/>
        </p:nvSpPr>
        <p:spPr>
          <a:xfrm>
            <a:off x="1151168" y="4742935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1-6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최하단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2624C4-F125-494A-9A47-BA94ECC7B030}"/>
              </a:ext>
            </a:extLst>
          </p:cNvPr>
          <p:cNvSpPr/>
          <p:nvPr/>
        </p:nvSpPr>
        <p:spPr>
          <a:xfrm>
            <a:off x="1264978" y="5233722"/>
            <a:ext cx="333003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3C6A50-5689-4F1C-A64F-1AB0085AAE32}"/>
              </a:ext>
            </a:extLst>
          </p:cNvPr>
          <p:cNvSpPr/>
          <p:nvPr/>
        </p:nvSpPr>
        <p:spPr>
          <a:xfrm>
            <a:off x="1151168" y="3244334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18A675-D014-42D5-81AE-76E43461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2" t="3420" r="15138" b="92498"/>
          <a:stretch/>
        </p:blipFill>
        <p:spPr>
          <a:xfrm>
            <a:off x="1320639" y="3633762"/>
            <a:ext cx="2370337" cy="5237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C4B59A-A446-4929-856B-739377D1CDAC}"/>
              </a:ext>
            </a:extLst>
          </p:cNvPr>
          <p:cNvSpPr/>
          <p:nvPr/>
        </p:nvSpPr>
        <p:spPr>
          <a:xfrm>
            <a:off x="2716016" y="3692487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06BAC7-4B9A-4460-9547-5D4B445EE0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2945" r="55680" b="85534"/>
          <a:stretch/>
        </p:blipFill>
        <p:spPr>
          <a:xfrm>
            <a:off x="5494423" y="704488"/>
            <a:ext cx="4460467" cy="15984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C9461E0-1387-4571-91A1-C5E3562C8E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2945" r="55680" b="85534"/>
          <a:stretch/>
        </p:blipFill>
        <p:spPr>
          <a:xfrm>
            <a:off x="5494423" y="3179636"/>
            <a:ext cx="4698826" cy="16838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79D468-BC09-4B79-910B-336D2DEE1158}"/>
              </a:ext>
            </a:extLst>
          </p:cNvPr>
          <p:cNvSpPr txBox="1"/>
          <p:nvPr/>
        </p:nvSpPr>
        <p:spPr>
          <a:xfrm>
            <a:off x="5494423" y="33910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 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9B590-B46F-4CC6-A29E-23B8F8DFC2C2}"/>
              </a:ext>
            </a:extLst>
          </p:cNvPr>
          <p:cNvSpPr/>
          <p:nvPr/>
        </p:nvSpPr>
        <p:spPr>
          <a:xfrm>
            <a:off x="5746702" y="1062647"/>
            <a:ext cx="911551" cy="44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F31D8D-C2A6-4802-82BD-771E5C117279}"/>
              </a:ext>
            </a:extLst>
          </p:cNvPr>
          <p:cNvSpPr/>
          <p:nvPr/>
        </p:nvSpPr>
        <p:spPr>
          <a:xfrm>
            <a:off x="5672105" y="4192980"/>
            <a:ext cx="730928" cy="44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0C37B-67D9-4BF7-91E2-B8DD45290819}"/>
              </a:ext>
            </a:extLst>
          </p:cNvPr>
          <p:cNvSpPr txBox="1"/>
          <p:nvPr/>
        </p:nvSpPr>
        <p:spPr>
          <a:xfrm>
            <a:off x="5494423" y="2810304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세부 화면 밑에 있는 바로가기 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892FD4A-88C5-450F-ABA3-A8A32A7F49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5" t="96795" r="53774" b="573"/>
          <a:stretch/>
        </p:blipFill>
        <p:spPr>
          <a:xfrm>
            <a:off x="5494423" y="5597181"/>
            <a:ext cx="5705074" cy="55929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6CA5D3-189D-4937-825C-1A3635882BC0}"/>
              </a:ext>
            </a:extLst>
          </p:cNvPr>
          <p:cNvSpPr/>
          <p:nvPr/>
        </p:nvSpPr>
        <p:spPr>
          <a:xfrm>
            <a:off x="9029343" y="5653548"/>
            <a:ext cx="1535083" cy="446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DB2957-7EA0-4087-B963-C77C0F370954}"/>
              </a:ext>
            </a:extLst>
          </p:cNvPr>
          <p:cNvSpPr txBox="1"/>
          <p:nvPr/>
        </p:nvSpPr>
        <p:spPr>
          <a:xfrm>
            <a:off x="5444890" y="5112267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Footer</a:t>
            </a:r>
            <a:r>
              <a:rPr lang="ko-KR" altLang="en-US" dirty="0"/>
              <a:t>에 있는 영어로 된 사이트 제목</a:t>
            </a:r>
          </a:p>
        </p:txBody>
      </p:sp>
    </p:spTree>
    <p:extLst>
      <p:ext uri="{BB962C8B-B14F-4D97-AF65-F5344CB8AC3E}">
        <p14:creationId xmlns:p14="http://schemas.microsoft.com/office/powerpoint/2010/main" val="277793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763" y="200467"/>
            <a:ext cx="4644812" cy="1148863"/>
          </a:xfrm>
        </p:spPr>
        <p:txBody>
          <a:bodyPr>
            <a:norm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전체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32" y="0"/>
            <a:ext cx="5739345" cy="65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763" y="200467"/>
            <a:ext cx="4644812" cy="1148863"/>
          </a:xfrm>
        </p:spPr>
        <p:txBody>
          <a:bodyPr>
            <a:norm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901962" y="297200"/>
            <a:ext cx="641840" cy="280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/>
          <p:cNvCxnSpPr>
            <a:stCxn id="11" idx="1"/>
          </p:cNvCxnSpPr>
          <p:nvPr/>
        </p:nvCxnSpPr>
        <p:spPr>
          <a:xfrm flipH="1">
            <a:off x="4427588" y="437663"/>
            <a:ext cx="2474374" cy="11695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7214" y="1607234"/>
            <a:ext cx="224074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충공갱</a:t>
            </a:r>
            <a:r>
              <a:rPr lang="ko-KR" altLang="en-US" dirty="0"/>
              <a:t> 로고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메인 홈페이지 링크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855124" y="2479002"/>
            <a:ext cx="4176346" cy="65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35" idx="1"/>
          </p:cNvCxnSpPr>
          <p:nvPr/>
        </p:nvCxnSpPr>
        <p:spPr>
          <a:xfrm flipH="1">
            <a:off x="5961185" y="2804318"/>
            <a:ext cx="893939" cy="4664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20437" y="2981302"/>
            <a:ext cx="224074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 설명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관련 링크 설명</a:t>
            </a:r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7904285" y="4747846"/>
            <a:ext cx="2083778" cy="44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flipH="1">
            <a:off x="5811715" y="4972050"/>
            <a:ext cx="2092571" cy="145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07214" y="4932457"/>
            <a:ext cx="25035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충남대학교 관련 설명</a:t>
            </a:r>
            <a:endParaRPr lang="en-US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7032410" y="76964"/>
            <a:ext cx="1743750" cy="14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47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97562" y="47323"/>
            <a:ext cx="1230923" cy="22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55892" y="-36231"/>
            <a:ext cx="4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334" y="1895662"/>
            <a:ext cx="480532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화면으로 돌아가는 링크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ABOUT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정보 화면으로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화면으로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REGISTER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 화면으로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6" y="2452456"/>
            <a:ext cx="371475" cy="3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7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CDA5-B2ED-4C06-AC60-0844415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CC58-3808-4A3D-A376-0F55E5B0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최상단</a:t>
            </a:r>
            <a:r>
              <a:rPr lang="ko-KR" altLang="en-US" dirty="0"/>
              <a:t> 메뉴</a:t>
            </a:r>
            <a:r>
              <a:rPr lang="en-US" altLang="ko-KR" dirty="0"/>
              <a:t>. </a:t>
            </a:r>
            <a:r>
              <a:rPr lang="ko-KR" altLang="en-US" dirty="0"/>
              <a:t>모든 페이지마다 </a:t>
            </a:r>
            <a:r>
              <a:rPr lang="en-US" altLang="ko-KR" dirty="0"/>
              <a:t>include</a:t>
            </a:r>
            <a:r>
              <a:rPr lang="ko-KR" altLang="en-US" dirty="0"/>
              <a:t>되어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AB9F6-5568-45DD-A6FD-3F6D1AC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733085" y="316523"/>
            <a:ext cx="1230923" cy="22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82064" y="245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7334" y="1895662"/>
            <a:ext cx="480532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메인 화면으로 돌아가는 링크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사이트를 보여주는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드롭다운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알림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창을 보여주는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드롭다운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4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CDA5-B2ED-4C06-AC60-0844415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CC58-3808-4A3D-A376-0F55E5B0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dirty="0"/>
              <a:t>메인 메뉴</a:t>
            </a:r>
            <a:r>
              <a:rPr lang="en-US" altLang="ko-KR" dirty="0"/>
              <a:t>. </a:t>
            </a:r>
            <a:r>
              <a:rPr lang="ko-KR" altLang="en-US" dirty="0"/>
              <a:t>모든 페이지마다 </a:t>
            </a:r>
            <a:r>
              <a:rPr lang="en-US" altLang="ko-KR" dirty="0"/>
              <a:t>include</a:t>
            </a:r>
            <a:r>
              <a:rPr lang="ko-KR" altLang="en-US" dirty="0"/>
              <a:t>되어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AB9F6-5568-45DD-A6FD-3F6D1AC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7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043079" y="1047261"/>
            <a:ext cx="1821890" cy="1106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69409" y="9559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334" y="2622503"/>
            <a:ext cx="48053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1-3 </a:t>
            </a:r>
            <a:r>
              <a:rPr lang="ko-KR" altLang="en-US" dirty="0">
                <a:latin typeface="+mj-ea"/>
                <a:ea typeface="+mj-ea"/>
              </a:rPr>
              <a:t>바로가기 슬라이드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충남대학교 </a:t>
            </a:r>
            <a:r>
              <a:rPr lang="ko-KR" altLang="en-US" dirty="0" err="1">
                <a:latin typeface="+mj-ea"/>
                <a:ea typeface="+mj-ea"/>
              </a:rPr>
              <a:t>바로가기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기숙사 </a:t>
            </a:r>
            <a:r>
              <a:rPr lang="ko-KR" altLang="en-US" dirty="0" err="1">
                <a:latin typeface="+mj-ea"/>
                <a:ea typeface="+mj-ea"/>
              </a:rPr>
              <a:t>바로가기</a:t>
            </a:r>
            <a:r>
              <a:rPr lang="en-US" altLang="ko-KR" dirty="0">
                <a:latin typeface="+mj-ea"/>
                <a:ea typeface="+mj-ea"/>
              </a:rPr>
              <a:t>, </a:t>
            </a:r>
          </a:p>
          <a:p>
            <a:r>
              <a:rPr lang="ko-KR" altLang="en-US" dirty="0">
                <a:latin typeface="+mj-ea"/>
                <a:ea typeface="+mj-ea"/>
              </a:rPr>
              <a:t>컴퓨터공학과 공지사항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sw</a:t>
            </a:r>
            <a:r>
              <a:rPr lang="ko-KR" altLang="en-US" dirty="0">
                <a:latin typeface="+mj-ea"/>
                <a:ea typeface="+mj-ea"/>
              </a:rPr>
              <a:t>사업단 공지사항 </a:t>
            </a:r>
            <a:r>
              <a:rPr lang="ko-KR" altLang="en-US" dirty="0" err="1">
                <a:latin typeface="+mj-ea"/>
                <a:ea typeface="+mj-ea"/>
              </a:rPr>
              <a:t>바로가기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0985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1CDA5-B2ED-4C06-AC60-0844415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CC58-3808-4A3D-A376-0F55E5B0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밑의 동그라미를 누르거나 바로가기 슬라이드에 커서를 두지 않은 채 시간이 흐르면 바로가기 슬라이드 안의 내용이 바뀜</a:t>
            </a:r>
            <a:endParaRPr lang="en-US" altLang="ko-KR" dirty="0"/>
          </a:p>
          <a:p>
            <a:r>
              <a:rPr lang="ko-KR" altLang="en-US" dirty="0"/>
              <a:t>하단의 </a:t>
            </a:r>
            <a:r>
              <a:rPr lang="en-US" altLang="ko-KR" dirty="0"/>
              <a:t>ABOUT ~</a:t>
            </a:r>
            <a:r>
              <a:rPr lang="ko-KR" altLang="en-US" dirty="0"/>
              <a:t>라는 이름의 버튼을 누르면 각 사이트로 이동함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latin typeface="+mj-ea"/>
              </a:rPr>
              <a:t>충남대학교 홈페이지 바로가기</a:t>
            </a:r>
            <a:endParaRPr lang="en-US" altLang="ko-KR" dirty="0">
              <a:latin typeface="+mj-ea"/>
            </a:endParaRPr>
          </a:p>
          <a:p>
            <a:pPr lvl="1"/>
            <a:r>
              <a:rPr lang="ko-KR" altLang="en-US" dirty="0">
                <a:latin typeface="+mj-ea"/>
              </a:rPr>
              <a:t>기숙사 홈페이지 바로가기</a:t>
            </a:r>
            <a:r>
              <a:rPr lang="en-US" altLang="ko-KR" dirty="0">
                <a:latin typeface="+mj-ea"/>
              </a:rPr>
              <a:t> </a:t>
            </a:r>
          </a:p>
          <a:p>
            <a:pPr lvl="1"/>
            <a:r>
              <a:rPr lang="ko-KR" altLang="en-US" dirty="0">
                <a:latin typeface="+mj-ea"/>
              </a:rPr>
              <a:t>컴퓨터공학과 홈페이지 바로가기</a:t>
            </a:r>
            <a:r>
              <a:rPr lang="en-US" altLang="ko-KR" dirty="0">
                <a:latin typeface="+mj-ea"/>
              </a:rPr>
              <a:t> </a:t>
            </a:r>
          </a:p>
          <a:p>
            <a:pPr lvl="1"/>
            <a:r>
              <a:rPr lang="en-US" altLang="ko-KR" dirty="0" err="1">
                <a:latin typeface="+mj-ea"/>
              </a:rPr>
              <a:t>Sw</a:t>
            </a:r>
            <a:r>
              <a:rPr lang="ko-KR" altLang="en-US" dirty="0">
                <a:latin typeface="+mj-ea"/>
              </a:rPr>
              <a:t>중심대학사업단사업단 홈페이지 바로가기</a:t>
            </a:r>
            <a:endParaRPr lang="en-US" altLang="ko-KR" dirty="0">
              <a:latin typeface="+mj-ea"/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AB9F6-5568-45DD-A6FD-3F6D1AC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946920" y="3130605"/>
            <a:ext cx="3656603" cy="1195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11703" y="3176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7334" y="2989546"/>
            <a:ext cx="48053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내의 공지사항 페이지로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바로가기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사이트 바로가기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02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AC47C-F04B-4182-9A84-32B90B72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829" y="3084946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571B7-45CA-45C8-B2BF-3E24B466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4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73667-0B51-498F-A690-3CD24B32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A98FA-36AC-4C1A-AF51-D33EE01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클릭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내의 공지사항 페이지로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충남대학교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충남대학교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대학문화마당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기숙사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기숙사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백행사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공지사항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사업단 공지사항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사업단 공지사항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사업단 공지사항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확인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확인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바로가기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사이트 바로가기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충남대학교 공지사항 아래의 사이트 바로가기를 누르면 충남대학교 사이트로 이동함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이하 동일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24F89-A400-4809-A9F9-B9E56364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077808" y="5275385"/>
            <a:ext cx="3692769" cy="62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0750825" y="541744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7334" y="2508046"/>
            <a:ext cx="480532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1-5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만든이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전화번호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메일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블로그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제작자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20395-CB0F-4718-9011-8AE2A7B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1-5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09C89-2B69-4EB2-9143-1CD1A373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사이트 제작자 </a:t>
            </a:r>
            <a:r>
              <a:rPr lang="ko-KR" altLang="en-US" dirty="0" err="1"/>
              <a:t>두명에</a:t>
            </a:r>
            <a:r>
              <a:rPr lang="ko-KR" altLang="en-US" dirty="0"/>
              <a:t> 대한 소개가 있음</a:t>
            </a:r>
            <a:r>
              <a:rPr lang="en-US" altLang="ko-KR" dirty="0"/>
              <a:t>. ABOUT </a:t>
            </a:r>
            <a:r>
              <a:rPr lang="ko-KR" altLang="en-US" dirty="0"/>
              <a:t>창에서 보여지는 내용을 간단하게 작성하였음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제작자의 블로그와 </a:t>
            </a:r>
            <a:r>
              <a:rPr lang="en-US" altLang="ko-KR" dirty="0" err="1"/>
              <a:t>gitHub</a:t>
            </a:r>
            <a:r>
              <a:rPr lang="ko-KR" altLang="en-US" dirty="0"/>
              <a:t>는 하이퍼링크로 되어있으며 누르면 각 링크가 가리키는 사이트로 이동된다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gitHub</a:t>
            </a:r>
            <a:r>
              <a:rPr lang="ko-KR" altLang="en-US" dirty="0"/>
              <a:t>에는 사이트를 만들 때 사용된 코드가 있음</a:t>
            </a:r>
            <a:r>
              <a:rPr lang="en-US" altLang="ko-KR" dirty="0"/>
              <a:t>.(</a:t>
            </a:r>
            <a:r>
              <a:rPr lang="ko-KR" altLang="en-US" dirty="0"/>
              <a:t>각자 업로드함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DC683-73A5-415F-9B3B-152AF1D8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1-6 </a:t>
            </a:r>
            <a:r>
              <a:rPr lang="ko-KR" altLang="en-US" dirty="0"/>
              <a:t>세부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25" y="70770"/>
            <a:ext cx="5739345" cy="6580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2345" y="60713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84908" y="6072749"/>
            <a:ext cx="1648178" cy="372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9337" y="3278896"/>
            <a:ext cx="48053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1-6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최하단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ABOUT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바로가기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사이트의 바로가기 링크로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210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2 ABOUT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0" t="37" r="17072" b="97004"/>
          <a:stretch/>
        </p:blipFill>
        <p:spPr>
          <a:xfrm>
            <a:off x="3676504" y="2636140"/>
            <a:ext cx="3119717" cy="618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63205" y="2746361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8327" y="2377029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327" y="5047039"/>
            <a:ext cx="3398415" cy="40093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778327" y="4580874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1-6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최하단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접근 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E73E14-921A-4804-B11E-B9E6A2EFA099}"/>
              </a:ext>
            </a:extLst>
          </p:cNvPr>
          <p:cNvSpPr/>
          <p:nvPr/>
        </p:nvSpPr>
        <p:spPr>
          <a:xfrm>
            <a:off x="4131834" y="5081237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7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418" y="1265714"/>
            <a:ext cx="7667309" cy="5286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>
            <a:norm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메인 디자인</a:t>
            </a:r>
          </a:p>
        </p:txBody>
      </p:sp>
    </p:spTree>
    <p:extLst>
      <p:ext uri="{BB962C8B-B14F-4D97-AF65-F5344CB8AC3E}">
        <p14:creationId xmlns:p14="http://schemas.microsoft.com/office/powerpoint/2010/main" val="403019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3613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6" t="19966" r="16262" b="47874"/>
          <a:stretch/>
        </p:blipFill>
        <p:spPr>
          <a:xfrm>
            <a:off x="5143501" y="1728964"/>
            <a:ext cx="5282214" cy="1700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세부 디자인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861934E-4404-4811-ACC0-2B684E067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1" t="53478" r="17326" b="17972"/>
          <a:stretch/>
        </p:blipFill>
        <p:spPr>
          <a:xfrm>
            <a:off x="5143501" y="4078795"/>
            <a:ext cx="5210932" cy="15092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4F58D-D568-477E-ACDF-8581F86F0E3A}"/>
              </a:ext>
            </a:extLst>
          </p:cNvPr>
          <p:cNvSpPr txBox="1"/>
          <p:nvPr/>
        </p:nvSpPr>
        <p:spPr>
          <a:xfrm>
            <a:off x="3315570" y="25919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B509BB-46B5-496A-8EA7-248A35C85E90}"/>
              </a:ext>
            </a:extLst>
          </p:cNvPr>
          <p:cNvSpPr txBox="1"/>
          <p:nvPr/>
        </p:nvSpPr>
        <p:spPr>
          <a:xfrm>
            <a:off x="3515563" y="19484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62807-8B35-4299-BE02-773482C3E912}"/>
              </a:ext>
            </a:extLst>
          </p:cNvPr>
          <p:cNvSpPr txBox="1"/>
          <p:nvPr/>
        </p:nvSpPr>
        <p:spPr>
          <a:xfrm>
            <a:off x="3169328" y="34290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휴대폰 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6BA6D-BCCB-4768-BC1A-4909F6DBBD48}"/>
              </a:ext>
            </a:extLst>
          </p:cNvPr>
          <p:cNvSpPr txBox="1"/>
          <p:nvPr/>
        </p:nvSpPr>
        <p:spPr>
          <a:xfrm>
            <a:off x="3281530" y="42453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8C06A-F7D7-4618-BA26-E6DC6CDD2DBE}"/>
              </a:ext>
            </a:extLst>
          </p:cNvPr>
          <p:cNvSpPr txBox="1"/>
          <p:nvPr/>
        </p:nvSpPr>
        <p:spPr>
          <a:xfrm>
            <a:off x="3324453" y="4926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블로그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6F547-2A9A-44F4-B1C7-B9F697707643}"/>
              </a:ext>
            </a:extLst>
          </p:cNvPr>
          <p:cNvSpPr txBox="1"/>
          <p:nvPr/>
        </p:nvSpPr>
        <p:spPr>
          <a:xfrm>
            <a:off x="3134849" y="5558656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4F1337-31C4-4D30-979B-8839333CC6B8}"/>
              </a:ext>
            </a:extLst>
          </p:cNvPr>
          <p:cNvCxnSpPr/>
          <p:nvPr/>
        </p:nvCxnSpPr>
        <p:spPr>
          <a:xfrm>
            <a:off x="4201616" y="2133067"/>
            <a:ext cx="1053965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EC0E99-DA8B-465E-A1AF-81E3AB753A5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577454" y="2494890"/>
            <a:ext cx="678127" cy="28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B1D979D-77EB-4CCA-A77F-0E02BDE88AC3}"/>
              </a:ext>
            </a:extLst>
          </p:cNvPr>
          <p:cNvCxnSpPr>
            <a:stCxn id="18" idx="3"/>
          </p:cNvCxnSpPr>
          <p:nvPr/>
        </p:nvCxnSpPr>
        <p:spPr>
          <a:xfrm flipV="1">
            <a:off x="4577086" y="2692337"/>
            <a:ext cx="758394" cy="92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AC77AC-6971-44B1-B69F-5F48E3297BE2}"/>
              </a:ext>
            </a:extLst>
          </p:cNvPr>
          <p:cNvCxnSpPr/>
          <p:nvPr/>
        </p:nvCxnSpPr>
        <p:spPr>
          <a:xfrm flipV="1">
            <a:off x="4367814" y="2873772"/>
            <a:ext cx="967666" cy="157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A428052-EAA6-4230-9967-2DA75351E101}"/>
              </a:ext>
            </a:extLst>
          </p:cNvPr>
          <p:cNvCxnSpPr/>
          <p:nvPr/>
        </p:nvCxnSpPr>
        <p:spPr>
          <a:xfrm flipV="1">
            <a:off x="4367814" y="3083922"/>
            <a:ext cx="967666" cy="2027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BA8F94B-7D2A-4FD2-AC30-5EA692DE3A70}"/>
              </a:ext>
            </a:extLst>
          </p:cNvPr>
          <p:cNvCxnSpPr>
            <a:stCxn id="22" idx="3"/>
          </p:cNvCxnSpPr>
          <p:nvPr/>
        </p:nvCxnSpPr>
        <p:spPr>
          <a:xfrm flipV="1">
            <a:off x="4542607" y="3243104"/>
            <a:ext cx="954769" cy="2500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D5FF83-50E9-4AE2-ACD3-A274C621A0C5}"/>
              </a:ext>
            </a:extLst>
          </p:cNvPr>
          <p:cNvSpPr txBox="1"/>
          <p:nvPr/>
        </p:nvSpPr>
        <p:spPr>
          <a:xfrm>
            <a:off x="8282866" y="11540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7D6A8E-ACC9-40E7-915A-E5E85222383F}"/>
              </a:ext>
            </a:extLst>
          </p:cNvPr>
          <p:cNvCxnSpPr/>
          <p:nvPr/>
        </p:nvCxnSpPr>
        <p:spPr>
          <a:xfrm>
            <a:off x="8806649" y="1514232"/>
            <a:ext cx="239697" cy="8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F9F08-E12A-41F9-819F-BD6557AA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6466A-ED41-4BF1-8CEE-1C4B60F2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사이트 개발자의 정보를 볼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학번과 전공</a:t>
            </a:r>
            <a:r>
              <a:rPr lang="en-US" altLang="ko-KR" dirty="0"/>
              <a:t>, </a:t>
            </a:r>
            <a:r>
              <a:rPr lang="ko-KR" altLang="en-US" dirty="0"/>
              <a:t>이름을 밝히고 있고 간단한 사진과 전화번호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블로그와 </a:t>
            </a:r>
            <a:r>
              <a:rPr lang="ko-KR" altLang="en-US" dirty="0" err="1"/>
              <a:t>깃허브</a:t>
            </a:r>
            <a:r>
              <a:rPr lang="ko-KR" altLang="en-US" dirty="0"/>
              <a:t> 주소가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블로그 주소와 </a:t>
            </a:r>
            <a:r>
              <a:rPr lang="ko-KR" altLang="en-US" dirty="0" err="1"/>
              <a:t>깃허브</a:t>
            </a:r>
            <a:r>
              <a:rPr lang="ko-KR" altLang="en-US" dirty="0"/>
              <a:t> 주소는 하이퍼링크로 되어있으며 누르면 각 링크가 가리키는 주소로 이동됨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깃허브에는</a:t>
            </a:r>
            <a:r>
              <a:rPr lang="ko-KR" altLang="en-US" dirty="0"/>
              <a:t> 사이트를 만들 때 사용된 코드가 있음</a:t>
            </a:r>
            <a:r>
              <a:rPr lang="en-US" altLang="ko-KR" dirty="0"/>
              <a:t>.(</a:t>
            </a:r>
            <a:r>
              <a:rPr lang="ko-KR" altLang="en-US" dirty="0"/>
              <a:t>각자 업로드함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756B1-51CA-43F4-82FA-EC354E0D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9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88" y="222739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 </a:t>
            </a:r>
            <a:r>
              <a:rPr lang="en-US" altLang="ko-KR" dirty="0"/>
              <a:t>: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2" r="11591" b="42279"/>
          <a:stretch/>
        </p:blipFill>
        <p:spPr>
          <a:xfrm>
            <a:off x="158587" y="984738"/>
            <a:ext cx="6310113" cy="55353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618286" y="1033271"/>
            <a:ext cx="362442" cy="201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7" r="16622"/>
          <a:stretch/>
        </p:blipFill>
        <p:spPr>
          <a:xfrm>
            <a:off x="4402255" y="1318501"/>
            <a:ext cx="4683219" cy="46892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68817" y="949169"/>
            <a:ext cx="21339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1. REGISTER 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클릭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!</a:t>
            </a:r>
            <a:endParaRPr lang="ko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4163820" y="2125296"/>
            <a:ext cx="476869" cy="360484"/>
          </a:xfrm>
          <a:prstGeom prst="rightArrow">
            <a:avLst>
              <a:gd name="adj1" fmla="val 563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71640" y="2080500"/>
            <a:ext cx="246413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2. 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정보를 입력합니다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!</a:t>
            </a:r>
            <a:endParaRPr lang="ko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5" r="16058"/>
          <a:stretch/>
        </p:blipFill>
        <p:spPr>
          <a:xfrm>
            <a:off x="7861546" y="2414263"/>
            <a:ext cx="5467595" cy="4282167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7542753" y="2854160"/>
            <a:ext cx="457200" cy="422582"/>
          </a:xfrm>
          <a:prstGeom prst="rightArrow">
            <a:avLst>
              <a:gd name="adj1" fmla="val 563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084238" y="2885489"/>
            <a:ext cx="2002471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회원가입 완료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!</a:t>
            </a:r>
            <a:endParaRPr lang="ko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541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0" t="37" r="17072" b="97004"/>
          <a:stretch/>
        </p:blipFill>
        <p:spPr>
          <a:xfrm>
            <a:off x="3277009" y="1678564"/>
            <a:ext cx="3119717" cy="61856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63973" y="1788785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78832" y="1419453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접근 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AFB0E0-642D-49A0-B8B2-62B125B2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480" y="3429000"/>
            <a:ext cx="5324475" cy="16002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E77BBF-0AA5-4848-B44D-B063EA75DCB3}"/>
              </a:ext>
            </a:extLst>
          </p:cNvPr>
          <p:cNvSpPr/>
          <p:nvPr/>
        </p:nvSpPr>
        <p:spPr>
          <a:xfrm>
            <a:off x="1535119" y="2823117"/>
            <a:ext cx="889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로그인이 필요한 항목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설정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알림 확인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로그인 하지 않고 접근하려고 했을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8D4359-6598-4B32-A1A8-85C8B1E002A6}"/>
              </a:ext>
            </a:extLst>
          </p:cNvPr>
          <p:cNvSpPr/>
          <p:nvPr/>
        </p:nvSpPr>
        <p:spPr>
          <a:xfrm>
            <a:off x="6261340" y="4326556"/>
            <a:ext cx="1187025" cy="6138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067A65-F95C-4AF1-98F0-ADECF4CD7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30" t="66925" r="17542" b="1675"/>
          <a:stretch/>
        </p:blipFill>
        <p:spPr>
          <a:xfrm>
            <a:off x="3573332" y="5587999"/>
            <a:ext cx="3311371" cy="11545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032BFE-CDB6-4131-BF33-62BE2BA58D79}"/>
              </a:ext>
            </a:extLst>
          </p:cNvPr>
          <p:cNvSpPr txBox="1"/>
          <p:nvPr/>
        </p:nvSpPr>
        <p:spPr>
          <a:xfrm>
            <a:off x="2778133" y="5179436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후 회원가입 확인 창에서 확인 버튼 클릭</a:t>
            </a:r>
          </a:p>
        </p:txBody>
      </p:sp>
    </p:spTree>
    <p:extLst>
      <p:ext uri="{BB962C8B-B14F-4D97-AF65-F5344CB8AC3E}">
        <p14:creationId xmlns:p14="http://schemas.microsoft.com/office/powerpoint/2010/main" val="332579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메인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C19D87-A973-4217-9F9A-5925ACF11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r="25360"/>
          <a:stretch/>
        </p:blipFill>
        <p:spPr>
          <a:xfrm>
            <a:off x="4058304" y="578007"/>
            <a:ext cx="7112976" cy="57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세부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C19D87-A973-4217-9F9A-5925ACF11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r="25360"/>
          <a:stretch/>
        </p:blipFill>
        <p:spPr>
          <a:xfrm>
            <a:off x="4058304" y="578007"/>
            <a:ext cx="7112976" cy="5701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CF078-7558-43BA-9D36-EF0246A60116}"/>
              </a:ext>
            </a:extLst>
          </p:cNvPr>
          <p:cNvSpPr txBox="1"/>
          <p:nvPr/>
        </p:nvSpPr>
        <p:spPr>
          <a:xfrm>
            <a:off x="1189609" y="3244334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 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671638-7D3F-4EAD-8333-17F496E189AD}"/>
              </a:ext>
            </a:extLst>
          </p:cNvPr>
          <p:cNvCxnSpPr>
            <a:stCxn id="3" idx="3"/>
          </p:cNvCxnSpPr>
          <p:nvPr/>
        </p:nvCxnSpPr>
        <p:spPr>
          <a:xfrm>
            <a:off x="3905417" y="3429000"/>
            <a:ext cx="3028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6E4778-8E63-4F44-A51B-CA7599A2D23F}"/>
              </a:ext>
            </a:extLst>
          </p:cNvPr>
          <p:cNvSpPr txBox="1"/>
          <p:nvPr/>
        </p:nvSpPr>
        <p:spPr>
          <a:xfrm>
            <a:off x="1597981" y="422577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로그인 버튼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F293A0-30BA-4C61-857E-C299CE1CB731}"/>
              </a:ext>
            </a:extLst>
          </p:cNvPr>
          <p:cNvCxnSpPr>
            <a:stCxn id="6" idx="3"/>
          </p:cNvCxnSpPr>
          <p:nvPr/>
        </p:nvCxnSpPr>
        <p:spPr>
          <a:xfrm flipV="1">
            <a:off x="3005739" y="4039340"/>
            <a:ext cx="3927721" cy="37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A5F00B-0114-48E0-88E9-26D693D996C9}"/>
              </a:ext>
            </a:extLst>
          </p:cNvPr>
          <p:cNvSpPr txBox="1"/>
          <p:nvPr/>
        </p:nvSpPr>
        <p:spPr>
          <a:xfrm>
            <a:off x="1376040" y="4853613"/>
            <a:ext cx="225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창으로 이동하는 버튼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DECF7A-F984-41A5-A3CD-56DB96A2FF50}"/>
              </a:ext>
            </a:extLst>
          </p:cNvPr>
          <p:cNvCxnSpPr/>
          <p:nvPr/>
        </p:nvCxnSpPr>
        <p:spPr>
          <a:xfrm flipV="1">
            <a:off x="3293616" y="4410437"/>
            <a:ext cx="5708341" cy="81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20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이용 상세 시나리오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D0B42B-BB36-43C7-BC66-E9F5AAA6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89" y="1611262"/>
            <a:ext cx="5305425" cy="15811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AF5A0E8-95F1-4963-9519-70BB522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90" y="4428728"/>
            <a:ext cx="5305424" cy="1515284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6543512-1BBD-4E71-8886-5E5B9471B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643567" cy="3880773"/>
          </a:xfrm>
        </p:spPr>
        <p:txBody>
          <a:bodyPr/>
          <a:lstStyle/>
          <a:p>
            <a:r>
              <a:rPr lang="ko-KR" altLang="en-US" dirty="0"/>
              <a:t>로그인을 할 수 있음</a:t>
            </a:r>
            <a:endParaRPr lang="en-US" altLang="ko-KR" dirty="0"/>
          </a:p>
          <a:p>
            <a:r>
              <a:rPr lang="ko-KR" altLang="en-US" dirty="0"/>
              <a:t>로그인 성공 시 회원가입 당시 입력했던 </a:t>
            </a:r>
            <a:r>
              <a:rPr lang="en-US" altLang="ko-KR" dirty="0"/>
              <a:t>name</a:t>
            </a:r>
            <a:r>
              <a:rPr lang="ko-KR" altLang="en-US" dirty="0"/>
              <a:t>과 함께 오른쪽 화면의 </a:t>
            </a:r>
            <a:r>
              <a:rPr lang="en-US" altLang="ko-KR" dirty="0"/>
              <a:t>Alert 1</a:t>
            </a:r>
            <a:r>
              <a:rPr lang="ko-KR" altLang="en-US" dirty="0"/>
              <a:t>과 같이 </a:t>
            </a:r>
            <a:r>
              <a:rPr lang="en-US" altLang="ko-KR" dirty="0"/>
              <a:t>“</a:t>
            </a:r>
            <a:r>
              <a:rPr lang="ko-KR" altLang="en-US" dirty="0"/>
              <a:t>환영합니다</a:t>
            </a:r>
            <a:r>
              <a:rPr lang="en-US" altLang="ko-KR" dirty="0"/>
              <a:t>! Name</a:t>
            </a:r>
            <a:r>
              <a:rPr lang="ko-KR" altLang="en-US" dirty="0"/>
              <a:t>님</a:t>
            </a:r>
            <a:r>
              <a:rPr lang="en-US" altLang="ko-KR" dirty="0"/>
              <a:t>.”</a:t>
            </a:r>
            <a:r>
              <a:rPr lang="ko-KR" altLang="en-US" dirty="0"/>
              <a:t>이라고</a:t>
            </a:r>
            <a:r>
              <a:rPr lang="en-US" altLang="ko-KR" dirty="0"/>
              <a:t> alert </a:t>
            </a:r>
            <a:r>
              <a:rPr lang="ko-KR" altLang="en-US" dirty="0"/>
              <a:t>창이 나타난다</a:t>
            </a:r>
            <a:r>
              <a:rPr lang="en-US" altLang="ko-KR" dirty="0"/>
              <a:t>. </a:t>
            </a:r>
            <a:r>
              <a:rPr lang="ko-KR" altLang="en-US" dirty="0"/>
              <a:t>확인 버튼을 누르면 메인 화면으로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 실패 시 오른쪽 화면의 </a:t>
            </a:r>
            <a:r>
              <a:rPr lang="en-US" altLang="ko-KR" dirty="0"/>
              <a:t>Alert 2</a:t>
            </a:r>
            <a:r>
              <a:rPr lang="ko-KR" altLang="en-US" dirty="0"/>
              <a:t>와 같이 </a:t>
            </a:r>
            <a:r>
              <a:rPr lang="en-US" altLang="ko-KR" dirty="0"/>
              <a:t>“</a:t>
            </a:r>
            <a:r>
              <a:rPr lang="ko-KR" altLang="en-US" dirty="0"/>
              <a:t>등록되지 않은 아이디이거나 비밀번호가 잘못되었습니다</a:t>
            </a:r>
            <a:r>
              <a:rPr lang="en-US" altLang="ko-KR" dirty="0"/>
              <a:t>.”</a:t>
            </a:r>
            <a:r>
              <a:rPr lang="ko-KR" altLang="en-US" dirty="0"/>
              <a:t>라고 </a:t>
            </a:r>
            <a:r>
              <a:rPr lang="en-US" altLang="ko-KR" dirty="0"/>
              <a:t>alert </a:t>
            </a:r>
            <a:r>
              <a:rPr lang="ko-KR" altLang="en-US" dirty="0"/>
              <a:t>창이 나타난다</a:t>
            </a:r>
            <a:r>
              <a:rPr lang="en-US" altLang="ko-KR" dirty="0"/>
              <a:t>. </a:t>
            </a:r>
            <a:r>
              <a:rPr lang="ko-KR" altLang="en-US" dirty="0"/>
              <a:t>확인 버튼을 누르면 로그인 창이 다시 나타난다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D014E-9E5F-4EF6-8076-7E8F326C582C}"/>
              </a:ext>
            </a:extLst>
          </p:cNvPr>
          <p:cNvSpPr txBox="1"/>
          <p:nvPr/>
        </p:nvSpPr>
        <p:spPr>
          <a:xfrm>
            <a:off x="6808605" y="124193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1D703-7F60-4017-AF19-00E4A722C66E}"/>
              </a:ext>
            </a:extLst>
          </p:cNvPr>
          <p:cNvSpPr txBox="1"/>
          <p:nvPr/>
        </p:nvSpPr>
        <p:spPr>
          <a:xfrm>
            <a:off x="6808605" y="405407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321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회원가입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8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10" t="37" r="17072" b="97004"/>
          <a:stretch/>
        </p:blipFill>
        <p:spPr>
          <a:xfrm>
            <a:off x="4251209" y="2431953"/>
            <a:ext cx="3119717" cy="618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100439" y="274123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3137" y="2576566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51209" y="1842232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circleNumDbPlain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51209" y="3887407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화면에서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클릭하여 이동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접근방법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FBC887-48D0-4D6F-9B5D-E999065022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t="33392" r="33739" b="26503"/>
          <a:stretch/>
        </p:blipFill>
        <p:spPr>
          <a:xfrm>
            <a:off x="4138339" y="4646437"/>
            <a:ext cx="3759400" cy="1411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009035-B26B-4C46-B19D-FB7F04B4B370}"/>
              </a:ext>
            </a:extLst>
          </p:cNvPr>
          <p:cNvSpPr/>
          <p:nvPr/>
        </p:nvSpPr>
        <p:spPr>
          <a:xfrm>
            <a:off x="6527452" y="5485391"/>
            <a:ext cx="408373" cy="221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70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661" y="29454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메인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8AD2C5-30C9-49A4-B193-35894129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7" r="16622"/>
          <a:stretch/>
        </p:blipFill>
        <p:spPr>
          <a:xfrm>
            <a:off x="4763382" y="112127"/>
            <a:ext cx="6625241" cy="66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F9F08-E12A-41F9-819F-BD6557AA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6466A-ED41-4BF1-8CEE-1C4B60F2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ko-KR" altLang="en-US" dirty="0"/>
              <a:t>회원가입을 할 수 있는 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비밀번호 확인</a:t>
            </a:r>
            <a:r>
              <a:rPr lang="en-US" altLang="ko-KR" dirty="0"/>
              <a:t>, </a:t>
            </a:r>
            <a:r>
              <a:rPr lang="ko-KR" altLang="en-US" dirty="0"/>
              <a:t>휴대폰 번호</a:t>
            </a:r>
            <a:r>
              <a:rPr lang="en-US" altLang="ko-KR" dirty="0"/>
              <a:t>, </a:t>
            </a:r>
            <a:r>
              <a:rPr lang="ko-KR" altLang="en-US" dirty="0"/>
              <a:t>이메일은 필수 입력 항목이고</a:t>
            </a:r>
            <a:r>
              <a:rPr lang="en-US" altLang="ko-KR" dirty="0"/>
              <a:t>, </a:t>
            </a:r>
            <a:r>
              <a:rPr lang="ko-KR" altLang="en-US" dirty="0"/>
              <a:t>생년월일과 관심항목은 필수 입력 항목이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필수항목을 입력하지 않고 회원가입 버튼을 누르려고 하면 오른쪽의  </a:t>
            </a:r>
            <a:r>
              <a:rPr lang="en-US" altLang="ko-KR" dirty="0"/>
              <a:t>Alert 1</a:t>
            </a:r>
            <a:r>
              <a:rPr lang="ko-KR" altLang="en-US" dirty="0"/>
              <a:t>과 같이 </a:t>
            </a:r>
            <a:r>
              <a:rPr lang="en-US" altLang="ko-KR" dirty="0"/>
              <a:t>“‘</a:t>
            </a:r>
            <a:r>
              <a:rPr lang="ko-KR" altLang="en-US" dirty="0"/>
              <a:t>항목</a:t>
            </a:r>
            <a:r>
              <a:rPr lang="en-US" altLang="ko-KR" dirty="0"/>
              <a:t>’</a:t>
            </a:r>
            <a:r>
              <a:rPr lang="ko-KR" altLang="en-US" dirty="0"/>
              <a:t>을 입력하세요</a:t>
            </a:r>
            <a:r>
              <a:rPr lang="en-US" altLang="ko-KR" dirty="0"/>
              <a:t>.” </a:t>
            </a:r>
            <a:r>
              <a:rPr lang="ko-KR" altLang="en-US" dirty="0"/>
              <a:t>라는 </a:t>
            </a:r>
            <a:r>
              <a:rPr lang="en-US" altLang="ko-KR" dirty="0"/>
              <a:t>alert </a:t>
            </a:r>
            <a:r>
              <a:rPr lang="ko-KR" altLang="en-US" dirty="0"/>
              <a:t>창이 뜨고 다시 회원가입 창으로 돌아온다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비밀번호와 비밀번호 확인이 일치하지 않으면 오른쪽의 </a:t>
            </a:r>
            <a:r>
              <a:rPr lang="en-US" altLang="ko-KR" dirty="0"/>
              <a:t>Alert 2</a:t>
            </a:r>
            <a:r>
              <a:rPr lang="ko-KR" altLang="en-US" dirty="0"/>
              <a:t>와 같이 </a:t>
            </a:r>
            <a:r>
              <a:rPr lang="en-US" altLang="ko-KR" dirty="0"/>
              <a:t>“</a:t>
            </a:r>
            <a:r>
              <a:rPr lang="ko-KR" altLang="en-US" dirty="0"/>
              <a:t>비밀번호가 일치하지 않습니다</a:t>
            </a:r>
            <a:r>
              <a:rPr lang="en-US" altLang="ko-KR" dirty="0"/>
              <a:t>.”</a:t>
            </a:r>
            <a:r>
              <a:rPr lang="ko-KR" altLang="en-US" dirty="0"/>
              <a:t>라는</a:t>
            </a:r>
            <a:r>
              <a:rPr lang="en-US" altLang="ko-KR" dirty="0"/>
              <a:t> alert </a:t>
            </a:r>
            <a:r>
              <a:rPr lang="ko-KR" altLang="en-US" dirty="0"/>
              <a:t>창이 뜨고 다시 회원가입 창으로 돌아온다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756B1-51CA-43F4-82FA-EC354E0D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15051B-F12B-46A5-A6C9-74074181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70" y="4449549"/>
            <a:ext cx="5372100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F266E2-6802-4782-BD32-F9295189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920" y="2245122"/>
            <a:ext cx="5353050" cy="157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1B515-8365-4105-BC7E-A96E55970B88}"/>
              </a:ext>
            </a:extLst>
          </p:cNvPr>
          <p:cNvSpPr txBox="1"/>
          <p:nvPr/>
        </p:nvSpPr>
        <p:spPr>
          <a:xfrm>
            <a:off x="6615563" y="17912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 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5EDBB-01DA-4E97-906E-E28E9B35D54E}"/>
              </a:ext>
            </a:extLst>
          </p:cNvPr>
          <p:cNvSpPr txBox="1"/>
          <p:nvPr/>
        </p:nvSpPr>
        <p:spPr>
          <a:xfrm>
            <a:off x="6615562" y="394848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338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F9F08-E12A-41F9-819F-BD6557AA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6466A-ED41-4BF1-8CEE-1C4B60F2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altLang="ko-KR" dirty="0"/>
              <a:t>Name</a:t>
            </a:r>
            <a:r>
              <a:rPr lang="ko-KR" altLang="en-US" dirty="0"/>
              <a:t>이라는 이름을 가진 사람이 회원가입을 완료하면 오른쪽의 </a:t>
            </a:r>
            <a:r>
              <a:rPr lang="en-US" altLang="ko-KR" dirty="0"/>
              <a:t>Alert</a:t>
            </a:r>
            <a:r>
              <a:rPr lang="ko-KR" altLang="en-US" dirty="0"/>
              <a:t>와 같이“</a:t>
            </a:r>
            <a:r>
              <a:rPr lang="en-US" altLang="ko-KR" dirty="0"/>
              <a:t>name</a:t>
            </a:r>
            <a:r>
              <a:rPr lang="ko-KR" altLang="en-US" dirty="0"/>
              <a:t>님 회원가입을 축하합니다</a:t>
            </a:r>
            <a:r>
              <a:rPr lang="en-US" altLang="ko-KR" dirty="0"/>
              <a:t>”</a:t>
            </a:r>
            <a:r>
              <a:rPr lang="ko-KR" altLang="en-US" dirty="0"/>
              <a:t>라는 </a:t>
            </a:r>
            <a:r>
              <a:rPr lang="en-US" altLang="ko-KR" dirty="0"/>
              <a:t>alert </a:t>
            </a:r>
            <a:r>
              <a:rPr lang="ko-KR" altLang="en-US" dirty="0"/>
              <a:t>창이 출력된다</a:t>
            </a:r>
            <a:r>
              <a:rPr lang="en-US" altLang="ko-KR" dirty="0"/>
              <a:t>. </a:t>
            </a:r>
            <a:r>
              <a:rPr lang="ko-KR" altLang="en-US" dirty="0"/>
              <a:t>확인을 누르면 오른쪽의 창이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오른쪽의 회원가입 확인 창에서는 회원가입 당시 기입했던 항목들을 확인할 수 있다</a:t>
            </a:r>
            <a:r>
              <a:rPr lang="en-US" altLang="ko-KR" dirty="0"/>
              <a:t>. </a:t>
            </a:r>
            <a:r>
              <a:rPr lang="ko-KR" altLang="en-US" dirty="0"/>
              <a:t>확인을 누르면 로그인 창으로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 정보는 아래의 데이터베이스에 등록된다</a:t>
            </a:r>
            <a:r>
              <a:rPr lang="en-US" altLang="ko-KR" dirty="0"/>
              <a:t>.(</a:t>
            </a:r>
            <a:r>
              <a:rPr lang="ko-KR" altLang="en-US" dirty="0"/>
              <a:t>개발자만 </a:t>
            </a:r>
            <a:r>
              <a:rPr lang="en-US" altLang="ko-KR" dirty="0" err="1"/>
              <a:t>sql</a:t>
            </a:r>
            <a:r>
              <a:rPr lang="ko-KR" altLang="en-US" dirty="0"/>
              <a:t>문으로 확인 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756B1-51CA-43F4-82FA-EC354E0D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1B515-8365-4105-BC7E-A96E55970B88}"/>
              </a:ext>
            </a:extLst>
          </p:cNvPr>
          <p:cNvSpPr txBox="1"/>
          <p:nvPr/>
        </p:nvSpPr>
        <p:spPr>
          <a:xfrm>
            <a:off x="6557197" y="23476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499EF4-C3E5-4916-BBA0-A186C7D8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29" y="732577"/>
            <a:ext cx="5324475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5699CA-A478-4DB6-B77B-325512BE8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07" y="2946177"/>
            <a:ext cx="5507189" cy="3677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DA88C-432F-416C-83D9-DF793CF8A62E}"/>
              </a:ext>
            </a:extLst>
          </p:cNvPr>
          <p:cNvSpPr txBox="1"/>
          <p:nvPr/>
        </p:nvSpPr>
        <p:spPr>
          <a:xfrm>
            <a:off x="6673175" y="25768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71EA80-61F3-4A1A-A5A2-21A6A80B0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6" y="5558631"/>
            <a:ext cx="5773419" cy="1064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45F873-6856-4EC9-9A7D-FEE2C5C0BF81}"/>
              </a:ext>
            </a:extLst>
          </p:cNvPr>
          <p:cNvSpPr txBox="1"/>
          <p:nvPr/>
        </p:nvSpPr>
        <p:spPr>
          <a:xfrm>
            <a:off x="408372" y="51892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2774899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공지사항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88" y="222739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 </a:t>
            </a:r>
            <a:r>
              <a:rPr lang="en-US" altLang="ko-KR" dirty="0"/>
              <a:t>: </a:t>
            </a:r>
            <a:r>
              <a:rPr lang="ko-KR" altLang="en-US" dirty="0"/>
              <a:t>로그인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2" r="11591" b="42279"/>
          <a:stretch/>
        </p:blipFill>
        <p:spPr>
          <a:xfrm>
            <a:off x="158587" y="984738"/>
            <a:ext cx="6310113" cy="553533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240216" y="1033270"/>
            <a:ext cx="362442" cy="201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8479" y="865067"/>
            <a:ext cx="1794081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1. LOGIN 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클릭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!</a:t>
            </a:r>
            <a:endParaRPr lang="ko-KR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8" r="25360"/>
          <a:stretch/>
        </p:blipFill>
        <p:spPr>
          <a:xfrm>
            <a:off x="4844562" y="1367033"/>
            <a:ext cx="7112976" cy="5701986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606127" y="2881435"/>
            <a:ext cx="476869" cy="360484"/>
          </a:xfrm>
          <a:prstGeom prst="rightArrow">
            <a:avLst>
              <a:gd name="adj1" fmla="val 5631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62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4549" y="15961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34196" y="1027769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34196" y="4280373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747245" y="3147534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접근방법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190F40-8F84-49B0-9E7C-3EE721E4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2" t="3420" r="15138" b="92498"/>
          <a:stretch/>
        </p:blipFill>
        <p:spPr>
          <a:xfrm>
            <a:off x="3600264" y="1480560"/>
            <a:ext cx="2370337" cy="52378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306215" y="1558816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5BA61E-E6C3-42BB-B6E6-628D6BA2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02" y="1910508"/>
            <a:ext cx="3866543" cy="186983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936543" y="1742451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AD1428-4F10-4492-9F2E-79DFCC556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37971" r="14020" b="35793"/>
          <a:stretch/>
        </p:blipFill>
        <p:spPr>
          <a:xfrm>
            <a:off x="3520287" y="4724714"/>
            <a:ext cx="4118592" cy="172656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87E64B-2E16-4B23-8AD4-94AE4DF77358}"/>
              </a:ext>
            </a:extLst>
          </p:cNvPr>
          <p:cNvSpPr/>
          <p:nvPr/>
        </p:nvSpPr>
        <p:spPr>
          <a:xfrm>
            <a:off x="3668593" y="5323929"/>
            <a:ext cx="292946" cy="264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658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메인 디자인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945ACE-2CB6-4299-B98C-26BFF4858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r="14439"/>
          <a:stretch/>
        </p:blipFill>
        <p:spPr>
          <a:xfrm>
            <a:off x="5124823" y="186432"/>
            <a:ext cx="5510026" cy="708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56AD5-791C-4B69-A951-E6D36F13AC8A}"/>
              </a:ext>
            </a:extLst>
          </p:cNvPr>
          <p:cNvSpPr txBox="1"/>
          <p:nvPr/>
        </p:nvSpPr>
        <p:spPr>
          <a:xfrm>
            <a:off x="677334" y="1724085"/>
            <a:ext cx="40975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공지사항 페이지는 총 </a:t>
            </a:r>
            <a:r>
              <a:rPr lang="en-US" altLang="ko-KR" dirty="0"/>
              <a:t>10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r>
              <a:rPr lang="ko-KR" altLang="en-US" dirty="0"/>
              <a:t>각 페이지마다 표 안의 내용은 다르지만 디자인은 동일하게 구성되어 있고 이용 시나리오도 동일하다</a:t>
            </a:r>
            <a:r>
              <a:rPr lang="en-US" altLang="ko-KR" dirty="0"/>
              <a:t>.</a:t>
            </a:r>
            <a:r>
              <a:rPr lang="ko-KR" altLang="en-US" dirty="0"/>
              <a:t> 오른쪽 페이지로 예시를 들고자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페이지 내역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충남대학교 </a:t>
            </a:r>
            <a:r>
              <a:rPr lang="ko-KR" altLang="en-US" dirty="0" err="1"/>
              <a:t>새소식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충남대학교 학사정보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충남대학교 교육정보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충남대학교 대학문화마당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기숙사 </a:t>
            </a:r>
            <a:r>
              <a:rPr lang="ko-KR" altLang="en-US" dirty="0" err="1"/>
              <a:t>은행사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기숙사 </a:t>
            </a:r>
            <a:r>
              <a:rPr lang="ko-KR" altLang="en-US" dirty="0" err="1"/>
              <a:t>백행사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SW </a:t>
            </a:r>
            <a:r>
              <a:rPr lang="ko-KR" altLang="en-US" dirty="0"/>
              <a:t>사업단 공지사항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컴퓨터공학과 학사정보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컴퓨터공학과 일반소식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컴퓨터공학과 사업단소식 </a:t>
            </a:r>
          </a:p>
        </p:txBody>
      </p:sp>
    </p:spTree>
    <p:extLst>
      <p:ext uri="{BB962C8B-B14F-4D97-AF65-F5344CB8AC3E}">
        <p14:creationId xmlns:p14="http://schemas.microsoft.com/office/powerpoint/2010/main" val="3267944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세부 디자인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945ACE-2CB6-4299-B98C-26BFF4858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t="15451" r="14439" b="41313"/>
          <a:stretch/>
        </p:blipFill>
        <p:spPr>
          <a:xfrm>
            <a:off x="4976446" y="1741309"/>
            <a:ext cx="6037139" cy="3358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A4314-B36E-4B32-A8E8-8AD04731B538}"/>
              </a:ext>
            </a:extLst>
          </p:cNvPr>
          <p:cNvSpPr txBox="1"/>
          <p:nvPr/>
        </p:nvSpPr>
        <p:spPr>
          <a:xfrm>
            <a:off x="1464815" y="2592279"/>
            <a:ext cx="335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이름을 누르면 관련 공지사항 홈페이지 링크로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6068DE-1FBF-4B40-AD00-BA7F3CD76B37}"/>
              </a:ext>
            </a:extLst>
          </p:cNvPr>
          <p:cNvCxnSpPr/>
          <p:nvPr/>
        </p:nvCxnSpPr>
        <p:spPr>
          <a:xfrm flipV="1">
            <a:off x="4341181" y="2166151"/>
            <a:ext cx="878889" cy="63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D94A7F-D433-4404-8720-A33C9E08CD9F}"/>
              </a:ext>
            </a:extLst>
          </p:cNvPr>
          <p:cNvSpPr txBox="1"/>
          <p:nvPr/>
        </p:nvSpPr>
        <p:spPr>
          <a:xfrm>
            <a:off x="1446412" y="3941737"/>
            <a:ext cx="2760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표는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조회로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9B5971-C687-4272-A979-08177576C101}"/>
              </a:ext>
            </a:extLst>
          </p:cNvPr>
          <p:cNvCxnSpPr/>
          <p:nvPr/>
        </p:nvCxnSpPr>
        <p:spPr>
          <a:xfrm flipV="1">
            <a:off x="4101483" y="2592279"/>
            <a:ext cx="4110362" cy="154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6F2CA5-5BEC-4FC3-857D-BB4F9A7594B0}"/>
              </a:ext>
            </a:extLst>
          </p:cNvPr>
          <p:cNvSpPr txBox="1"/>
          <p:nvPr/>
        </p:nvSpPr>
        <p:spPr>
          <a:xfrm>
            <a:off x="1420427" y="5396938"/>
            <a:ext cx="292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제목을 누르면 관련 공지사항 내용을 볼 수 있는 사이트로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807BD14-831F-4A9D-BB09-035DD3D84F75}"/>
              </a:ext>
            </a:extLst>
          </p:cNvPr>
          <p:cNvCxnSpPr/>
          <p:nvPr/>
        </p:nvCxnSpPr>
        <p:spPr>
          <a:xfrm flipV="1">
            <a:off x="3986074" y="4987964"/>
            <a:ext cx="2423604" cy="77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61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2B295D2A-956A-4C6D-9681-A9A23105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301" y="644067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83D4E-FE59-4CEA-B350-5B4D0206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82" y="4517166"/>
            <a:ext cx="6762893" cy="2214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A23957-E621-479C-A7B2-E404A5CC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746" y="609600"/>
            <a:ext cx="5623522" cy="33171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FB71A-16FC-4FAD-8E6D-076D86715165}"/>
              </a:ext>
            </a:extLst>
          </p:cNvPr>
          <p:cNvSpPr txBox="1"/>
          <p:nvPr/>
        </p:nvSpPr>
        <p:spPr>
          <a:xfrm>
            <a:off x="5391747" y="12971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B561A-C81C-4851-B1DB-B5ABBF158081}"/>
              </a:ext>
            </a:extLst>
          </p:cNvPr>
          <p:cNvSpPr txBox="1"/>
          <p:nvPr/>
        </p:nvSpPr>
        <p:spPr>
          <a:xfrm>
            <a:off x="5391746" y="403728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383E5D99-E9DC-4851-BBFF-4E7813E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24981" cy="4280082"/>
          </a:xfrm>
        </p:spPr>
        <p:txBody>
          <a:bodyPr>
            <a:normAutofit/>
          </a:bodyPr>
          <a:lstStyle/>
          <a:p>
            <a:r>
              <a:rPr lang="ko-KR" altLang="en-US" dirty="0"/>
              <a:t>사이트마다 어떤 공지사항이 </a:t>
            </a:r>
            <a:r>
              <a:rPr lang="ko-KR" altLang="en-US" dirty="0" err="1"/>
              <a:t>업로드되었는지</a:t>
            </a:r>
            <a:r>
              <a:rPr lang="ko-KR" altLang="en-US" dirty="0"/>
              <a:t>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공지사항 목록들의 제목을 누르면 오른쪽의 사이트 </a:t>
            </a:r>
            <a:r>
              <a:rPr lang="en-US" altLang="ko-KR" dirty="0"/>
              <a:t>1</a:t>
            </a:r>
            <a:r>
              <a:rPr lang="ko-KR" altLang="en-US" dirty="0"/>
              <a:t>과 같이 해당 공지사항이 새 창에서 열린다</a:t>
            </a:r>
            <a:r>
              <a:rPr lang="en-US" altLang="ko-KR" dirty="0"/>
              <a:t>. </a:t>
            </a:r>
            <a:r>
              <a:rPr lang="ko-KR" altLang="en-US" dirty="0"/>
              <a:t>손쉽게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컴퓨터공학과의 사업단 공지사항은 컴퓨터공학과 홈페이지에 로그인이 되지 않은 사용자는 열람이 불가능하다</a:t>
            </a:r>
            <a:r>
              <a:rPr lang="en-US" altLang="ko-KR" dirty="0"/>
              <a:t>. </a:t>
            </a:r>
            <a:r>
              <a:rPr lang="ko-KR" altLang="en-US" dirty="0"/>
              <a:t>오른쪽의 사이트 </a:t>
            </a:r>
            <a:r>
              <a:rPr lang="en-US" altLang="ko-KR" dirty="0"/>
              <a:t>2</a:t>
            </a:r>
            <a:r>
              <a:rPr lang="ko-KR" altLang="en-US" dirty="0"/>
              <a:t>와 같이 페이지로 이동이 된 후 </a:t>
            </a:r>
            <a:r>
              <a:rPr lang="en-US" altLang="ko-KR" dirty="0"/>
              <a:t>“</a:t>
            </a:r>
            <a:r>
              <a:rPr lang="ko-KR" altLang="en-US" dirty="0"/>
              <a:t>권한이 없습니다</a:t>
            </a:r>
            <a:r>
              <a:rPr lang="en-US" altLang="ko-KR" dirty="0"/>
              <a:t>” alert</a:t>
            </a:r>
            <a:r>
              <a:rPr lang="ko-KR" altLang="en-US" dirty="0"/>
              <a:t>에서 확인을 누르면 컴퓨터공학과 홈페이지에서 로그인을 할 수 있고 로그인하면 공지사항 내용을 확인할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89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알림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4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69600" y="19205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02273" y="78143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접근 방법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DD4F24-A46C-4BCF-B9C6-896EDC8A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2" t="3420" r="15138" b="92498"/>
          <a:stretch/>
        </p:blipFill>
        <p:spPr>
          <a:xfrm>
            <a:off x="3971744" y="1170859"/>
            <a:ext cx="2370337" cy="52378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367121" y="1229584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0604648-2968-4283-9C6C-9EC83D3E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65" y="1640001"/>
            <a:ext cx="2628900" cy="15011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461197" y="1591900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568482-1078-459F-8158-C1A0B23E145B}"/>
              </a:ext>
            </a:extLst>
          </p:cNvPr>
          <p:cNvSpPr/>
          <p:nvPr/>
        </p:nvSpPr>
        <p:spPr>
          <a:xfrm>
            <a:off x="5616895" y="2129827"/>
            <a:ext cx="1606008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6B3121-5DCD-48B0-974F-1E948BCA5C8C}"/>
              </a:ext>
            </a:extLst>
          </p:cNvPr>
          <p:cNvSpPr/>
          <p:nvPr/>
        </p:nvSpPr>
        <p:spPr>
          <a:xfrm>
            <a:off x="3988382" y="4140125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1-4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5645BE-9C11-4D71-904B-7750D2F9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37971" r="14020" b="35793"/>
          <a:stretch/>
        </p:blipFill>
        <p:spPr>
          <a:xfrm>
            <a:off x="4074473" y="4584466"/>
            <a:ext cx="4118592" cy="172656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ADF493-4EFC-44D0-AF3F-C7C6205545AA}"/>
              </a:ext>
            </a:extLst>
          </p:cNvPr>
          <p:cNvSpPr/>
          <p:nvPr/>
        </p:nvSpPr>
        <p:spPr>
          <a:xfrm>
            <a:off x="6758790" y="5210435"/>
            <a:ext cx="292946" cy="264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0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전체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8DE98-BDEB-4105-8237-B7BEE38C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6394"/>
          <a:stretch/>
        </p:blipFill>
        <p:spPr>
          <a:xfrm>
            <a:off x="5586845" y="349013"/>
            <a:ext cx="6270538" cy="61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6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6-1 </a:t>
            </a:r>
            <a:r>
              <a:rPr lang="ko-KR" altLang="en-US" dirty="0"/>
              <a:t>세부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8DE98-BDEB-4105-8237-B7BEE38C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6394"/>
          <a:stretch/>
        </p:blipFill>
        <p:spPr>
          <a:xfrm>
            <a:off x="4462520" y="280698"/>
            <a:ext cx="6270538" cy="6159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56D007-B69A-4E28-83F7-32E5AA26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88" y="2967360"/>
            <a:ext cx="3480074" cy="3038938"/>
          </a:xfrm>
          <a:prstGeom prst="rect">
            <a:avLst/>
          </a:prstGeom>
        </p:spPr>
      </p:pic>
      <p:sp>
        <p:nvSpPr>
          <p:cNvPr id="20" name="오른쪽 화살표 7">
            <a:extLst>
              <a:ext uri="{FF2B5EF4-FFF2-40B4-BE49-F238E27FC236}">
                <a16:creationId xmlns:a16="http://schemas.microsoft.com/office/drawing/2014/main" id="{3993488C-BF55-4038-A937-F1942D15FE17}"/>
              </a:ext>
            </a:extLst>
          </p:cNvPr>
          <p:cNvSpPr/>
          <p:nvPr/>
        </p:nvSpPr>
        <p:spPr>
          <a:xfrm>
            <a:off x="8168886" y="2757121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521DF-B93B-430C-9BEB-187410384D33}"/>
              </a:ext>
            </a:extLst>
          </p:cNvPr>
          <p:cNvSpPr/>
          <p:nvPr/>
        </p:nvSpPr>
        <p:spPr>
          <a:xfrm>
            <a:off x="6409678" y="2343706"/>
            <a:ext cx="2191257" cy="413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4D39C-C744-4BF4-B108-8A996FA86E64}"/>
              </a:ext>
            </a:extLst>
          </p:cNvPr>
          <p:cNvSpPr txBox="1"/>
          <p:nvPr/>
        </p:nvSpPr>
        <p:spPr>
          <a:xfrm>
            <a:off x="854887" y="3006653"/>
            <a:ext cx="315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6-1 </a:t>
            </a:r>
            <a:r>
              <a:rPr lang="ko-KR" altLang="en-US" dirty="0"/>
              <a:t>게시판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리스트 중에서 알림을 받기 원하는 게시판을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7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6-2 </a:t>
            </a:r>
            <a:r>
              <a:rPr lang="ko-KR" altLang="en-US" dirty="0"/>
              <a:t>세부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8DE98-BDEB-4105-8237-B7BEE38C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6394"/>
          <a:stretch/>
        </p:blipFill>
        <p:spPr>
          <a:xfrm>
            <a:off x="4462520" y="280698"/>
            <a:ext cx="6270538" cy="6159973"/>
          </a:xfrm>
          <a:prstGeom prst="rect">
            <a:avLst/>
          </a:prstGeom>
        </p:spPr>
      </p:pic>
      <p:sp>
        <p:nvSpPr>
          <p:cNvPr id="20" name="오른쪽 화살표 7">
            <a:extLst>
              <a:ext uri="{FF2B5EF4-FFF2-40B4-BE49-F238E27FC236}">
                <a16:creationId xmlns:a16="http://schemas.microsoft.com/office/drawing/2014/main" id="{3993488C-BF55-4038-A937-F1942D15FE17}"/>
              </a:ext>
            </a:extLst>
          </p:cNvPr>
          <p:cNvSpPr/>
          <p:nvPr/>
        </p:nvSpPr>
        <p:spPr>
          <a:xfrm>
            <a:off x="8168886" y="3466728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0521DF-B93B-430C-9BEB-187410384D33}"/>
              </a:ext>
            </a:extLst>
          </p:cNvPr>
          <p:cNvSpPr/>
          <p:nvPr/>
        </p:nvSpPr>
        <p:spPr>
          <a:xfrm>
            <a:off x="6409678" y="3015584"/>
            <a:ext cx="2191257" cy="413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4D39C-C744-4BF4-B108-8A996FA86E64}"/>
              </a:ext>
            </a:extLst>
          </p:cNvPr>
          <p:cNvSpPr txBox="1"/>
          <p:nvPr/>
        </p:nvSpPr>
        <p:spPr>
          <a:xfrm>
            <a:off x="854887" y="3006653"/>
            <a:ext cx="3153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6-2 </a:t>
            </a:r>
            <a:r>
              <a:rPr lang="ko-KR" altLang="en-US" dirty="0"/>
              <a:t>알림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새로운 글이 </a:t>
            </a:r>
            <a:r>
              <a:rPr lang="ko-KR" altLang="en-US" dirty="0" err="1"/>
              <a:t>업로드될</a:t>
            </a:r>
            <a:r>
              <a:rPr lang="ko-KR" altLang="en-US" dirty="0"/>
              <a:t> 때마다 </a:t>
            </a:r>
            <a:r>
              <a:rPr lang="ko-KR" altLang="en-US" dirty="0" err="1"/>
              <a:t>알림받고</a:t>
            </a:r>
            <a:r>
              <a:rPr lang="ko-KR" altLang="en-US" dirty="0"/>
              <a:t> </a:t>
            </a:r>
            <a:r>
              <a:rPr lang="ko-KR" altLang="en-US" dirty="0" err="1"/>
              <a:t>싶은지</a:t>
            </a:r>
            <a:r>
              <a:rPr lang="en-US" altLang="ko-KR" dirty="0"/>
              <a:t>, </a:t>
            </a:r>
            <a:r>
              <a:rPr lang="ko-KR" altLang="en-US" dirty="0"/>
              <a:t>특정 키워드만 </a:t>
            </a:r>
            <a:r>
              <a:rPr lang="ko-KR" altLang="en-US" dirty="0" err="1"/>
              <a:t>알림받고</a:t>
            </a:r>
            <a:r>
              <a:rPr lang="ko-KR" altLang="en-US" dirty="0"/>
              <a:t> </a:t>
            </a:r>
            <a:r>
              <a:rPr lang="ko-KR" altLang="en-US" dirty="0" err="1"/>
              <a:t>싶은지</a:t>
            </a:r>
            <a:r>
              <a:rPr lang="ko-KR" altLang="en-US" dirty="0"/>
              <a:t>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0086E3-E1E8-4943-977D-A88EFFAFC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18"/>
          <a:stretch/>
        </p:blipFill>
        <p:spPr>
          <a:xfrm>
            <a:off x="8783051" y="3404770"/>
            <a:ext cx="2882207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4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6-3 </a:t>
            </a:r>
            <a:r>
              <a:rPr lang="ko-KR" altLang="en-US" dirty="0"/>
              <a:t>세부 디자인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18DE98-BDEB-4105-8237-B7BEE38C0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6394"/>
          <a:stretch/>
        </p:blipFill>
        <p:spPr>
          <a:xfrm>
            <a:off x="4462520" y="280698"/>
            <a:ext cx="6270538" cy="61599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0521DF-B93B-430C-9BEB-187410384D33}"/>
              </a:ext>
            </a:extLst>
          </p:cNvPr>
          <p:cNvSpPr/>
          <p:nvPr/>
        </p:nvSpPr>
        <p:spPr>
          <a:xfrm>
            <a:off x="6502160" y="3710867"/>
            <a:ext cx="2191257" cy="413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4D39C-C744-4BF4-B108-8A996FA86E64}"/>
              </a:ext>
            </a:extLst>
          </p:cNvPr>
          <p:cNvSpPr txBox="1"/>
          <p:nvPr/>
        </p:nvSpPr>
        <p:spPr>
          <a:xfrm>
            <a:off x="854887" y="3006653"/>
            <a:ext cx="3153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6-3 </a:t>
            </a:r>
            <a:r>
              <a:rPr lang="ko-KR" altLang="en-US" dirty="0"/>
              <a:t>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알림 방식에서 키워드 검색을 누른 경우</a:t>
            </a:r>
            <a:r>
              <a:rPr lang="en-US" altLang="ko-KR" dirty="0"/>
              <a:t>, </a:t>
            </a:r>
            <a:r>
              <a:rPr lang="ko-KR" altLang="en-US" dirty="0" err="1"/>
              <a:t>알림받고</a:t>
            </a:r>
            <a:r>
              <a:rPr lang="ko-KR" altLang="en-US" dirty="0"/>
              <a:t> 싶은 키워드를 입력해야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1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88" y="222739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 </a:t>
            </a:r>
            <a:r>
              <a:rPr lang="en-US" altLang="ko-KR" dirty="0"/>
              <a:t>: </a:t>
            </a:r>
            <a:r>
              <a:rPr lang="ko-KR" altLang="en-US" dirty="0"/>
              <a:t>공지사항 확인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1" y="1021120"/>
            <a:ext cx="5045022" cy="5784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48313" y="1057437"/>
            <a:ext cx="199926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1. </a:t>
            </a:r>
            <a:r>
              <a:rPr lang="ko-KR" altLang="en-US" b="1" dirty="0">
                <a:solidFill>
                  <a:schemeClr val="accent1"/>
                </a:solidFill>
              </a:rPr>
              <a:t>공지사항 클릭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63108" y="1238172"/>
            <a:ext cx="411895" cy="248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763108" y="1400908"/>
            <a:ext cx="325315" cy="27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data:image/png;base64,iVBORw0KGgoAAAANSUhEUgAAB28AAAa6CAYAAADq3TNFAAAgAElEQVR4XuzZMREAAAgDMfBvGhn8EBT0UrbuOAIECBAgQIAAAQIECBAgQIAAAQIECBAgQIAAAQIECBB4F9j3BAIQIECAAAECBAgQIECAAAECBAgQIECAAAECBAgQIECAwBhvPQE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Ds0DHQAACAASURBV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Pr09OQAAIABJREFU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I49OyYCAICBEObfNTYY4qCX/gY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fqJUkAAAgAElEQVQ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H3lbzAAACAASURBV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uIPTumAQAAQBjm3/Vs7KgDUvg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izRalQAAIABJREFU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S2E9YIAAAgAElEQV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EnN92wAABAUSURBV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K1Z8c0AAAACMP8u56NHXVACh8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BA5ksGu+SZ5y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35" y="1552945"/>
            <a:ext cx="3866543" cy="1869831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7" r="14439"/>
          <a:stretch/>
        </p:blipFill>
        <p:spPr>
          <a:xfrm>
            <a:off x="7963357" y="2078070"/>
            <a:ext cx="3680287" cy="4734949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10261976" y="4693692"/>
            <a:ext cx="363416" cy="31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083534" y="5074408"/>
            <a:ext cx="205216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3. </a:t>
            </a:r>
            <a:r>
              <a:rPr lang="ko-KR" altLang="en-US" b="1" dirty="0">
                <a:solidFill>
                  <a:schemeClr val="accent1"/>
                </a:solidFill>
              </a:rPr>
              <a:t>공지 사항 확인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1008" y="3562071"/>
            <a:ext cx="25731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2. </a:t>
            </a:r>
            <a:r>
              <a:rPr lang="ko-KR" altLang="en-US" b="1" dirty="0">
                <a:solidFill>
                  <a:schemeClr val="accent1"/>
                </a:solidFill>
              </a:rPr>
              <a:t>보고 싶은 메뉴 선택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9633" y="1712628"/>
            <a:ext cx="641840" cy="280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7097501" y="3247502"/>
            <a:ext cx="363416" cy="31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6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이용 시나리오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454CD50-7DBB-4F6B-957E-C5E5B19B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24623" cy="4280082"/>
          </a:xfrm>
        </p:spPr>
        <p:txBody>
          <a:bodyPr>
            <a:normAutofit/>
          </a:bodyPr>
          <a:lstStyle/>
          <a:p>
            <a:r>
              <a:rPr lang="ko-KR" altLang="en-US" dirty="0"/>
              <a:t>사이트마다 어떤 공지사항이 </a:t>
            </a:r>
            <a:r>
              <a:rPr lang="ko-KR" altLang="en-US" dirty="0" err="1"/>
              <a:t>업로드되었는지</a:t>
            </a:r>
            <a:r>
              <a:rPr lang="ko-KR" altLang="en-US" dirty="0"/>
              <a:t> 메일을 통해 </a:t>
            </a:r>
            <a:r>
              <a:rPr lang="ko-KR" altLang="en-US" dirty="0" err="1"/>
              <a:t>알림받을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알림 설정은 로그인을 하지 않으면 이용할 수 없다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알림받고</a:t>
            </a:r>
            <a:r>
              <a:rPr lang="ko-KR" altLang="en-US" dirty="0"/>
              <a:t> 싶은 게시판</a:t>
            </a:r>
            <a:r>
              <a:rPr lang="en-US" altLang="ko-KR" dirty="0"/>
              <a:t>, </a:t>
            </a:r>
            <a:r>
              <a:rPr lang="ko-KR" altLang="en-US" dirty="0"/>
              <a:t>알림 방식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(</a:t>
            </a:r>
            <a:r>
              <a:rPr lang="ko-KR" altLang="en-US" dirty="0"/>
              <a:t>키워드로 알림 받는 것을 선택했을 때</a:t>
            </a:r>
            <a:r>
              <a:rPr lang="en-US" altLang="ko-KR" dirty="0"/>
              <a:t>)</a:t>
            </a:r>
            <a:r>
              <a:rPr lang="ko-KR" altLang="en-US" dirty="0"/>
              <a:t>를 선택하고 확인을 누르면 아래와 같이 </a:t>
            </a:r>
            <a:r>
              <a:rPr lang="en-US" altLang="ko-KR" dirty="0"/>
              <a:t>database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하루에 한번씩 검사하며</a:t>
            </a:r>
            <a:r>
              <a:rPr lang="en-US" altLang="ko-KR" dirty="0"/>
              <a:t>, </a:t>
            </a:r>
            <a:r>
              <a:rPr lang="ko-KR" altLang="en-US" dirty="0"/>
              <a:t>사용자가 알림을 설정한 게시판에 관련 공지사항이 업데이트되면 회원가입 때 입력한 이메일로 알람이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27B34-FF87-42F5-9717-C3032FBE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70" y="4890326"/>
            <a:ext cx="8382000" cy="1809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C196E-5588-4012-8124-D30B9CDBC72F}"/>
              </a:ext>
            </a:extLst>
          </p:cNvPr>
          <p:cNvSpPr txBox="1"/>
          <p:nvPr/>
        </p:nvSpPr>
        <p:spPr>
          <a:xfrm>
            <a:off x="3561263" y="452099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750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6 </a:t>
            </a:r>
            <a:r>
              <a:rPr lang="ko-KR" altLang="en-US" dirty="0"/>
              <a:t>이용 시나리오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6454CD50-7DBB-4F6B-957E-C5E5B19B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24623" cy="4280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등록된 이메일을 이용하여 설정한 키워드의 공지사항이 </a:t>
            </a:r>
            <a:r>
              <a:rPr lang="ko-KR" altLang="en-US" dirty="0" err="1" smtClean="0"/>
              <a:t>크롤링되면</a:t>
            </a:r>
            <a:r>
              <a:rPr lang="ko-KR" altLang="en-US" dirty="0" smtClean="0"/>
              <a:t> 아래와 같이 확인 메일을 보낸다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Interval : 1day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98" y="2906039"/>
            <a:ext cx="8237060" cy="3680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60976" y="4239670"/>
            <a:ext cx="1085088" cy="1219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02480" y="4361590"/>
            <a:ext cx="1085088" cy="1219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916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알림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79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64910" y="21730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97583" y="1033955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접근 방법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DD4F24-A46C-4BCF-B9C6-896EDC8A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2" t="3420" r="15138" b="92498"/>
          <a:stretch/>
        </p:blipFill>
        <p:spPr>
          <a:xfrm>
            <a:off x="4167054" y="1423383"/>
            <a:ext cx="2370337" cy="52378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562431" y="1482108"/>
            <a:ext cx="720969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0604648-2968-4283-9C6C-9EC83D3E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75" y="1892525"/>
            <a:ext cx="2628900" cy="15011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5656507" y="1844424"/>
            <a:ext cx="432049" cy="420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568482-1078-459F-8158-C1A0B23E145B}"/>
              </a:ext>
            </a:extLst>
          </p:cNvPr>
          <p:cNvSpPr/>
          <p:nvPr/>
        </p:nvSpPr>
        <p:spPr>
          <a:xfrm>
            <a:off x="5880526" y="2797822"/>
            <a:ext cx="1606008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6B3121-5DCD-48B0-974F-1E948BCA5C8C}"/>
              </a:ext>
            </a:extLst>
          </p:cNvPr>
          <p:cNvSpPr/>
          <p:nvPr/>
        </p:nvSpPr>
        <p:spPr>
          <a:xfrm>
            <a:off x="4080963" y="4148759"/>
            <a:ext cx="2081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바로가기 메뉴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75645BE-9C11-4D71-904B-7750D2F9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37971" r="14020" b="35793"/>
          <a:stretch/>
        </p:blipFill>
        <p:spPr>
          <a:xfrm>
            <a:off x="4167054" y="4593100"/>
            <a:ext cx="4118592" cy="172656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ADF493-4EFC-44D0-AF3F-C7C6205545AA}"/>
              </a:ext>
            </a:extLst>
          </p:cNvPr>
          <p:cNvSpPr/>
          <p:nvPr/>
        </p:nvSpPr>
        <p:spPr>
          <a:xfrm>
            <a:off x="6833615" y="5810332"/>
            <a:ext cx="292946" cy="2640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09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 전체 디자인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DD1C04-63DE-43E4-9106-2206EEE58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2" r="16044"/>
          <a:stretch/>
        </p:blipFill>
        <p:spPr>
          <a:xfrm>
            <a:off x="4007160" y="275151"/>
            <a:ext cx="8036459" cy="597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25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/>
          <a:lstStyle/>
          <a:p>
            <a:r>
              <a:rPr lang="en-US" altLang="ko-KR" dirty="0"/>
              <a:t>7 </a:t>
            </a:r>
            <a:r>
              <a:rPr lang="ko-KR" altLang="en-US" dirty="0"/>
              <a:t>세부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78377-9007-4DFB-8B41-9EB7E97532A5}"/>
              </a:ext>
            </a:extLst>
          </p:cNvPr>
          <p:cNvSpPr txBox="1"/>
          <p:nvPr/>
        </p:nvSpPr>
        <p:spPr>
          <a:xfrm>
            <a:off x="1214783" y="3055740"/>
            <a:ext cx="33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표는 번호</a:t>
            </a:r>
            <a:r>
              <a:rPr lang="en-US" altLang="ko-KR" dirty="0"/>
              <a:t>, </a:t>
            </a: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 err="1"/>
              <a:t>알림방식</a:t>
            </a:r>
            <a:r>
              <a:rPr lang="en-US" altLang="ko-KR" dirty="0"/>
              <a:t>, 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설정날짜</a:t>
            </a:r>
            <a:r>
              <a:rPr lang="en-US" altLang="ko-KR" dirty="0"/>
              <a:t>, </a:t>
            </a:r>
            <a:r>
              <a:rPr lang="ko-KR" altLang="en-US" dirty="0"/>
              <a:t>삭제로 이루어져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566B50-3A82-4FFB-8B36-DD5ACB04B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2" r="16044"/>
          <a:stretch/>
        </p:blipFill>
        <p:spPr>
          <a:xfrm>
            <a:off x="5143501" y="896588"/>
            <a:ext cx="6814255" cy="5064823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BBD833-06EC-481C-A0F2-0C87D5907702}"/>
              </a:ext>
            </a:extLst>
          </p:cNvPr>
          <p:cNvCxnSpPr>
            <a:cxnSpLocks/>
          </p:cNvCxnSpPr>
          <p:nvPr/>
        </p:nvCxnSpPr>
        <p:spPr>
          <a:xfrm flipH="1">
            <a:off x="4287916" y="3169328"/>
            <a:ext cx="2530134" cy="435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9DD50D-9416-4103-AF55-4533945CFC86}"/>
              </a:ext>
            </a:extLst>
          </p:cNvPr>
          <p:cNvSpPr txBox="1"/>
          <p:nvPr/>
        </p:nvSpPr>
        <p:spPr>
          <a:xfrm>
            <a:off x="1376039" y="481169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버튼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FCA0B3-5EDE-42A2-8DF5-B12598DE91C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552964" y="3823657"/>
            <a:ext cx="8854842" cy="117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33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99112" cy="6561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 </a:t>
            </a:r>
            <a:r>
              <a:rPr lang="ko-KR" altLang="en-US" dirty="0"/>
              <a:t>이용 상세 시나리오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7B787E5-B1ED-4F40-94FD-3D6FF962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5501524" cy="4280082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사용자가 입력한 알림을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로그인하지 않으면 접근할 수 없는 페이지이다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삭제 열의 삭제를 누르면 오른쪽의 </a:t>
            </a:r>
            <a:r>
              <a:rPr lang="en-US" altLang="ko-KR" dirty="0"/>
              <a:t>Alert</a:t>
            </a:r>
            <a:r>
              <a:rPr lang="ko-KR" altLang="en-US" dirty="0"/>
              <a:t>와 같이 </a:t>
            </a:r>
            <a:r>
              <a:rPr lang="en-US" altLang="ko-KR" dirty="0"/>
              <a:t>“</a:t>
            </a:r>
            <a:r>
              <a:rPr lang="ko-KR" altLang="en-US" dirty="0"/>
              <a:t>정말로 삭제하시겠습니까</a:t>
            </a:r>
            <a:r>
              <a:rPr lang="en-US" altLang="ko-KR" dirty="0"/>
              <a:t>?”</a:t>
            </a:r>
            <a:r>
              <a:rPr lang="ko-KR" altLang="en-US" dirty="0"/>
              <a:t>라는 </a:t>
            </a:r>
            <a:r>
              <a:rPr lang="en-US" altLang="ko-KR" dirty="0"/>
              <a:t>alert </a:t>
            </a:r>
            <a:r>
              <a:rPr lang="ko-KR" altLang="en-US" dirty="0"/>
              <a:t>창이 뜨고 확인을 누르면 해당 열이 삭제된다</a:t>
            </a:r>
            <a:r>
              <a:rPr lang="en-US" altLang="ko-KR" dirty="0"/>
              <a:t>. </a:t>
            </a:r>
            <a:r>
              <a:rPr lang="ko-KR" altLang="en-US" dirty="0"/>
              <a:t>취소를 누르면 삭제되지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448965-48C2-485A-B97E-EC5A6335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70" y="2616686"/>
            <a:ext cx="5295900" cy="1495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32EF5-24D6-4430-AA4B-F6C0332E0D59}"/>
              </a:ext>
            </a:extLst>
          </p:cNvPr>
          <p:cNvSpPr txBox="1"/>
          <p:nvPr/>
        </p:nvSpPr>
        <p:spPr>
          <a:xfrm>
            <a:off x="6676008" y="216058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4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88" y="222739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 </a:t>
            </a:r>
            <a:r>
              <a:rPr lang="en-US" altLang="ko-KR" dirty="0"/>
              <a:t>: </a:t>
            </a:r>
            <a:r>
              <a:rPr lang="ko-KR" altLang="en-US" dirty="0"/>
              <a:t>키워드 알림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r="16905" b="23416"/>
          <a:stretch/>
        </p:blipFill>
        <p:spPr>
          <a:xfrm>
            <a:off x="155575" y="774934"/>
            <a:ext cx="4744671" cy="5961747"/>
          </a:xfrm>
          <a:prstGeom prst="rect">
            <a:avLst/>
          </a:prstGeom>
        </p:spPr>
      </p:pic>
      <p:sp>
        <p:nvSpPr>
          <p:cNvPr id="3" name="AutoShape 2" descr="data:image/png;base64,iVBORw0KGgoAAAANSUhEUgAAB28AAAa6CAYAAADq3TNFAAAgAElEQVR4XuzZMREAAAgDMfBvGhn8EBT0UrbuOAIECBAgQIAAAQIECBAgQIAAAQIECBAgQIAAAQIECBB4F9j3BAIQIECAAAECBAgQIECAAAECBAgQIECAAAECBAgQIECAwBhvPQE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Ds0DHQAACAASURBV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Pr09OQAAIABJREFU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I49OyYCAICBEObfNTYY4qCX/gY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fqJUkAAAgAElEQVQ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H3lbzAAACAASURBV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uIPTumAQAAQBjm3/Vs7KgDUvg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izRalQAAIABJREFU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S2E9YIAAAgAElEQV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EnN92wAABAUSURBV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K1Z8c0AAAACMP8u56NHXVACh8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BA5ksGu+SZ5y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87362" y="1053534"/>
            <a:ext cx="512884" cy="26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5017874" y="1031226"/>
            <a:ext cx="325315" cy="27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55993" y="970372"/>
            <a:ext cx="220925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1.</a:t>
            </a:r>
            <a:r>
              <a:rPr lang="ko-KR" altLang="en-US" b="1" dirty="0">
                <a:solidFill>
                  <a:schemeClr val="accent1"/>
                </a:solidFill>
              </a:rPr>
              <a:t>키워드 알림 클릭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43" y="1360561"/>
            <a:ext cx="2628900" cy="15011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1" name="오른쪽 화살표 20"/>
          <p:cNvSpPr/>
          <p:nvPr/>
        </p:nvSpPr>
        <p:spPr>
          <a:xfrm>
            <a:off x="5996751" y="1925781"/>
            <a:ext cx="325315" cy="27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60622" y="1834872"/>
            <a:ext cx="508664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2.</a:t>
            </a:r>
            <a:r>
              <a:rPr lang="ko-KR" altLang="en-US" b="1" dirty="0">
                <a:solidFill>
                  <a:schemeClr val="accent1"/>
                </a:solidFill>
              </a:rPr>
              <a:t>알림 설정                </a:t>
            </a:r>
            <a:r>
              <a:rPr lang="en-US" altLang="ko-KR" b="1" dirty="0">
                <a:solidFill>
                  <a:schemeClr val="accent1"/>
                </a:solidFill>
              </a:rPr>
              <a:t>||           </a:t>
            </a:r>
            <a:r>
              <a:rPr lang="ko-KR" altLang="en-US" b="1" dirty="0">
                <a:solidFill>
                  <a:schemeClr val="accent1"/>
                </a:solidFill>
              </a:rPr>
              <a:t>알림 확인 클릭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r="16394"/>
          <a:stretch/>
        </p:blipFill>
        <p:spPr>
          <a:xfrm>
            <a:off x="5017874" y="2352026"/>
            <a:ext cx="4489693" cy="4410529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7273434" y="2314413"/>
            <a:ext cx="583634" cy="66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5400000">
            <a:off x="10261581" y="2314414"/>
            <a:ext cx="583634" cy="666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5AC7C6E-3474-468D-9063-8BB4C47FEF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12" r="16044" b="35483"/>
          <a:stretch/>
        </p:blipFill>
        <p:spPr>
          <a:xfrm>
            <a:off x="8248196" y="3087292"/>
            <a:ext cx="3943804" cy="18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588" y="222739"/>
            <a:ext cx="8596668" cy="1320800"/>
          </a:xfrm>
        </p:spPr>
        <p:txBody>
          <a:bodyPr/>
          <a:lstStyle/>
          <a:p>
            <a:r>
              <a:rPr lang="ko-KR" altLang="en-US" dirty="0"/>
              <a:t>전체적인 화면 변화 </a:t>
            </a:r>
            <a:r>
              <a:rPr lang="en-US" altLang="ko-KR" dirty="0"/>
              <a:t>: ABOUT!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r="16905" b="23416"/>
          <a:stretch/>
        </p:blipFill>
        <p:spPr>
          <a:xfrm>
            <a:off x="155575" y="776752"/>
            <a:ext cx="4744671" cy="5961747"/>
          </a:xfrm>
          <a:prstGeom prst="rect">
            <a:avLst/>
          </a:prstGeom>
        </p:spPr>
      </p:pic>
      <p:sp>
        <p:nvSpPr>
          <p:cNvPr id="3" name="AutoShape 2" descr="data:image/png;base64,iVBORw0KGgoAAAANSUhEUgAAB28AAAa6CAYAAADq3TNFAAAgAElEQVR4XuzZMREAAAgDMfBvGhn8EBT0UrbuOAIECBAgQIAAAQIECBAgQIAAAQIECBAgQIAAAQIECBB4F9j3BAIQIECAAAECBAgQIECAAAECBAgQIECAAAECBAgQIECAwBhvPQE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Ds0DHQAACAASURBV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Pr09OQAAIABJREFU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AgYb/0AAQIECBAgQIAAAQIECBAgQIAAAQIECBAgQIAAAQIEAgLG20AJIhAgQIAAAQIECBAgQIAAAQIECBAgQIAAAQIECBAgQMB46wcIECBAgAABAgQIECBAgAABAgQIECBAgAABAgQIECAQEDDeBkoQgQABAgQIECBAgAABAgQIECBAgAABAgQIECBAgAABAsZbP0CAAAECBAgQIECAAAECBAgQIECAAAECBAgQIECAAIGAgPE2UIIIBAgQIECAAAECBAgQIECAAAECBAgQIECAAAECBAgQMN76AQIECBAgQIAAAQIECBAgQIAAAQIECBAgQIAAAQIECAQEjLeBEkQgQIAAAQIECBAgQIAAAQIECBAgQIAAAQIECBAgQICA8dYPECBAgAABAgQIECBAgAABAgQIECBAgAABAgQIECBAICBgvA2UIAIBAgQIECBAgAABAgQIECBAgAABAgQIECBAgAABAgSMt36AAAECBAgQIECAAAECBAgQIECAAAECBAgQIECAAAECAQHjbaAEEQgQIECAAAECBAgQIECAAAECBAgQIECAAAECBAgQIGC89QMECBAgQIAAAQIECBAgQIAAAQIECBAgQIAAAQIECBAICBhvAyWIQIAAAQIECBAgQIAAAQIECBAgQIAAAQIECBAgQIAAAeOtHyBAgAABAgQIECBAgAABAgQIECBAgAABAgQIECBAgEBAwHgbKEEEAgQIECBAgAABAgQIECBAgAABAgQIECBAgAABAgQIGG/9AAECBAgQIECAAAECBAgQIECAAAECBAgQIECAAAECBAICxttACSIQIECAAAECBAgQIECAAAECBAgQIECAAAECBAgQIEDAeOsHCBAgQIAAAQIECBAgQIAAAQIECBAgQIAAAQIECBAgEBAw3gZKEIEAAQIECBAgQIAAAQIECBAgQIAAAQIECBAgQIAAAQLGWz9AgAABAgQIECBAgAABAgQIECBAgAABAgQIECBAgACBgIDxNlCCCAQIECBAgAABAgQIECBAgAABAgQIECBAgAABAgQIEDDe+gECBAgQIECAAAECBAgQIECAAAECBAgQIECAAAECBAgEBIy3gRJEIECAAAECBAgQIECAAAECBAgQIECAAAECBAgQIECAgPHWDxAgQIAAAQIECBAgQIAAAQIECBAgQIAAAQIECBAgQCAgYLwNlCACAQIECBAgQIAAAQIECBAgQIAAAQIECBAgQIAAAQIEjLd+gAABAgQIECBAgAABAgQIECBAgAABAgQIECBAgAABAgEB422gBBEIECBAgAABAgQIECBAgAABAgQIECBAgAABAgQIECBgvPUDBAgQIECAAAECBAgQIECAAAECBAgQIECAAAECBAgQCAgYbwMliECAAAECBAgQIECAAAECBAgQIECAAAECBAgQIECAAAHjrR8gQIAAAQIECBAgQIAAAQIECBAgQIAAAQIECBAgQIBAQMB4GyhBBAIECBAgQIAAAQIECBAgQIAAAQIECBAgQIAAAQIECBhv/QABAgQIECBAgAABAgQIECBAgAABAgQIECBAgAABAgQCAsbbQAkiECBAgAABAgQIECBAgAABAgQIECBAgAABAgQIECBAwHjrBwgQIECAAAECBAgQIECAAAECBAgQIECAAAECBAgQIBAQMN4GShCBAAECBAgQIECAAAECBAgQIECAAAECBAgQIECAAAECxls/QIAAAQIECBAgQIAAAQIECBAgQIAAAQIECBAgQIAAgYCA8TZQgggECBAgQIAAAQIECBAgQIAAAQIECBAgQIAAAQIECBAw3voBAgQIECBAgAABAgQIECBAgAABAgQIECBAgAABAgQIBASMt4ESRCBAgAABAgQIECBAgAABAgQIECBAgAABAgQIECBAgIDx1g8QIECAAAECBAgQIECAAAECBAgQIECAAAECBAgQIEAgIGC8DZQgAgECBAgQIECAAAECBAgQIECAAAECBAgQIECAAAECBIy3foAAAQIECBAgQIAAAQIECBAgQIAAAQIECBAgQIAAAQIBAeNtoAQRCBAgQIAAAQIECBAgQIAAAQIECBAgQIAAAQIECBAgYLz1AwQIECBAgAABAgQIECBAgAABAgQIECBAgAABAgQIEAgIGG8DJYhAgAABAgQIECBAgAABAgQIECBAgAABAgQIECBAgAAB460fIECAAAECBAgQIECAAAECBAgQIECAAAECBAgQIECAQEDAeBsoQQQCBAgQIECAAAECBAgQIECAAAECBAgQIECAAAECBI49OyYCAICBEObfNTYY4qCX/gY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fqJUkAAAgAElEQVQ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H3lbzAAACAASURBV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sgQIAAAQIECBAgQIAAAQIECBAgQIAAAQIECBAgQIDAQEC8HTzBCQQIECBAgAABAgQIECBAgAABAgQIECBAgAABAgQIEBBvbYAAAQIECBAgQIAAAQIECBAgQIAAAQIECBAgQIAAAQIDAfF28AQnECBAgAABAgQIECBAgAABAgQIECBAgAABAgQIECBAQLy1AQIECBAgQIAAAQIECBAgQIAAAQIECBAgQIAAAQIECAwExNvBE5xAgAABAgQIECBAgAABAgQIECBAgAABAgQIECBAgAAB8dYGCBAgQIAAAQIECBAgQIAAAQIECBAgQIAAAQIECBAgMBAQbwdPcAIBAgQIECBAgAABAgQIECBAgAABAgQIECBAgAABAgTEWxuIPTumAQAAQBjm3/Vs7KgDUvg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izRalQAAIABJREFU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S2E9YIAAAgAElEQV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EnN92wAABAUSURBV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K1Z8c0AAAACMP8u56NHXVACh8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CA89YGCBAgQIAAAQIECBAgQIAAAQIECBAgQIAAAQIECBAgMBBw3g5KEIEAAQIECBAgQIAAAQIECBAgQIAAAQIECBAgQIAAAQLOWxsgQIAAAQIECBAgQIAAAQIECBAgQIAAAQIECBAgQIDAQMB5OyhBBAIECBAgQIAAAQIECBAgQIAAAQIECBAgQIAAAQIECDhvbYAAAQIECBAgQIAAAQIECBAgQIAAAQIECBAgQIAAAQIDAeftoAQRCBAgQIAAAQIECBAgQIAAAQIECBAgQIAAAQIECBAg4Ly1AQIECBAgQIAAAQIECBAgQIAAAQIECBAgQIAAAQIECAwEnLeDEkQgQIAAAQIECBAgQIAAAQIECBAgQIAAAQIECBAgQIBA5ksGu+SZ5y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944038" y="774934"/>
            <a:ext cx="317244" cy="195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4975976" y="1704575"/>
            <a:ext cx="325315" cy="27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22249" y="848597"/>
            <a:ext cx="174983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1.ABOUT</a:t>
            </a:r>
            <a:r>
              <a:rPr lang="ko-KR" altLang="en-US" b="1" dirty="0">
                <a:solidFill>
                  <a:schemeClr val="accent1"/>
                </a:solidFill>
              </a:rPr>
              <a:t> 클릭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E598F6-9D45-4AD3-8979-AFA3FE404D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3" r="14178"/>
          <a:stretch/>
        </p:blipFill>
        <p:spPr>
          <a:xfrm>
            <a:off x="5497168" y="1289774"/>
            <a:ext cx="5497358" cy="52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0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976B-22BC-4E9A-9B1B-37CCA0F7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004" y="2768600"/>
            <a:ext cx="8596668" cy="1320800"/>
          </a:xfrm>
        </p:spPr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99401-7602-40A8-BA76-A27370BC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7198"/>
            <a:ext cx="8596668" cy="3880773"/>
          </a:xfrm>
        </p:spPr>
        <p:txBody>
          <a:bodyPr/>
          <a:lstStyle/>
          <a:p>
            <a:r>
              <a:rPr lang="ko-KR" altLang="en-US" dirty="0"/>
              <a:t>접근방법</a:t>
            </a:r>
            <a:endParaRPr lang="en-US" altLang="ko-KR" dirty="0"/>
          </a:p>
          <a:p>
            <a:r>
              <a:rPr lang="ko-KR" altLang="en-US" dirty="0"/>
              <a:t>전체 디자인</a:t>
            </a:r>
            <a:endParaRPr lang="en-US" altLang="ko-KR" dirty="0"/>
          </a:p>
          <a:p>
            <a:r>
              <a:rPr lang="ko-KR" altLang="en-US" dirty="0"/>
              <a:t>세부 디자인</a:t>
            </a:r>
            <a:endParaRPr lang="en-US" altLang="ko-KR" dirty="0"/>
          </a:p>
          <a:p>
            <a:r>
              <a:rPr lang="ko-KR" altLang="en-US" dirty="0"/>
              <a:t>이용 상세 시나리오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982E0-9316-4C9C-AADC-720A428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9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A6A4-154D-4C11-B1A6-EAA409DE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3" y="2944427"/>
            <a:ext cx="8596668" cy="1320800"/>
          </a:xfrm>
        </p:spPr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2FF5B-46C5-4CAB-B2ED-1B46868C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3199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787</TotalTime>
  <Words>1329</Words>
  <Application>Microsoft Office PowerPoint</Application>
  <PresentationFormat>와이드스크린</PresentationFormat>
  <Paragraphs>290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2" baseType="lpstr">
      <vt:lpstr>HY그래픽M</vt:lpstr>
      <vt:lpstr>맑은 고딕</vt:lpstr>
      <vt:lpstr>Arial</vt:lpstr>
      <vt:lpstr>Trebuchet MS</vt:lpstr>
      <vt:lpstr>Wingdings 3</vt:lpstr>
      <vt:lpstr>패싯</vt:lpstr>
      <vt:lpstr>Web Programming Term Project 설계 2단계</vt:lpstr>
      <vt:lpstr>전체적인 화면 변화</vt:lpstr>
      <vt:lpstr>전체적인 화면 변화 : 회원가입!</vt:lpstr>
      <vt:lpstr>전체적인 화면 변화 : 로그인!</vt:lpstr>
      <vt:lpstr>전체적인 화면 변화 : 공지사항 확인!</vt:lpstr>
      <vt:lpstr>전체적인 화면 변화 : 키워드 알림!</vt:lpstr>
      <vt:lpstr>전체적인 화면 변화 : ABOUT!</vt:lpstr>
      <vt:lpstr>프로젝트 UI 디자인</vt:lpstr>
      <vt:lpstr>1 메인화면</vt:lpstr>
      <vt:lpstr>1 접근방법</vt:lpstr>
      <vt:lpstr>1 전체 디자인</vt:lpstr>
      <vt:lpstr>1 세부 디자인</vt:lpstr>
      <vt:lpstr>1-1 세부 디자인</vt:lpstr>
      <vt:lpstr>1-1 이용 상세 시나리오</vt:lpstr>
      <vt:lpstr>1-2 세부 디자인</vt:lpstr>
      <vt:lpstr>1-2 이용 상세 시나리오</vt:lpstr>
      <vt:lpstr>1-3 세부 디자인</vt:lpstr>
      <vt:lpstr>1-3 이용 상세 시나리오</vt:lpstr>
      <vt:lpstr>1-4 세부 디자인</vt:lpstr>
      <vt:lpstr>1-4 이용 상세 시나리오</vt:lpstr>
      <vt:lpstr>1-5 세부 디자인</vt:lpstr>
      <vt:lpstr>1-5 이용 상세 시나리오</vt:lpstr>
      <vt:lpstr>1-6 세부 디자인</vt:lpstr>
      <vt:lpstr>2 ABOUT</vt:lpstr>
      <vt:lpstr>2 접근 방법</vt:lpstr>
      <vt:lpstr>2 메인 디자인</vt:lpstr>
      <vt:lpstr>2 세부 디자인</vt:lpstr>
      <vt:lpstr>2 이용 상세 시나리오</vt:lpstr>
      <vt:lpstr>3 로그인</vt:lpstr>
      <vt:lpstr>3 접근 방법</vt:lpstr>
      <vt:lpstr>3 메인 디자인</vt:lpstr>
      <vt:lpstr>3 세부 디자인</vt:lpstr>
      <vt:lpstr>3 이용 상세 시나리오</vt:lpstr>
      <vt:lpstr>4 회원가입</vt:lpstr>
      <vt:lpstr>4 접근방법</vt:lpstr>
      <vt:lpstr>4 메인 디자인</vt:lpstr>
      <vt:lpstr>4 이용 상세 시나리오</vt:lpstr>
      <vt:lpstr>4 이용 상세 시나리오</vt:lpstr>
      <vt:lpstr>5 공지사항</vt:lpstr>
      <vt:lpstr>5 접근방법</vt:lpstr>
      <vt:lpstr>5 메인 디자인</vt:lpstr>
      <vt:lpstr>5 세부 디자인</vt:lpstr>
      <vt:lpstr>5 이용 상세 시나리오</vt:lpstr>
      <vt:lpstr>6 알림 설정</vt:lpstr>
      <vt:lpstr>6 접근 방법</vt:lpstr>
      <vt:lpstr>6 전체 디자인</vt:lpstr>
      <vt:lpstr>6-1 세부 디자인</vt:lpstr>
      <vt:lpstr>6-2 세부 디자인</vt:lpstr>
      <vt:lpstr>6-3 세부 디자인</vt:lpstr>
      <vt:lpstr>6 이용 시나리오</vt:lpstr>
      <vt:lpstr>6 이용 시나리오</vt:lpstr>
      <vt:lpstr>7 알림 확인</vt:lpstr>
      <vt:lpstr>7 접근 방법</vt:lpstr>
      <vt:lpstr>7 전체 디자인</vt:lpstr>
      <vt:lpstr>7 세부 디자인</vt:lpstr>
      <vt:lpstr>7 이용 상세 시나리오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Term Project 계획안</dc:title>
  <dc:creator>김 은희</dc:creator>
  <cp:lastModifiedBy>유 정연</cp:lastModifiedBy>
  <cp:revision>121</cp:revision>
  <dcterms:created xsi:type="dcterms:W3CDTF">2018-11-23T05:14:05Z</dcterms:created>
  <dcterms:modified xsi:type="dcterms:W3CDTF">2018-12-13T16:25:56Z</dcterms:modified>
</cp:coreProperties>
</file>