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0" y="-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br>
              <a:rPr lang="en-US" altLang="ko-KR" sz="5600" dirty="0" smtClean="0"/>
            </a:br>
            <a:r>
              <a:rPr lang="en-US" altLang="ko-KR" sz="5600" dirty="0" smtClean="0"/>
              <a:t>+ </a:t>
            </a:r>
            <a:r>
              <a:rPr lang="ko-KR" altLang="en-US" sz="5600" dirty="0" smtClean="0"/>
              <a:t>모델링 입문</a:t>
            </a:r>
            <a:endParaRPr lang="ko-KR" altLang="en-US" sz="5600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769640"/>
          </a:xfrm>
        </p:spPr>
        <p:txBody>
          <a:bodyPr/>
          <a:lstStyle/>
          <a:p>
            <a:r>
              <a:rPr lang="ko-KR" altLang="en-US" err="1" smtClean="0"/>
              <a:t>생능</a:t>
            </a:r>
            <a:r>
              <a:rPr lang="ko-KR" altLang="en-US" dirty="0" smtClean="0"/>
              <a:t> 출판사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24744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3) Non-</a:t>
            </a:r>
            <a:r>
              <a:rPr lang="en-US" altLang="ko-KR" b="1" dirty="0" err="1"/>
              <a:t>Equi</a:t>
            </a:r>
            <a:r>
              <a:rPr lang="en-US" altLang="ko-KR" b="1" dirty="0"/>
              <a:t> Join (= </a:t>
            </a:r>
            <a:r>
              <a:rPr lang="ko-KR" altLang="ko-KR" b="1" dirty="0"/>
              <a:t>조건이 아닌 조건을 사용할 경우</a:t>
            </a:r>
            <a:r>
              <a:rPr lang="en-US" altLang="ko-KR" b="1" dirty="0"/>
              <a:t>)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700808"/>
            <a:ext cx="61926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교재 </a:t>
            </a:r>
            <a:r>
              <a:rPr lang="en-US" altLang="ko-KR" dirty="0" smtClean="0"/>
              <a:t>172 </a:t>
            </a:r>
            <a:r>
              <a:rPr lang="ko-KR" altLang="en-US" dirty="0" smtClean="0"/>
              <a:t>페이지를 참고하여 실습용 테이블을 생성하세요</a:t>
            </a:r>
            <a:endParaRPr lang="ko-KR" altLang="en-US" dirty="0"/>
          </a:p>
        </p:txBody>
      </p:sp>
      <p:pic>
        <p:nvPicPr>
          <p:cNvPr id="8" name="그림 7" descr="그림 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558" y="2348880"/>
            <a:ext cx="3384550" cy="1903095"/>
          </a:xfrm>
          <a:prstGeom prst="rect">
            <a:avLst/>
          </a:prstGeom>
        </p:spPr>
      </p:pic>
      <p:pic>
        <p:nvPicPr>
          <p:cNvPr id="9" name="그림 8" descr="그림 6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291" y="4365104"/>
            <a:ext cx="3377565" cy="1698625"/>
          </a:xfrm>
          <a:prstGeom prst="rect">
            <a:avLst/>
          </a:prstGeom>
        </p:spPr>
      </p:pic>
      <p:pic>
        <p:nvPicPr>
          <p:cNvPr id="10" name="그림 9" descr="그림 7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9952" y="2330947"/>
            <a:ext cx="3374390" cy="257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5448" y="1124744"/>
            <a:ext cx="7886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학생의 이름과 신청한 과목명</a:t>
            </a:r>
            <a:r>
              <a:rPr lang="en-US" altLang="ko-KR" dirty="0"/>
              <a:t> , </a:t>
            </a:r>
            <a:r>
              <a:rPr lang="ko-KR" altLang="ko-KR" dirty="0"/>
              <a:t>해당 과목의 학점을 </a:t>
            </a:r>
            <a:r>
              <a:rPr lang="ko-KR" altLang="ko-KR" dirty="0" smtClean="0"/>
              <a:t>조회하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  <p:pic>
        <p:nvPicPr>
          <p:cNvPr id="8" name="그림 7" descr="그림 8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043" y="1700808"/>
            <a:ext cx="601119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24744"/>
            <a:ext cx="3254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4) OUTER Join (</a:t>
            </a:r>
            <a:r>
              <a:rPr lang="ko-KR" altLang="ko-KR" b="1" dirty="0" err="1"/>
              <a:t>아우터</a:t>
            </a:r>
            <a:r>
              <a:rPr lang="ko-KR" altLang="ko-KR" b="1" dirty="0"/>
              <a:t> 조인</a:t>
            </a:r>
            <a:r>
              <a:rPr lang="en-US" altLang="ko-KR" b="1" dirty="0"/>
              <a:t>)</a:t>
            </a:r>
            <a:endParaRPr lang="ko-KR" altLang="ko-KR" dirty="0"/>
          </a:p>
        </p:txBody>
      </p:sp>
      <p:pic>
        <p:nvPicPr>
          <p:cNvPr id="8" name="그림 7" descr="그림 9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205" y="2060848"/>
            <a:ext cx="5328947" cy="33843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16016" y="2996952"/>
            <a:ext cx="38884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Subject_name</a:t>
            </a:r>
            <a:r>
              <a:rPr lang="en-US" altLang="ko-KR" dirty="0"/>
              <a:t> </a:t>
            </a:r>
            <a:r>
              <a:rPr lang="ko-KR" altLang="ko-KR" dirty="0"/>
              <a:t>에서</a:t>
            </a:r>
            <a:r>
              <a:rPr lang="en-US" altLang="ko-KR" dirty="0"/>
              <a:t> Math </a:t>
            </a:r>
            <a:r>
              <a:rPr lang="ko-KR" altLang="ko-KR" dirty="0"/>
              <a:t>가 </a:t>
            </a:r>
            <a:r>
              <a:rPr lang="ko-KR" altLang="ko-KR" dirty="0" smtClean="0"/>
              <a:t>빠</a:t>
            </a:r>
            <a:r>
              <a:rPr lang="ko-KR" altLang="en-US" dirty="0" smtClean="0"/>
              <a:t>짐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231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그림 1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616" y="1556792"/>
            <a:ext cx="5040560" cy="36724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71600" y="4437112"/>
            <a:ext cx="2088232" cy="3600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78787" y="1412776"/>
            <a:ext cx="777721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ON </a:t>
            </a:r>
            <a:r>
              <a:rPr lang="ko-KR" altLang="ko-KR" dirty="0"/>
              <a:t>조건절의</a:t>
            </a:r>
            <a:r>
              <a:rPr lang="en-US" altLang="ko-KR" dirty="0"/>
              <a:t> = </a:t>
            </a:r>
            <a:r>
              <a:rPr lang="ko-KR" altLang="ko-KR" dirty="0"/>
              <a:t>기호를 기준으로 왼쪽 조건의 테이블을 모두 출력하고 싶으면</a:t>
            </a:r>
            <a:r>
              <a:rPr lang="en-US" altLang="ko-KR" dirty="0"/>
              <a:t> </a:t>
            </a:r>
            <a:r>
              <a:rPr lang="en-US" altLang="ko-KR" b="1" dirty="0"/>
              <a:t>LEFT OUTER JOIN </a:t>
            </a:r>
            <a:r>
              <a:rPr lang="ko-KR" altLang="ko-KR" dirty="0"/>
              <a:t>을 사용하면 되고 오른쪽 테이블의 데이터를 모두 출력하고 싶으면</a:t>
            </a:r>
            <a:r>
              <a:rPr lang="en-US" altLang="ko-KR" dirty="0"/>
              <a:t> </a:t>
            </a:r>
            <a:r>
              <a:rPr lang="en-US" altLang="ko-KR" b="1" dirty="0"/>
              <a:t>RIGHT OUTER JOIN </a:t>
            </a:r>
            <a:r>
              <a:rPr lang="ko-KR" altLang="ko-KR" dirty="0"/>
              <a:t>을 사용합니다</a:t>
            </a:r>
            <a:r>
              <a:rPr lang="en-US" altLang="ko-KR" dirty="0"/>
              <a:t>. 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ko-KR" altLang="ko-KR" dirty="0"/>
              <a:t>그리고 만약 모든 테이블의 데이터를 전부 다 출력하고 싶을 경우는</a:t>
            </a:r>
            <a:r>
              <a:rPr lang="en-US" altLang="ko-KR" dirty="0"/>
              <a:t> </a:t>
            </a:r>
            <a:r>
              <a:rPr lang="en-US" altLang="ko-KR" b="1" dirty="0"/>
              <a:t>FULL OUTER JOIN </a:t>
            </a:r>
            <a:r>
              <a:rPr lang="ko-KR" altLang="en-US" b="1" dirty="0" smtClean="0"/>
              <a:t>을 사용함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646440" y="3933056"/>
            <a:ext cx="752596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/>
              <a:t>모든 데이터가 다 출력이 되기 때문에 좋아 보이지만 사실 이 방식은 </a:t>
            </a:r>
            <a:r>
              <a:rPr lang="en-US" altLang="ko-KR" dirty="0"/>
              <a:t>DB </a:t>
            </a:r>
            <a:r>
              <a:rPr lang="ko-KR" altLang="ko-KR" dirty="0"/>
              <a:t>성능에 아주 나쁜 영향을 줄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96752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5) SELF Join (</a:t>
            </a:r>
            <a:r>
              <a:rPr lang="ko-KR" altLang="ko-KR" b="1" dirty="0"/>
              <a:t>재귀 조인</a:t>
            </a:r>
            <a:r>
              <a:rPr lang="en-US" altLang="ko-KR" b="1" dirty="0"/>
              <a:t>)</a:t>
            </a:r>
            <a:endParaRPr lang="ko-KR" altLang="ko-KR" dirty="0"/>
          </a:p>
        </p:txBody>
      </p:sp>
      <p:pic>
        <p:nvPicPr>
          <p:cNvPr id="8" name="그림 7" descr="그림 1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1700808"/>
            <a:ext cx="475252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그림 1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6892" y="1202497"/>
            <a:ext cx="4834890" cy="508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048" y="1052736"/>
            <a:ext cx="4097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 Sub Query (</a:t>
            </a:r>
            <a:r>
              <a:rPr lang="ko-KR" altLang="ko-KR" b="1" dirty="0"/>
              <a:t>서브쿼리</a:t>
            </a:r>
            <a:r>
              <a:rPr lang="en-US" altLang="ko-KR" b="1" dirty="0"/>
              <a:t>)</a:t>
            </a:r>
            <a:r>
              <a:rPr lang="ko-KR" altLang="ko-KR" b="1" dirty="0"/>
              <a:t>를 배웁니다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2147" y="1422068"/>
            <a:ext cx="206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1) Sub Query </a:t>
            </a:r>
            <a:r>
              <a:rPr lang="ko-KR" altLang="ko-KR" b="1" dirty="0"/>
              <a:t>란</a:t>
            </a:r>
            <a:r>
              <a:rPr lang="en-US" altLang="ko-KR" b="1" dirty="0"/>
              <a:t>?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70181" y="1916832"/>
            <a:ext cx="2217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- Sub Query </a:t>
            </a:r>
            <a:r>
              <a:rPr lang="ko-KR" altLang="ko-KR" b="1" dirty="0"/>
              <a:t>문법</a:t>
            </a:r>
            <a:r>
              <a:rPr lang="en-US" altLang="ko-KR" b="1" dirty="0"/>
              <a:t> :</a:t>
            </a:r>
            <a:endParaRPr lang="ko-KR" altLang="ko-KR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683568" y="2492896"/>
            <a:ext cx="6408712" cy="2520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 </a:t>
            </a:r>
            <a:r>
              <a:rPr kumimoji="1" lang="en-US" altLang="ko-K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select_list</a:t>
            </a:r>
            <a:endParaRPr kumimoji="1" lang="en-US" altLang="ko-KR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 </a:t>
            </a:r>
            <a:r>
              <a:rPr kumimoji="1" lang="en-US" altLang="ko-K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</a:t>
            </a:r>
            <a:r>
              <a:rPr kumimoji="1" lang="ko-KR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또는 </a:t>
            </a:r>
            <a:r>
              <a:rPr kumimoji="1" lang="en-US" altLang="ko-K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View</a:t>
            </a:r>
            <a:endParaRPr kumimoji="1" lang="en-US" altLang="ko-KR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 연산자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</a:t>
            </a:r>
            <a:r>
              <a:rPr kumimoji="1" lang="en-US" altLang="ko-KR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select_list</a:t>
            </a:r>
            <a:endParaRPr kumimoji="1" lang="en-US" altLang="ko-KR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</a:t>
            </a:r>
            <a:r>
              <a:rPr kumimoji="1" lang="en-US" altLang="ko-KR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table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2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112474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Employees </a:t>
            </a:r>
            <a:r>
              <a:rPr lang="ko-KR" altLang="ko-KR" dirty="0"/>
              <a:t>테이블에서 ‘</a:t>
            </a:r>
            <a:r>
              <a:rPr lang="en-US" altLang="ko-KR" dirty="0"/>
              <a:t>Donald</a:t>
            </a:r>
            <a:r>
              <a:rPr lang="ko-KR" altLang="ko-KR" dirty="0"/>
              <a:t>’ 보다</a:t>
            </a:r>
            <a:r>
              <a:rPr lang="en-US" altLang="ko-KR" dirty="0"/>
              <a:t> salary</a:t>
            </a:r>
            <a:r>
              <a:rPr lang="ko-KR" altLang="ko-KR" dirty="0"/>
              <a:t>를 적게 받는 사람의 이름과 급여를 출력하세요</a:t>
            </a:r>
            <a:endParaRPr lang="ko-KR" altLang="en-US" dirty="0"/>
          </a:p>
        </p:txBody>
      </p:sp>
      <p:pic>
        <p:nvPicPr>
          <p:cNvPr id="8" name="그림 7" descr="그림 1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8365" y="1628800"/>
            <a:ext cx="4830445" cy="51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8529" y="1268732"/>
            <a:ext cx="8314963" cy="177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Sub Query </a:t>
            </a:r>
            <a:r>
              <a:rPr lang="ko-KR" altLang="en-US" sz="1500" dirty="0" smtClean="0"/>
              <a:t>주의 사항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en-US" altLang="ko-KR" sz="1500" dirty="0"/>
              <a:t>Sub Query </a:t>
            </a:r>
            <a:r>
              <a:rPr lang="ko-KR" altLang="ko-KR" sz="1500" dirty="0"/>
              <a:t>부분은</a:t>
            </a:r>
            <a:r>
              <a:rPr lang="en-US" altLang="ko-KR" sz="1500" dirty="0"/>
              <a:t> Where </a:t>
            </a:r>
            <a:r>
              <a:rPr lang="ko-KR" altLang="ko-KR" sz="1500" dirty="0"/>
              <a:t>절에 연산자 오른쪽에 위치해야 하며 반드시 괄호로 묶어야 합니다</a:t>
            </a:r>
            <a:r>
              <a:rPr lang="en-US" altLang="ko-KR" sz="1500" dirty="0"/>
              <a:t>.</a:t>
            </a:r>
            <a:endParaRPr lang="ko-KR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- </a:t>
            </a:r>
            <a:r>
              <a:rPr lang="ko-KR" altLang="ko-KR" sz="1500" dirty="0"/>
              <a:t>특별한 경우</a:t>
            </a:r>
            <a:r>
              <a:rPr lang="en-US" altLang="ko-KR" sz="1500" dirty="0"/>
              <a:t> (Top-n </a:t>
            </a:r>
            <a:r>
              <a:rPr lang="ko-KR" altLang="ko-KR" sz="1500" dirty="0"/>
              <a:t>분석 등</a:t>
            </a:r>
            <a:r>
              <a:rPr lang="en-US" altLang="ko-KR" sz="1500" dirty="0"/>
              <a:t>)</a:t>
            </a:r>
            <a:r>
              <a:rPr lang="ko-KR" altLang="ko-KR" sz="1500" dirty="0"/>
              <a:t>를 제외하고는</a:t>
            </a:r>
            <a:r>
              <a:rPr lang="en-US" altLang="ko-KR" sz="1500" dirty="0"/>
              <a:t> Sub Query </a:t>
            </a:r>
            <a:r>
              <a:rPr lang="ko-KR" altLang="ko-KR" sz="1500" dirty="0"/>
              <a:t>절에</a:t>
            </a:r>
            <a:r>
              <a:rPr lang="en-US" altLang="ko-KR" sz="1500" dirty="0"/>
              <a:t> Order by </a:t>
            </a:r>
            <a:r>
              <a:rPr lang="ko-KR" altLang="ko-KR" sz="1500" dirty="0"/>
              <a:t>절이 올 수 없습니다</a:t>
            </a:r>
            <a:r>
              <a:rPr lang="en-US" altLang="ko-KR" sz="1500" dirty="0"/>
              <a:t>.</a:t>
            </a:r>
            <a:endParaRPr lang="ko-KR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- </a:t>
            </a:r>
            <a:r>
              <a:rPr lang="ko-KR" altLang="ko-KR" sz="1500" dirty="0"/>
              <a:t>단일 행</a:t>
            </a:r>
            <a:r>
              <a:rPr lang="en-US" altLang="ko-KR" sz="1500" dirty="0"/>
              <a:t> Sub Query </a:t>
            </a:r>
            <a:r>
              <a:rPr lang="ko-KR" altLang="ko-KR" sz="1500" dirty="0"/>
              <a:t>와 다중 행</a:t>
            </a:r>
            <a:r>
              <a:rPr lang="en-US" altLang="ko-KR" sz="1500" dirty="0"/>
              <a:t> Sub Query </a:t>
            </a:r>
            <a:r>
              <a:rPr lang="ko-KR" altLang="ko-KR" sz="1500" dirty="0"/>
              <a:t>에 따라 연산자를 잘 선택해야 합니다</a:t>
            </a:r>
            <a:r>
              <a:rPr lang="en-US" altLang="ko-KR" sz="1500" dirty="0"/>
              <a:t>.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8961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Stage 4.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ko-KR" b="1" dirty="0" smtClean="0"/>
              <a:t>쿼리에 </a:t>
            </a:r>
            <a:r>
              <a:rPr lang="ko-KR" altLang="ko-KR" b="1" dirty="0"/>
              <a:t>날개를 달자</a:t>
            </a:r>
            <a:r>
              <a:rPr lang="en-US" altLang="ko-KR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</a:t>
            </a:r>
            <a:r>
              <a:rPr lang="ko-KR" altLang="ko-KR" b="1" dirty="0"/>
              <a:t>성능 좋은 쿼리 만들기</a:t>
            </a:r>
            <a:r>
              <a:rPr lang="en-US" altLang="ko-KR" b="1" dirty="0"/>
              <a:t> )</a:t>
            </a:r>
            <a:endParaRPr lang="ko-KR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96752"/>
            <a:ext cx="3281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2) Sub Query</a:t>
            </a:r>
            <a:r>
              <a:rPr lang="ko-KR" altLang="ko-KR" b="1" dirty="0"/>
              <a:t>의 몇 가지 유형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96308" y="1628800"/>
            <a:ext cx="776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1) Single Row Sub Query (</a:t>
            </a:r>
            <a:r>
              <a:rPr lang="ko-KR" altLang="ko-KR" b="1" dirty="0"/>
              <a:t>단일 행</a:t>
            </a:r>
            <a:r>
              <a:rPr lang="en-US" altLang="ko-KR" b="1" dirty="0"/>
              <a:t> Sub Query)</a:t>
            </a:r>
            <a:endParaRPr lang="ko-KR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22737"/>
              </p:ext>
            </p:extLst>
          </p:nvPr>
        </p:nvGraphicFramePr>
        <p:xfrm>
          <a:off x="611204" y="2276872"/>
          <a:ext cx="6193043" cy="2592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2209"/>
                <a:gridCol w="4360834"/>
              </a:tblGrid>
              <a:tr h="3703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연산자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의</a:t>
                      </a:r>
                      <a:r>
                        <a:rPr lang="en-US" sz="1500" kern="100">
                          <a:effectLst/>
                        </a:rPr>
                        <a:t>  </a:t>
                      </a:r>
                      <a:r>
                        <a:rPr lang="ko-KR" sz="1500" kern="100">
                          <a:effectLst/>
                        </a:rPr>
                        <a:t>미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=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같다</a:t>
                      </a:r>
                      <a:r>
                        <a:rPr lang="en-US" sz="1500" kern="100">
                          <a:effectLst/>
                        </a:rPr>
                        <a:t> (Equal to)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&lt;&gt;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같지 않다</a:t>
                      </a:r>
                      <a:r>
                        <a:rPr lang="en-US" sz="1500" kern="100">
                          <a:effectLst/>
                        </a:rPr>
                        <a:t> (Not Equal to)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&gt;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크다</a:t>
                      </a:r>
                      <a:r>
                        <a:rPr lang="en-US" sz="1500" kern="100">
                          <a:effectLst/>
                        </a:rPr>
                        <a:t> (Greater Than)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&gt;=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크거나 같다 </a:t>
                      </a:r>
                      <a:r>
                        <a:rPr lang="en-US" sz="1500" kern="100">
                          <a:effectLst/>
                        </a:rPr>
                        <a:t>(Greater Than or Equal to)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&lt;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작다</a:t>
                      </a:r>
                      <a:r>
                        <a:rPr lang="en-US" sz="1500" kern="100">
                          <a:effectLst/>
                        </a:rPr>
                        <a:t> (Less Than)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&lt;=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effectLst/>
                        </a:rPr>
                        <a:t>작거나 같다</a:t>
                      </a:r>
                      <a:r>
                        <a:rPr lang="en-US" sz="1500" kern="100" dirty="0">
                          <a:effectLst/>
                        </a:rPr>
                        <a:t> (Less Than or Equal to)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2474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employees </a:t>
            </a:r>
            <a:r>
              <a:rPr lang="ko-KR" altLang="ko-KR" dirty="0"/>
              <a:t>테이블에서</a:t>
            </a:r>
            <a:r>
              <a:rPr lang="en-US" altLang="ko-KR" dirty="0"/>
              <a:t> 'Donald' </a:t>
            </a:r>
            <a:r>
              <a:rPr lang="ko-KR" altLang="ko-KR" dirty="0"/>
              <a:t>와</a:t>
            </a:r>
            <a:r>
              <a:rPr lang="en-US" altLang="ko-KR" dirty="0"/>
              <a:t> salary </a:t>
            </a:r>
            <a:r>
              <a:rPr lang="ko-KR" altLang="ko-KR" dirty="0"/>
              <a:t>가 동일한 사람들의</a:t>
            </a:r>
            <a:r>
              <a:rPr lang="en-US" altLang="ko-KR" dirty="0"/>
              <a:t>  </a:t>
            </a:r>
            <a:r>
              <a:rPr lang="en-US" altLang="ko-KR" dirty="0" err="1"/>
              <a:t>employee_id</a:t>
            </a:r>
            <a:r>
              <a:rPr lang="en-US" altLang="ko-KR" dirty="0"/>
              <a:t> , </a:t>
            </a:r>
            <a:r>
              <a:rPr lang="en-US" altLang="ko-KR" dirty="0" err="1"/>
              <a:t>first_name</a:t>
            </a:r>
            <a:r>
              <a:rPr lang="en-US" altLang="ko-KR" dirty="0"/>
              <a:t> , salary </a:t>
            </a:r>
            <a:r>
              <a:rPr lang="ko-KR" altLang="ko-KR" dirty="0"/>
              <a:t>값을 </a:t>
            </a:r>
            <a:r>
              <a:rPr lang="ko-KR" altLang="ko-KR" dirty="0" smtClean="0"/>
              <a:t>출력</a:t>
            </a:r>
            <a:r>
              <a:rPr lang="ko-KR" altLang="en-US" dirty="0" smtClean="0"/>
              <a:t>하</a:t>
            </a:r>
            <a:r>
              <a:rPr lang="ko-KR" altLang="en-US" dirty="0"/>
              <a:t>기</a:t>
            </a:r>
          </a:p>
        </p:txBody>
      </p:sp>
      <p:pic>
        <p:nvPicPr>
          <p:cNvPr id="8" name="그림 7" descr="그림 1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1680" y="1916832"/>
            <a:ext cx="583264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2474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employees </a:t>
            </a:r>
            <a:r>
              <a:rPr lang="ko-KR" altLang="ko-KR" dirty="0"/>
              <a:t>테이블에서</a:t>
            </a:r>
            <a:r>
              <a:rPr lang="en-US" altLang="ko-KR" dirty="0"/>
              <a:t> 'Donald' </a:t>
            </a:r>
            <a:r>
              <a:rPr lang="ko-KR" altLang="ko-KR" dirty="0"/>
              <a:t>사원과 입사일이 동일하거나 늦게 입사한 사원들의</a:t>
            </a:r>
            <a:r>
              <a:rPr lang="en-US" altLang="ko-KR" dirty="0"/>
              <a:t>  </a:t>
            </a:r>
            <a:r>
              <a:rPr lang="en-US" altLang="ko-KR" dirty="0" err="1"/>
              <a:t>employee_id</a:t>
            </a:r>
            <a:r>
              <a:rPr lang="en-US" altLang="ko-KR" dirty="0"/>
              <a:t> , </a:t>
            </a:r>
            <a:r>
              <a:rPr lang="en-US" altLang="ko-KR" dirty="0" err="1"/>
              <a:t>first_name</a:t>
            </a:r>
            <a:r>
              <a:rPr lang="en-US" altLang="ko-KR" dirty="0"/>
              <a:t> , salary , </a:t>
            </a:r>
            <a:r>
              <a:rPr lang="en-US" altLang="ko-KR" dirty="0" err="1"/>
              <a:t>hire_date</a:t>
            </a:r>
            <a:r>
              <a:rPr lang="en-US" altLang="ko-KR" dirty="0"/>
              <a:t> </a:t>
            </a:r>
            <a:r>
              <a:rPr lang="ko-KR" altLang="ko-KR" dirty="0"/>
              <a:t>값을 </a:t>
            </a:r>
            <a:r>
              <a:rPr lang="ko-KR" altLang="ko-KR" dirty="0" smtClean="0"/>
              <a:t>출력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pic>
        <p:nvPicPr>
          <p:cNvPr id="8" name="그림 7" descr="그림 1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1680" y="1916832"/>
            <a:ext cx="525658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96752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Donald </a:t>
            </a:r>
            <a:r>
              <a:rPr lang="ko-KR" altLang="ko-KR" dirty="0"/>
              <a:t>사원과 같이 입사한 사원들의</a:t>
            </a:r>
            <a:r>
              <a:rPr lang="en-US" altLang="ko-KR" dirty="0"/>
              <a:t> </a:t>
            </a:r>
            <a:r>
              <a:rPr lang="en-US" altLang="ko-KR" dirty="0" err="1"/>
              <a:t>employee_id</a:t>
            </a:r>
            <a:r>
              <a:rPr lang="en-US" altLang="ko-KR" dirty="0"/>
              <a:t>, </a:t>
            </a:r>
            <a:r>
              <a:rPr lang="en-US" altLang="ko-KR" dirty="0" err="1"/>
              <a:t>first_name</a:t>
            </a:r>
            <a:r>
              <a:rPr lang="en-US" altLang="ko-KR" dirty="0"/>
              <a:t> , </a:t>
            </a:r>
            <a:r>
              <a:rPr lang="en-US" altLang="ko-KR" dirty="0" err="1"/>
              <a:t>hire_date</a:t>
            </a:r>
            <a:r>
              <a:rPr lang="en-US" altLang="ko-KR" dirty="0"/>
              <a:t> , </a:t>
            </a:r>
            <a:r>
              <a:rPr lang="en-US" altLang="ko-KR" dirty="0" err="1"/>
              <a:t>department_name</a:t>
            </a:r>
            <a:r>
              <a:rPr lang="en-US" altLang="ko-KR" dirty="0"/>
              <a:t> </a:t>
            </a:r>
            <a:r>
              <a:rPr lang="ko-KR" altLang="ko-KR" dirty="0"/>
              <a:t>을 </a:t>
            </a:r>
            <a:r>
              <a:rPr lang="ko-KR" altLang="ko-KR" dirty="0" smtClean="0"/>
              <a:t>조회</a:t>
            </a:r>
            <a:r>
              <a:rPr lang="ko-KR" altLang="en-US" dirty="0" smtClean="0"/>
              <a:t>하기</a:t>
            </a:r>
            <a:endParaRPr lang="ko-KR" altLang="ko-KR" dirty="0"/>
          </a:p>
        </p:txBody>
      </p:sp>
      <p:pic>
        <p:nvPicPr>
          <p:cNvPr id="8" name="그림 7" descr="그림 16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2060848"/>
            <a:ext cx="684076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6340" y="119675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employees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department_id</a:t>
            </a:r>
            <a:r>
              <a:rPr lang="en-US" altLang="ko-KR" dirty="0"/>
              <a:t> </a:t>
            </a:r>
            <a:r>
              <a:rPr lang="ko-KR" altLang="ko-KR" dirty="0"/>
              <a:t>가</a:t>
            </a:r>
            <a:r>
              <a:rPr lang="en-US" altLang="ko-KR" dirty="0"/>
              <a:t> 100 </a:t>
            </a:r>
            <a:r>
              <a:rPr lang="ko-KR" altLang="ko-KR" dirty="0"/>
              <a:t>번인 부서의 평균</a:t>
            </a:r>
            <a:r>
              <a:rPr lang="en-US" altLang="ko-KR" dirty="0"/>
              <a:t> salary </a:t>
            </a:r>
            <a:r>
              <a:rPr lang="ko-KR" altLang="ko-KR" dirty="0"/>
              <a:t>값 보다 많은</a:t>
            </a:r>
            <a:r>
              <a:rPr lang="en-US" altLang="ko-KR" dirty="0"/>
              <a:t> salary </a:t>
            </a:r>
            <a:r>
              <a:rPr lang="ko-KR" altLang="ko-KR" dirty="0"/>
              <a:t>를 받는 사원들의</a:t>
            </a:r>
            <a:r>
              <a:rPr lang="en-US" altLang="ko-KR" dirty="0"/>
              <a:t>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ko-KR" dirty="0"/>
              <a:t>과</a:t>
            </a:r>
            <a:r>
              <a:rPr lang="en-US" altLang="ko-KR" dirty="0"/>
              <a:t> salary </a:t>
            </a:r>
            <a:r>
              <a:rPr lang="ko-KR" altLang="ko-KR" dirty="0"/>
              <a:t>를 </a:t>
            </a:r>
            <a:r>
              <a:rPr lang="ko-KR" altLang="ko-KR" dirty="0" smtClean="0"/>
              <a:t>출력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pic>
        <p:nvPicPr>
          <p:cNvPr id="8" name="그림 7" descr="그림 1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7744" y="2060848"/>
            <a:ext cx="468052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1124744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(2) Multi Row Sub Query ( </a:t>
            </a:r>
            <a:r>
              <a:rPr lang="ko-KR" altLang="ko-KR" b="1" dirty="0"/>
              <a:t>다중 행 서브 쿼리</a:t>
            </a:r>
            <a:r>
              <a:rPr lang="en-US" altLang="ko-KR" dirty="0"/>
              <a:t> )</a:t>
            </a:r>
            <a:endParaRPr lang="ko-KR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71891"/>
              </p:ext>
            </p:extLst>
          </p:nvPr>
        </p:nvGraphicFramePr>
        <p:xfrm>
          <a:off x="467544" y="1916832"/>
          <a:ext cx="7128792" cy="302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2164"/>
                <a:gridCol w="5436628"/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연산자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의</a:t>
                      </a:r>
                      <a:r>
                        <a:rPr lang="en-US" sz="1500" kern="100">
                          <a:effectLst/>
                        </a:rPr>
                        <a:t>     </a:t>
                      </a:r>
                      <a:r>
                        <a:rPr lang="ko-KR" sz="1500" kern="100">
                          <a:effectLst/>
                        </a:rPr>
                        <a:t>미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같은 값을 찾음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&gt;ANY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최소값을 반환함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&lt;ANY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최대값을 반환함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&lt;ALL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최소값을 반환함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&gt;ALL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effectLst/>
                        </a:rPr>
                        <a:t>최대값을 반환함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34076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employees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department_id</a:t>
            </a:r>
            <a:r>
              <a:rPr lang="en-US" altLang="ko-KR" dirty="0"/>
              <a:t> </a:t>
            </a:r>
            <a:r>
              <a:rPr lang="ko-KR" altLang="ko-KR" dirty="0"/>
              <a:t>값이</a:t>
            </a:r>
            <a:r>
              <a:rPr lang="en-US" altLang="ko-KR" dirty="0"/>
              <a:t> 110 </a:t>
            </a:r>
            <a:r>
              <a:rPr lang="ko-KR" altLang="ko-KR" dirty="0"/>
              <a:t>번인 사원들의 </a:t>
            </a:r>
            <a:r>
              <a:rPr lang="ko-KR" altLang="ko-KR" dirty="0" smtClean="0"/>
              <a:t>급여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출력하기</a:t>
            </a:r>
            <a:endParaRPr lang="ko-KR" altLang="ko-KR" dirty="0"/>
          </a:p>
        </p:txBody>
      </p:sp>
      <p:pic>
        <p:nvPicPr>
          <p:cNvPr id="8" name="그림 7" descr="그림 18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664" y="1988840"/>
            <a:ext cx="583264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그림 19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7744" y="1447164"/>
            <a:ext cx="4703346" cy="46461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228184" y="1268760"/>
            <a:ext cx="26642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다중 행 서브쿼리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1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052736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(3) Multi Column Sub Query ( </a:t>
            </a:r>
            <a:r>
              <a:rPr lang="ko-KR" altLang="ko-KR" b="1" dirty="0"/>
              <a:t>다중 </a:t>
            </a:r>
            <a:r>
              <a:rPr lang="ko-KR" altLang="ko-KR" b="1" dirty="0" err="1"/>
              <a:t>컬럼</a:t>
            </a:r>
            <a:r>
              <a:rPr lang="ko-KR" altLang="ko-KR" b="1" dirty="0"/>
              <a:t> 서브 쿼리</a:t>
            </a:r>
            <a:r>
              <a:rPr lang="en-US" altLang="ko-KR" b="1" dirty="0"/>
              <a:t> )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414517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department_id</a:t>
            </a:r>
            <a:r>
              <a:rPr lang="en-US" altLang="ko-KR" dirty="0"/>
              <a:t> </a:t>
            </a:r>
            <a:r>
              <a:rPr lang="ko-KR" altLang="ko-KR" dirty="0"/>
              <a:t>별로 최대 급여를 받는 사람의 </a:t>
            </a:r>
            <a:r>
              <a:rPr lang="en-US" altLang="ko-KR" dirty="0" err="1"/>
              <a:t>department_id</a:t>
            </a:r>
            <a:r>
              <a:rPr lang="en-US" altLang="ko-KR" dirty="0"/>
              <a:t> ,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ko-KR" dirty="0"/>
              <a:t>과</a:t>
            </a:r>
            <a:r>
              <a:rPr lang="en-US" altLang="ko-KR" dirty="0"/>
              <a:t> salary </a:t>
            </a:r>
            <a:r>
              <a:rPr lang="ko-KR" altLang="ko-KR" dirty="0"/>
              <a:t>를 출력한 화면</a:t>
            </a:r>
            <a:endParaRPr lang="ko-KR" altLang="en-US" dirty="0"/>
          </a:p>
        </p:txBody>
      </p:sp>
      <p:pic>
        <p:nvPicPr>
          <p:cNvPr id="8" name="그림 7" descr="그림 2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712" y="1871268"/>
            <a:ext cx="5658485" cy="49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1496" y="1124744"/>
            <a:ext cx="441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(4) Scalar Sub Query (</a:t>
            </a:r>
            <a:r>
              <a:rPr lang="ko-KR" altLang="ko-KR" b="1" dirty="0"/>
              <a:t>스칼라 서브쿼리</a:t>
            </a:r>
            <a:r>
              <a:rPr lang="en-US" altLang="ko-KR" b="1" dirty="0"/>
              <a:t>)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61496" y="1484784"/>
            <a:ext cx="880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Employees </a:t>
            </a:r>
            <a:r>
              <a:rPr lang="ko-KR" altLang="ko-KR" dirty="0"/>
              <a:t>테이블과</a:t>
            </a:r>
            <a:r>
              <a:rPr lang="en-US" altLang="ko-KR" dirty="0"/>
              <a:t> departments </a:t>
            </a:r>
            <a:r>
              <a:rPr lang="ko-KR" altLang="ko-KR" dirty="0"/>
              <a:t>테이블을 조회하여 사원들의 이름과 부서이름을 </a:t>
            </a:r>
            <a:r>
              <a:rPr lang="ko-KR" altLang="ko-KR" dirty="0" smtClean="0"/>
              <a:t>출력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pic>
        <p:nvPicPr>
          <p:cNvPr id="8" name="그림 7" descr="그림 2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7237" y="1916832"/>
            <a:ext cx="5731510" cy="45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12146" y="1124744"/>
            <a:ext cx="5628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Join </a:t>
            </a:r>
            <a:r>
              <a:rPr lang="ko-KR" altLang="ko-KR" b="1" dirty="0"/>
              <a:t>을 사용하여 필요한 </a:t>
            </a:r>
            <a:r>
              <a:rPr lang="ko-KR" altLang="ko-KR" b="1" dirty="0" err="1"/>
              <a:t>컬럼만</a:t>
            </a:r>
            <a:r>
              <a:rPr lang="ko-KR" altLang="ko-KR" b="1" dirty="0"/>
              <a:t> 가져오기</a:t>
            </a:r>
            <a:endParaRPr lang="ko-KR" altLang="ko-KR" dirty="0"/>
          </a:p>
        </p:txBody>
      </p:sp>
      <p:pic>
        <p:nvPicPr>
          <p:cNvPr id="19" name="그림 18" descr="조인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664" y="1800860"/>
            <a:ext cx="6048672" cy="393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1833" y="1124744"/>
            <a:ext cx="8580333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Scalar Sub Query </a:t>
            </a:r>
            <a:r>
              <a:rPr lang="ko-KR" altLang="ko-KR" sz="1500" dirty="0"/>
              <a:t>를 수행하면 아래와 같이 동작합니다</a:t>
            </a:r>
            <a:r>
              <a:rPr lang="en-US" altLang="ko-KR" sz="1500" dirty="0"/>
              <a:t>.</a:t>
            </a:r>
            <a:endParaRPr lang="ko-KR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 </a:t>
            </a:r>
            <a:endParaRPr lang="ko-KR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1. Main Query </a:t>
            </a:r>
            <a:r>
              <a:rPr lang="ko-KR" altLang="ko-KR" sz="1500" dirty="0"/>
              <a:t>를 수행한 후</a:t>
            </a:r>
            <a:r>
              <a:rPr lang="en-US" altLang="ko-KR" sz="1500" dirty="0"/>
              <a:t> Scalar Sub Query </a:t>
            </a:r>
            <a:r>
              <a:rPr lang="ko-KR" altLang="ko-KR" sz="1500" dirty="0"/>
              <a:t>에 필요한 값을 제공합니다</a:t>
            </a:r>
            <a:r>
              <a:rPr lang="en-US" altLang="ko-KR" sz="1500" dirty="0"/>
              <a:t>.</a:t>
            </a:r>
            <a:endParaRPr lang="ko-KR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2. Scalar Sub Query </a:t>
            </a:r>
            <a:r>
              <a:rPr lang="ko-KR" altLang="ko-KR" sz="1500" dirty="0"/>
              <a:t>를 수행하기 위해 필요한 데이터가 들어있는 블록을 메모리로 로딩합니다</a:t>
            </a:r>
            <a:r>
              <a:rPr lang="en-US" altLang="ko-KR" sz="1500" dirty="0"/>
              <a:t>.</a:t>
            </a:r>
            <a:endParaRPr lang="ko-KR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3. Main Query </a:t>
            </a:r>
            <a:r>
              <a:rPr lang="ko-KR" altLang="ko-KR" sz="1500" dirty="0"/>
              <a:t>에서 주어진 조건을 가지고 필요한 값을 찾습니다</a:t>
            </a:r>
            <a:r>
              <a:rPr lang="en-US" altLang="ko-KR" sz="1500" dirty="0"/>
              <a:t>.</a:t>
            </a:r>
            <a:endParaRPr lang="ko-KR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</a:t>
            </a:r>
            <a:r>
              <a:rPr lang="ko-KR" altLang="ko-KR" sz="1500" dirty="0"/>
              <a:t>그리고 이 결과를 메모리에 </a:t>
            </a:r>
            <a:r>
              <a:rPr lang="ko-KR" altLang="ko-KR" sz="1500" dirty="0" err="1"/>
              <a:t>입력값</a:t>
            </a:r>
            <a:r>
              <a:rPr lang="ko-KR" altLang="ko-KR" sz="1500" dirty="0"/>
              <a:t> 과 </a:t>
            </a:r>
            <a:r>
              <a:rPr lang="ko-KR" altLang="ko-KR" sz="1500" dirty="0" err="1"/>
              <a:t>출력값으로</a:t>
            </a:r>
            <a:r>
              <a:rPr lang="ko-KR" altLang="ko-KR" sz="1500" dirty="0"/>
              <a:t> 메모리 내의 </a:t>
            </a:r>
            <a:r>
              <a:rPr lang="en-US" altLang="ko-KR" sz="1500" dirty="0"/>
              <a:t>query execution cache </a:t>
            </a:r>
            <a:r>
              <a:rPr lang="ko-KR" altLang="ko-KR" sz="1500" dirty="0"/>
              <a:t>라는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</a:t>
            </a:r>
            <a:r>
              <a:rPr lang="ko-KR" altLang="ko-KR" sz="1500" dirty="0"/>
              <a:t>곳에 저장 해 둡니다</a:t>
            </a:r>
            <a:r>
              <a:rPr lang="en-US" altLang="ko-KR" sz="1500" dirty="0"/>
              <a:t>. </a:t>
            </a:r>
            <a:r>
              <a:rPr lang="ko-KR" altLang="ko-KR" sz="1500" dirty="0"/>
              <a:t>여기서 </a:t>
            </a:r>
            <a:r>
              <a:rPr lang="ko-KR" altLang="ko-KR" sz="1500" dirty="0" err="1"/>
              <a:t>입력값은</a:t>
            </a:r>
            <a:r>
              <a:rPr lang="en-US" altLang="ko-KR" sz="1500" dirty="0"/>
              <a:t> Main Query </a:t>
            </a:r>
            <a:r>
              <a:rPr lang="ko-KR" altLang="ko-KR" sz="1500" dirty="0"/>
              <a:t>에서 주어진 값이고 </a:t>
            </a:r>
            <a:r>
              <a:rPr lang="ko-KR" altLang="ko-KR" sz="1500" dirty="0" err="1"/>
              <a:t>출력값은</a:t>
            </a:r>
            <a:r>
              <a:rPr lang="en-US" altLang="ko-KR" sz="1500" dirty="0"/>
              <a:t> Scalar </a:t>
            </a:r>
            <a:endParaRPr lang="ko-KR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Sub Query </a:t>
            </a:r>
            <a:r>
              <a:rPr lang="ko-KR" altLang="ko-KR" sz="1500" dirty="0"/>
              <a:t>를 수행 후 나온 결과값입니다</a:t>
            </a:r>
            <a:r>
              <a:rPr lang="en-US" altLang="ko-KR" sz="1500" dirty="0"/>
              <a:t>.</a:t>
            </a:r>
            <a:endParaRPr lang="ko-KR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</a:t>
            </a:r>
            <a:r>
              <a:rPr lang="ko-KR" altLang="ko-KR" sz="1500" dirty="0"/>
              <a:t>이 값을 저장하는 </a:t>
            </a:r>
            <a:r>
              <a:rPr lang="ko-KR" altLang="ko-KR" sz="1500" dirty="0" err="1"/>
              <a:t>캐쉬</a:t>
            </a:r>
            <a:r>
              <a:rPr lang="ko-KR" altLang="ko-KR" sz="1500" dirty="0"/>
              <a:t> 값을 지정하는 </a:t>
            </a:r>
            <a:r>
              <a:rPr lang="ko-KR" altLang="ko-KR" sz="1500" dirty="0" err="1"/>
              <a:t>파라미터는</a:t>
            </a:r>
            <a:r>
              <a:rPr lang="ko-KR" altLang="ko-KR" sz="1500" dirty="0"/>
              <a:t> </a:t>
            </a:r>
            <a:r>
              <a:rPr lang="en-US" altLang="ko-KR" sz="1500" dirty="0"/>
              <a:t>_</a:t>
            </a:r>
            <a:r>
              <a:rPr lang="en-US" altLang="ko-KR" sz="1500" dirty="0" err="1"/>
              <a:t>query_execution_cache_max_size</a:t>
            </a:r>
            <a:r>
              <a:rPr lang="en-US" altLang="ko-KR" sz="1500" dirty="0"/>
              <a:t> </a:t>
            </a:r>
            <a:r>
              <a:rPr lang="ko-KR" altLang="ko-KR" sz="1500" dirty="0"/>
              <a:t>입니다</a:t>
            </a:r>
            <a:r>
              <a:rPr lang="en-US" altLang="ko-KR" sz="1500" dirty="0"/>
              <a:t>.</a:t>
            </a:r>
            <a:endParaRPr lang="ko-KR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4. </a:t>
            </a:r>
            <a:r>
              <a:rPr lang="ko-KR" altLang="ko-KR" sz="1500" dirty="0"/>
              <a:t>다음 조건이</a:t>
            </a:r>
            <a:r>
              <a:rPr lang="en-US" altLang="ko-KR" sz="1500" dirty="0"/>
              <a:t> Main Query </a:t>
            </a:r>
            <a:r>
              <a:rPr lang="ko-KR" altLang="ko-KR" sz="1500" dirty="0"/>
              <a:t>에서</a:t>
            </a:r>
            <a:r>
              <a:rPr lang="en-US" altLang="ko-KR" sz="1500" dirty="0"/>
              <a:t> Scalar Sub Query </a:t>
            </a:r>
            <a:r>
              <a:rPr lang="ko-KR" altLang="ko-KR" sz="1500" dirty="0"/>
              <a:t>로 들어오면 </a:t>
            </a:r>
            <a:r>
              <a:rPr lang="ko-KR" altLang="ko-KR" sz="1500" dirty="0" err="1"/>
              <a:t>해쉬</a:t>
            </a:r>
            <a:r>
              <a:rPr lang="ko-KR" altLang="ko-KR" sz="1500" dirty="0"/>
              <a:t> 함수를 이용해서 해당 값이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</a:t>
            </a:r>
            <a:r>
              <a:rPr lang="ko-KR" altLang="ko-KR" sz="1500" dirty="0" err="1"/>
              <a:t>캐쉬에</a:t>
            </a:r>
            <a:r>
              <a:rPr lang="ko-KR" altLang="ko-KR" sz="1500" dirty="0"/>
              <a:t> 존재하는 지 찾고 있으면 즉시 결과 값을 출력하고 없으면 다시 블록을 </a:t>
            </a:r>
            <a:r>
              <a:rPr lang="ko-KR" altLang="ko-KR" sz="1500" dirty="0" err="1"/>
              <a:t>엑세스</a:t>
            </a:r>
            <a:r>
              <a:rPr lang="ko-KR" altLang="ko-KR" sz="1500" dirty="0"/>
              <a:t> 해서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</a:t>
            </a:r>
            <a:r>
              <a:rPr lang="ko-KR" altLang="ko-KR" sz="1500" dirty="0"/>
              <a:t>해당 값을 찾은 후 다시 메모리에 </a:t>
            </a:r>
            <a:r>
              <a:rPr lang="ko-KR" altLang="ko-KR" sz="1500" dirty="0" err="1"/>
              <a:t>캐쉬해</a:t>
            </a:r>
            <a:r>
              <a:rPr lang="ko-KR" altLang="ko-KR" sz="1500" dirty="0"/>
              <a:t> 둡니다</a:t>
            </a:r>
            <a:r>
              <a:rPr lang="en-US" altLang="ko-KR" sz="1500" dirty="0"/>
              <a:t>. </a:t>
            </a:r>
            <a:endParaRPr lang="ko-KR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5. Main Query </a:t>
            </a:r>
            <a:r>
              <a:rPr lang="ko-KR" altLang="ko-KR" sz="1500" dirty="0"/>
              <a:t>가 끝날 때까지 반복합니다</a:t>
            </a:r>
            <a:r>
              <a:rPr lang="en-US" altLang="ko-KR" sz="1500" dirty="0"/>
              <a:t>.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538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1124744"/>
            <a:ext cx="334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3. INDEX (</a:t>
            </a:r>
            <a:r>
              <a:rPr lang="ko-KR" altLang="ko-KR" b="1" dirty="0"/>
              <a:t>인덱스</a:t>
            </a:r>
            <a:r>
              <a:rPr lang="en-US" altLang="ko-KR" b="1" dirty="0"/>
              <a:t>)</a:t>
            </a:r>
            <a:r>
              <a:rPr lang="ko-KR" altLang="ko-KR" b="1" dirty="0"/>
              <a:t>를 배웁니다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556792"/>
            <a:ext cx="274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ko-KR" b="1" dirty="0"/>
              <a:t>인덱스란 무엇일까요</a:t>
            </a:r>
            <a:r>
              <a:rPr lang="en-US" altLang="ko-KR" b="1" dirty="0"/>
              <a:t>?</a:t>
            </a:r>
            <a:endParaRPr lang="ko-KR" altLang="ko-KR" dirty="0"/>
          </a:p>
        </p:txBody>
      </p:sp>
      <p:pic>
        <p:nvPicPr>
          <p:cNvPr id="8" name="그림 7" descr="index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5696" y="2035164"/>
            <a:ext cx="4896544" cy="384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07978" y="1484784"/>
            <a:ext cx="2141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ROWID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AutoShape 1"/>
          <p:cNvSpPr>
            <a:spLocks noChangeArrowheads="1"/>
          </p:cNvSpPr>
          <p:nvPr/>
        </p:nvSpPr>
        <p:spPr bwMode="auto">
          <a:xfrm>
            <a:off x="407978" y="2348880"/>
            <a:ext cx="5038725" cy="2880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ROWID, empno, ename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 emp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 empno=7902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ROWID                      EMPNO   ENAME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 ---------- ---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AAASHOAAEAAAACXAAM       7902    FORD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1"/>
          <p:cNvSpPr>
            <a:spLocks noChangeArrowheads="1"/>
          </p:cNvSpPr>
          <p:nvPr/>
        </p:nvSpPr>
        <p:spPr bwMode="auto">
          <a:xfrm>
            <a:off x="1746651" y="1268760"/>
            <a:ext cx="3305175" cy="5445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AAASHOAAEAAAACXAAM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5393176" y="1361628"/>
            <a:ext cx="1657399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ROWID </a:t>
            </a: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endParaRPr kumimoji="1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65539" name="AutoShape 3"/>
          <p:cNvCxnSpPr>
            <a:cxnSpLocks noChangeShapeType="1"/>
          </p:cNvCxnSpPr>
          <p:nvPr/>
        </p:nvCxnSpPr>
        <p:spPr bwMode="auto">
          <a:xfrm flipH="1">
            <a:off x="4191000" y="330200"/>
            <a:ext cx="2254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792421" y="2132856"/>
            <a:ext cx="1297715" cy="4651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AAASHO</a:t>
            </a:r>
            <a:endParaRPr kumimoji="1" lang="ko-KR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217115" y="2132855"/>
            <a:ext cx="786250" cy="4651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AAE</a:t>
            </a:r>
            <a:endParaRPr kumimoji="1" lang="ko-KR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170256" y="2132856"/>
            <a:ext cx="1315766" cy="4651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AAAACX</a:t>
            </a:r>
            <a:endParaRPr kumimoji="1" lang="ko-KR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651137" y="2155326"/>
            <a:ext cx="918629" cy="4651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AAM</a:t>
            </a:r>
            <a:endParaRPr kumimoji="1" lang="ko-KR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927721" y="2852936"/>
            <a:ext cx="1027113" cy="6413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</a:t>
            </a: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오브젝트번호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299090" y="2852936"/>
            <a:ext cx="622300" cy="6413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파일</a:t>
            </a: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번호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307439" y="2863966"/>
            <a:ext cx="1041400" cy="6413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BLOCK</a:t>
            </a:r>
            <a:endParaRPr kumimoji="1" lang="en-US" altLang="ko-K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번호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746913" y="2852936"/>
            <a:ext cx="727075" cy="6413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ROW</a:t>
            </a:r>
            <a:endParaRPr kumimoji="1" lang="en-US" altLang="ko-K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번호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148" y="4005064"/>
            <a:ext cx="8508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"</a:t>
            </a:r>
            <a:r>
              <a:rPr lang="en-US" altLang="ko-KR" b="1" dirty="0"/>
              <a:t>ROWID </a:t>
            </a:r>
            <a:r>
              <a:rPr lang="ko-KR" altLang="ko-KR" b="1" dirty="0"/>
              <a:t>는 </a:t>
            </a:r>
            <a:r>
              <a:rPr lang="ko-KR" altLang="ko-KR" b="1" dirty="0" err="1"/>
              <a:t>오라클</a:t>
            </a:r>
            <a:r>
              <a:rPr lang="ko-KR" altLang="ko-KR" b="1" dirty="0"/>
              <a:t> 나라의 주소 표현 방법이고 모든 데이터는 고유한</a:t>
            </a:r>
            <a:r>
              <a:rPr lang="en-US" altLang="ko-KR" b="1" dirty="0"/>
              <a:t> ROWID </a:t>
            </a:r>
            <a:r>
              <a:rPr lang="ko-KR" altLang="ko-KR" b="1" dirty="0"/>
              <a:t>를 가지고 있어서 그 데이터를 찾아 가려면</a:t>
            </a:r>
            <a:r>
              <a:rPr lang="en-US" altLang="ko-KR" b="1" dirty="0"/>
              <a:t> ROWID </a:t>
            </a:r>
            <a:r>
              <a:rPr lang="ko-KR" altLang="ko-KR" b="1" dirty="0"/>
              <a:t>를 알아야 하고</a:t>
            </a:r>
            <a:r>
              <a:rPr lang="en-US" altLang="ko-KR" b="1" dirty="0"/>
              <a:t> ROWID </a:t>
            </a:r>
            <a:r>
              <a:rPr lang="ko-KR" altLang="ko-KR" b="1" dirty="0"/>
              <a:t>정보를 모아서 가지고 있는 것이</a:t>
            </a:r>
            <a:r>
              <a:rPr lang="en-US" altLang="ko-KR" b="1" dirty="0"/>
              <a:t> INDEX </a:t>
            </a:r>
            <a:r>
              <a:rPr lang="ko-KR" altLang="ko-KR" b="1" dirty="0"/>
              <a:t>다</a:t>
            </a:r>
            <a:r>
              <a:rPr lang="en-US" altLang="ko-KR" b="1" dirty="0"/>
              <a:t>"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11247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2) </a:t>
            </a:r>
            <a:r>
              <a:rPr lang="ko-KR" altLang="ko-KR" b="1" dirty="0"/>
              <a:t>인덱스의 생성 원리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504" y="1700808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"</a:t>
            </a:r>
            <a:r>
              <a:rPr lang="ko-KR" altLang="ko-KR" b="1" dirty="0"/>
              <a:t>전체 테이블 스캔</a:t>
            </a:r>
            <a:r>
              <a:rPr lang="en-US" altLang="ko-KR" b="1" dirty="0"/>
              <a:t>(Table Full Scan) -&gt; </a:t>
            </a:r>
            <a:r>
              <a:rPr lang="ko-KR" altLang="ko-KR" b="1" dirty="0"/>
              <a:t>정렬</a:t>
            </a:r>
            <a:r>
              <a:rPr lang="en-US" altLang="ko-KR" b="1" dirty="0"/>
              <a:t> (Sort) -&gt; Block </a:t>
            </a:r>
            <a:r>
              <a:rPr lang="ko-KR" altLang="ko-KR" b="1" dirty="0"/>
              <a:t>기록</a:t>
            </a:r>
            <a:r>
              <a:rPr lang="en-US" altLang="ko-KR" b="1" dirty="0"/>
              <a:t>"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9646" y="2276872"/>
            <a:ext cx="7096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3)</a:t>
            </a:r>
            <a:r>
              <a:rPr lang="ko-KR" altLang="ko-KR" b="1" dirty="0"/>
              <a:t>인덱스 구조와 작동 원리</a:t>
            </a:r>
            <a:r>
              <a:rPr lang="en-US" altLang="ko-KR" b="1" dirty="0"/>
              <a:t> (B-TREE  </a:t>
            </a:r>
            <a:r>
              <a:rPr lang="ko-KR" altLang="ko-KR" b="1" dirty="0"/>
              <a:t>인덱스 기준입니다</a:t>
            </a:r>
            <a:r>
              <a:rPr lang="en-US" altLang="ko-KR" b="1" dirty="0"/>
              <a:t>)</a:t>
            </a:r>
            <a:endParaRPr lang="ko-KR" altLang="ko-KR" dirty="0"/>
          </a:p>
        </p:txBody>
      </p:sp>
      <p:pic>
        <p:nvPicPr>
          <p:cNvPr id="9" name="그림 8" descr="index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2780928"/>
            <a:ext cx="741682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index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1556792"/>
            <a:ext cx="799288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24744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4) </a:t>
            </a:r>
            <a:r>
              <a:rPr lang="ko-KR" altLang="ko-KR" b="1" dirty="0"/>
              <a:t>인덱스의 종류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628800"/>
            <a:ext cx="398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/>
              <a:t> </a:t>
            </a:r>
            <a:r>
              <a:rPr lang="en-US" altLang="ko-KR" b="1" dirty="0"/>
              <a:t>(1) B-TREE Index </a:t>
            </a:r>
            <a:r>
              <a:rPr lang="ko-KR" altLang="ko-KR" b="1" dirty="0"/>
              <a:t>와</a:t>
            </a:r>
            <a:r>
              <a:rPr lang="en-US" altLang="ko-KR" b="1" dirty="0"/>
              <a:t> Bitmap Index</a:t>
            </a:r>
            <a:endParaRPr lang="ko-KR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61515" y="2584442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ko-KR" b="1" dirty="0"/>
              <a:t>생성 문법</a:t>
            </a:r>
            <a:r>
              <a:rPr lang="en-US" altLang="ko-KR" b="1" dirty="0"/>
              <a:t>: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5041" y="2204864"/>
            <a:ext cx="2131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- UNIQUE  INDEX</a:t>
            </a:r>
            <a:endParaRPr lang="ko-KR" altLang="en-US" dirty="0"/>
          </a:p>
        </p:txBody>
      </p:sp>
      <p:sp>
        <p:nvSpPr>
          <p:cNvPr id="9" name="AutoShape 1"/>
          <p:cNvSpPr>
            <a:spLocks noChangeArrowheads="1"/>
          </p:cNvSpPr>
          <p:nvPr/>
        </p:nvSpPr>
        <p:spPr bwMode="auto">
          <a:xfrm>
            <a:off x="611205" y="3068960"/>
            <a:ext cx="6985131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SQL&gt;CREATE  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UNIQUE 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INDEX 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인덱스명</a:t>
            </a:r>
            <a:endParaRPr kumimoji="1" lang="ko-KR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ON 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테이블이름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컬럼명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 ASC | DESC ,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컬럼명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,……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..);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951" y="4077072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ko-KR" b="1" dirty="0"/>
              <a:t>생성 예제</a:t>
            </a:r>
            <a:r>
              <a:rPr lang="en-US" altLang="ko-KR" b="1" dirty="0"/>
              <a:t> :</a:t>
            </a:r>
            <a:endParaRPr lang="ko-KR" altLang="en-US" dirty="0"/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611205" y="4581128"/>
            <a:ext cx="6985131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 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UNIQUE 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INDEX  idx_departments_dname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ON  departments(department_name) ;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268760"/>
            <a:ext cx="268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- Non UNIQUE  INDEX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46017" y="1772816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ko-KR" dirty="0"/>
              <a:t>생성 문법</a:t>
            </a:r>
            <a:r>
              <a:rPr lang="en-US" altLang="ko-KR" dirty="0"/>
              <a:t> :</a:t>
            </a:r>
            <a:endParaRPr lang="ko-KR" altLang="ko-KR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403769" y="2276872"/>
            <a:ext cx="5824415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 INDEX 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인덱스명</a:t>
            </a:r>
            <a:endParaRPr kumimoji="1" lang="ko-KR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ON 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테이블명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컬럼명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 ASC | DESC ,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컬럼명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2 ,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…….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3769" y="324433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ko-KR" dirty="0"/>
              <a:t>생성 예제</a:t>
            </a:r>
            <a:r>
              <a:rPr lang="en-US" altLang="ko-KR" dirty="0"/>
              <a:t> : </a:t>
            </a:r>
            <a:endParaRPr lang="ko-K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03768" y="3613666"/>
            <a:ext cx="8344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employees </a:t>
            </a:r>
            <a:r>
              <a:rPr lang="ko-KR" altLang="ko-KR" dirty="0"/>
              <a:t>테이블의</a:t>
            </a:r>
            <a:r>
              <a:rPr lang="en-US" altLang="ko-KR" dirty="0"/>
              <a:t>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ko-KR" dirty="0" err="1"/>
              <a:t>컬럼에</a:t>
            </a:r>
            <a:r>
              <a:rPr lang="en-US" altLang="ko-KR" dirty="0"/>
              <a:t> Non UNIQUE  INDEX</a:t>
            </a:r>
            <a:r>
              <a:rPr lang="ko-KR" altLang="ko-KR" dirty="0"/>
              <a:t>를 내림차순</a:t>
            </a:r>
            <a:r>
              <a:rPr lang="en-US" altLang="ko-KR" dirty="0"/>
              <a:t>(DESC)</a:t>
            </a:r>
            <a:r>
              <a:rPr lang="ko-KR" altLang="ko-KR" dirty="0"/>
              <a:t>으로 생성하세요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403769" y="4365104"/>
            <a:ext cx="5824415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 INDEX  idx_employees_fname</a:t>
            </a:r>
            <a:endParaRPr kumimoji="1" lang="en-US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ON  employees(first_name  DESC ) ;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2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112474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- Function Based INDEX(FBI – </a:t>
            </a:r>
            <a:r>
              <a:rPr lang="ko-KR" altLang="ko-KR" b="1" dirty="0"/>
              <a:t>함수기반 인덱스</a:t>
            </a:r>
            <a:r>
              <a:rPr lang="en-US" altLang="ko-KR" b="1" dirty="0"/>
              <a:t>)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700808"/>
            <a:ext cx="301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INDEX Suppressing Error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2274" y="2204864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ko-KR" dirty="0"/>
              <a:t>생성 예제</a:t>
            </a:r>
            <a:r>
              <a:rPr lang="en-US" altLang="ko-KR" dirty="0"/>
              <a:t>:</a:t>
            </a:r>
            <a:endParaRPr lang="ko-KR" altLang="ko-KR" dirty="0"/>
          </a:p>
        </p:txBody>
      </p:sp>
      <p:sp>
        <p:nvSpPr>
          <p:cNvPr id="5" name="AutoShape 1"/>
          <p:cNvSpPr>
            <a:spLocks noChangeArrowheads="1"/>
          </p:cNvSpPr>
          <p:nvPr/>
        </p:nvSpPr>
        <p:spPr bwMode="auto">
          <a:xfrm>
            <a:off x="406052" y="2708920"/>
            <a:ext cx="8064896" cy="86078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HR&gt;CREATE INDEX idx_employees_salary_fbi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ON employees(salary+100) ;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8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96752"/>
            <a:ext cx="279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- DESCENDING  INDEX 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2147" y="1700808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ko-KR" b="1" dirty="0"/>
              <a:t>생성 예제</a:t>
            </a:r>
            <a:r>
              <a:rPr lang="en-US" altLang="ko-KR" b="1" dirty="0"/>
              <a:t> :</a:t>
            </a:r>
            <a:endParaRPr lang="ko-KR" altLang="ko-KR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467544" y="2204864"/>
            <a:ext cx="6480720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INDEX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idx_employees_sal_desc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ON employees(salary  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DESC 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);</a:t>
            </a:r>
            <a:endParaRPr kumimoji="1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1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96752"/>
            <a:ext cx="523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1) Cartesian Product (</a:t>
            </a:r>
            <a:r>
              <a:rPr lang="ko-KR" altLang="ko-KR" b="1" dirty="0" err="1"/>
              <a:t>카티션</a:t>
            </a:r>
            <a:r>
              <a:rPr lang="ko-KR" altLang="ko-KR" b="1" dirty="0"/>
              <a:t> </a:t>
            </a:r>
            <a:r>
              <a:rPr lang="ko-KR" altLang="ko-KR" b="1" dirty="0" smtClean="0"/>
              <a:t>곱</a:t>
            </a:r>
            <a:r>
              <a:rPr lang="en-US" altLang="ko-KR" b="1" dirty="0" smtClean="0"/>
              <a:t>-</a:t>
            </a:r>
            <a:r>
              <a:rPr lang="en-US" altLang="ko-KR" b="1" dirty="0"/>
              <a:t>CROSS JOIN</a:t>
            </a:r>
            <a:r>
              <a:rPr lang="en-US" altLang="ko-KR" dirty="0"/>
              <a:t> </a:t>
            </a:r>
            <a:r>
              <a:rPr lang="en-US" altLang="ko-KR" b="1" dirty="0" smtClean="0"/>
              <a:t>)</a:t>
            </a:r>
            <a:endParaRPr lang="ko-KR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9208" y="1628800"/>
            <a:ext cx="7329136" cy="45725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HR&gt; DESC departments;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DESC departments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                  널        유형          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 -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 -------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DEPARTMENT_ID      NOT NULL  NUMBER(4)   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DEPARTMENT_NAME  NOT NULL  VARCHAR2(30)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MANAGER_ID                    NUMBER(6)   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LOCATION_ID                    NUMBER(4)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HR&gt; SELECT COUNT(*) FROM departments;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COUNT(*)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27</a:t>
            </a:r>
            <a:endParaRPr kumimoji="1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48064" y="3068960"/>
            <a:ext cx="30963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예제 테이블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4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96752"/>
            <a:ext cx="3798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ko-KR" b="1" dirty="0"/>
              <a:t>결합 인덱스</a:t>
            </a:r>
            <a:r>
              <a:rPr lang="en-US" altLang="ko-KR" b="1" dirty="0"/>
              <a:t> ( </a:t>
            </a:r>
            <a:r>
              <a:rPr lang="en-US" altLang="ko-KR" b="1" dirty="0" err="1"/>
              <a:t>Compisite</a:t>
            </a:r>
            <a:r>
              <a:rPr lang="en-US" altLang="ko-KR" b="1" dirty="0"/>
              <a:t> Index )</a:t>
            </a:r>
            <a:endParaRPr lang="ko-KR" altLang="ko-KR" dirty="0"/>
          </a:p>
        </p:txBody>
      </p:sp>
      <p:sp>
        <p:nvSpPr>
          <p:cNvPr id="3" name="AutoShape 1"/>
          <p:cNvSpPr>
            <a:spLocks noChangeArrowheads="1"/>
          </p:cNvSpPr>
          <p:nvPr/>
        </p:nvSpPr>
        <p:spPr bwMode="auto">
          <a:xfrm>
            <a:off x="467544" y="2132856"/>
            <a:ext cx="3510380" cy="17281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SELECT 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성별</a:t>
            </a:r>
            <a:endParaRPr kumimoji="1" lang="ko-KR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FROM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</a:t>
            </a:r>
            <a:endParaRPr kumimoji="1" lang="ko-KR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WHERE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성별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여자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endParaRPr kumimoji="1" lang="ko-KR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 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유관순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283968" y="2132856"/>
            <a:ext cx="4680520" cy="17281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결합 인덱스 생성 구문 예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endParaRPr kumimoji="1" lang="en-US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CREATE INDEX idx_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_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성별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_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endParaRPr kumimoji="1" lang="ko-KR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ON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성별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인덱스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884" y="1412776"/>
            <a:ext cx="3924300" cy="1496695"/>
          </a:xfrm>
          <a:prstGeom prst="rect">
            <a:avLst/>
          </a:prstGeom>
        </p:spPr>
      </p:pic>
      <p:pic>
        <p:nvPicPr>
          <p:cNvPr id="9" name="그림 8" descr="인덱스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884" y="3284984"/>
            <a:ext cx="3967480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96752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5) </a:t>
            </a:r>
            <a:r>
              <a:rPr lang="ko-KR" altLang="ko-KR" b="1" dirty="0"/>
              <a:t>인덱스의 주의사항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84360" y="1628800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(1) DML</a:t>
            </a:r>
            <a:r>
              <a:rPr lang="ko-KR" altLang="ko-KR" b="1" dirty="0"/>
              <a:t>에 취약하다 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92680" y="2132856"/>
            <a:ext cx="5173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- Insert </a:t>
            </a:r>
            <a:r>
              <a:rPr lang="ko-KR" altLang="ko-KR" b="1" dirty="0"/>
              <a:t>작업 시 </a:t>
            </a:r>
            <a:r>
              <a:rPr lang="ko-KR" altLang="ko-KR" b="1" dirty="0" smtClean="0"/>
              <a:t>문제점</a:t>
            </a:r>
            <a:r>
              <a:rPr lang="en-US" altLang="ko-KR" b="1" dirty="0" smtClean="0"/>
              <a:t> - </a:t>
            </a:r>
            <a:r>
              <a:rPr lang="en-US" altLang="ko-KR" dirty="0"/>
              <a:t>INDEX Split </a:t>
            </a:r>
            <a:r>
              <a:rPr lang="ko-KR" altLang="ko-KR" dirty="0" smtClean="0"/>
              <a:t>현상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636912"/>
            <a:ext cx="558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- Delete </a:t>
            </a:r>
            <a:r>
              <a:rPr lang="ko-KR" altLang="ko-KR" b="1" dirty="0"/>
              <a:t>작업 시 </a:t>
            </a:r>
            <a:r>
              <a:rPr lang="ko-KR" altLang="ko-KR" b="1" dirty="0" smtClean="0"/>
              <a:t>문제점</a:t>
            </a:r>
            <a:r>
              <a:rPr lang="en-US" altLang="ko-KR" b="1" dirty="0" smtClean="0"/>
              <a:t> –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데이터 삭제 안됨</a:t>
            </a:r>
            <a:r>
              <a:rPr lang="ko-KR" altLang="ko-KR" b="1" dirty="0" smtClean="0"/>
              <a:t> </a:t>
            </a:r>
            <a:endParaRPr lang="ko-K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35532" y="3131676"/>
            <a:ext cx="643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- Update </a:t>
            </a:r>
            <a:r>
              <a:rPr lang="ko-KR" altLang="ko-KR" b="1" dirty="0"/>
              <a:t>작업 시 </a:t>
            </a:r>
            <a:r>
              <a:rPr lang="ko-KR" altLang="ko-KR" b="1" dirty="0" smtClean="0"/>
              <a:t>문제점</a:t>
            </a:r>
            <a:r>
              <a:rPr lang="en-US" altLang="ko-KR" b="1" dirty="0" smtClean="0"/>
              <a:t> –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작업 현상 발생</a:t>
            </a:r>
            <a:endParaRPr lang="ko-KR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284360" y="3789040"/>
            <a:ext cx="7239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(2) </a:t>
            </a:r>
            <a:r>
              <a:rPr lang="ko-KR" altLang="ko-KR" b="1" dirty="0"/>
              <a:t>타</a:t>
            </a:r>
            <a:r>
              <a:rPr lang="en-US" altLang="ko-KR" b="1" dirty="0"/>
              <a:t> SQL </a:t>
            </a:r>
            <a:r>
              <a:rPr lang="ko-KR" altLang="ko-KR" b="1" dirty="0"/>
              <a:t>실행에 악영향을 줄 수 있습니다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9675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6) </a:t>
            </a:r>
            <a:r>
              <a:rPr lang="ko-KR" altLang="ko-KR" b="1" dirty="0"/>
              <a:t>인덱스 관리 방법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700808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(1) </a:t>
            </a:r>
            <a:r>
              <a:rPr lang="ko-KR" altLang="ko-KR" b="1" dirty="0"/>
              <a:t>인덱스 조회하기</a:t>
            </a:r>
            <a:endParaRPr lang="ko-KR" altLang="ko-KR" dirty="0"/>
          </a:p>
        </p:txBody>
      </p:sp>
      <p:pic>
        <p:nvPicPr>
          <p:cNvPr id="8" name="그림 7" descr="그림 2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2204864"/>
            <a:ext cx="4392488" cy="237626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9152" y="4797152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생성된 인덱스를 조회하려면</a:t>
            </a:r>
            <a:r>
              <a:rPr lang="en-US" altLang="ko-KR" dirty="0"/>
              <a:t> USER_INDEXS </a:t>
            </a:r>
            <a:r>
              <a:rPr lang="ko-KR" altLang="ko-KR" dirty="0"/>
              <a:t>와</a:t>
            </a:r>
            <a:r>
              <a:rPr lang="en-US" altLang="ko-KR" dirty="0"/>
              <a:t> USER_IND_COLUMS </a:t>
            </a:r>
            <a:r>
              <a:rPr lang="ko-KR" altLang="ko-KR" dirty="0" err="1"/>
              <a:t>딕셔너리를</a:t>
            </a:r>
            <a:r>
              <a:rPr lang="ko-KR" altLang="ko-KR" dirty="0"/>
              <a:t> 조회하면 되고 데이터베이스 전체에 생성된 내역을 조회하려면</a:t>
            </a:r>
            <a:r>
              <a:rPr lang="en-US" altLang="ko-KR" dirty="0"/>
              <a:t> DBA_INDEXES </a:t>
            </a:r>
            <a:r>
              <a:rPr lang="ko-KR" altLang="ko-KR" dirty="0"/>
              <a:t>와</a:t>
            </a:r>
            <a:r>
              <a:rPr lang="en-US" altLang="ko-KR" dirty="0"/>
              <a:t> DBA_IND_COLUMNS </a:t>
            </a:r>
            <a:r>
              <a:rPr lang="ko-KR" altLang="ko-KR" dirty="0"/>
              <a:t>를 조회하면 됩니다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8961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24744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(2) </a:t>
            </a:r>
            <a:r>
              <a:rPr lang="ko-KR" altLang="ko-KR" b="1" dirty="0"/>
              <a:t>사용 여부 모니터링 하기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12147" y="1628800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ko-KR" b="1" dirty="0"/>
              <a:t>모니터링 시작하기</a:t>
            </a:r>
            <a:endParaRPr lang="ko-KR" altLang="ko-KR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312147" y="2132856"/>
            <a:ext cx="6852141" cy="365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HR&gt;ALTER  INDEX  DEPT_ID_PK 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MONITORING  USAGE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2780928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ko-KR" b="1" dirty="0"/>
              <a:t>모니터링 중단하기</a:t>
            </a:r>
            <a:endParaRPr lang="ko-KR" altLang="ko-KR" dirty="0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12146" y="3284984"/>
            <a:ext cx="6852141" cy="365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HR&gt;ALTER  INDEX  DEPT_ID_PK 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NOMONITORING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USAGE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146" y="4005064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(3) </a:t>
            </a:r>
            <a:r>
              <a:rPr lang="ko-KR" altLang="ko-KR" b="1" dirty="0"/>
              <a:t>인덱스 삭제하기</a:t>
            </a:r>
            <a:endParaRPr lang="ko-KR" altLang="ko-KR" dirty="0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312145" y="4509120"/>
            <a:ext cx="6852141" cy="365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HR&gt;DROP  INDEX  DEPT_ID_PK 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7504" y="1124744"/>
            <a:ext cx="8352928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HR&gt; DESC employees;</a:t>
            </a:r>
            <a:endParaRPr kumimoji="1" lang="en-US" altLang="ko-KR" sz="1500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DESC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employees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            </a:t>
            </a:r>
            <a:r>
              <a:rPr kumimoji="1" lang="ko-KR" altLang="en-US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</a:t>
            </a:r>
            <a:r>
              <a:rPr kumimoji="1" lang="ko-KR" altLang="en-US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널         </a:t>
            </a:r>
            <a:r>
              <a:rPr kumimoji="1" lang="ko-KR" altLang="en-US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유형           </a:t>
            </a:r>
            <a:endParaRPr kumimoji="1" lang="ko-KR" altLang="en-US" sz="1500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</a:t>
            </a:r>
            <a:r>
              <a:rPr kumimoji="1" lang="en-US" altLang="ko-KR" sz="15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</a:t>
            </a:r>
            <a:r>
              <a:rPr kumimoji="1" lang="en-US" altLang="ko-KR" sz="1500" dirty="0" smtClean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</a:t>
            </a:r>
            <a:r>
              <a:rPr kumimoji="1" lang="en-US" altLang="ko-KR" sz="15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 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EMPLOYEE_ID     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NOT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 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NUMBER(6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   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FIRST_NAME                  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VARCHAR2(20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LAST_NAME      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NOT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   VARCHAR2(25) 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EMAIL          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NOT NULL   VARCHAR2(25) 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PHONE_NUMBER             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VARCHAR2(20) 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HIRE_DATE      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NOT NULL   DATE         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JOB_ID         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NOT NULL    VARCHAR2(10) 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SALARY                     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NUMBER(8,2)  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COMMISSION_PCT           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NUMBER(2,2)  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MANAGER_ID                  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NUMBER(6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   </a:t>
            </a: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DEPARTMENT_ID              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sz="15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NUMBER(4)</a:t>
            </a:r>
            <a:endParaRPr kumimoji="1" lang="en-US" altLang="ko-KR" sz="1500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 algn="just" fontAlgn="base">
              <a:spcBef>
                <a:spcPct val="0"/>
              </a:spcBef>
              <a:spcAft>
                <a:spcPts val="1000"/>
              </a:spcAft>
            </a:pPr>
            <a:endParaRPr kumimoji="1" lang="en-US" altLang="ko-KR" sz="1300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20072" y="1556792"/>
            <a:ext cx="27363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예제 테이블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4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그림 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1628800"/>
            <a:ext cx="3673996" cy="3816424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148064" y="1628800"/>
            <a:ext cx="3240360" cy="37444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왼쪽 화면의 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 </a:t>
            </a: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부분에서 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</a:t>
            </a: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절을 보세요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CROSS JOIN </a:t>
            </a: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이란 부분 보이죠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?</a:t>
            </a: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오라클 전용 조인에서는 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</a:t>
            </a: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절에 조인 조건을 안 주면 이런 현상이 생기는데 이를 카티션 곱 또는 카르테시안 프로덕트라고 부릅니다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테이블에 있는 데이터의 곱 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( 27 x 107 ) </a:t>
            </a: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한 결과 만큼 행이 생성되어 출력되었습니다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대부분의 책에서는 이런 현상을 조심해야 한다고 경고하지만 현업에서는 특정 테스트의 목적으로 이런 현상을 만드는 경우도 종종 있습니다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하지만 의도하지 않은 결과라면 정말 주의해야 합니다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kumimoji="1" lang="ko-KR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4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9512" y="1196752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2) EQUI Join ( </a:t>
            </a:r>
            <a:r>
              <a:rPr lang="ko-KR" altLang="ko-KR" b="1" dirty="0"/>
              <a:t>같은 조건을 찾아서 가져오자</a:t>
            </a:r>
            <a:r>
              <a:rPr lang="en-US" altLang="ko-KR" b="1" dirty="0"/>
              <a:t>! )</a:t>
            </a:r>
            <a:endParaRPr lang="ko-KR" altLang="ko-KR" dirty="0"/>
          </a:p>
        </p:txBody>
      </p:sp>
      <p:pic>
        <p:nvPicPr>
          <p:cNvPr id="8" name="그림 7" descr="그림 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536" y="1628800"/>
            <a:ext cx="3958590" cy="42602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54126" y="20608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employees </a:t>
            </a:r>
            <a:r>
              <a:rPr lang="ko-KR" altLang="ko-KR" b="1" dirty="0"/>
              <a:t>테이블과</a:t>
            </a:r>
            <a:r>
              <a:rPr lang="en-US" altLang="ko-KR" b="1" dirty="0"/>
              <a:t> departments </a:t>
            </a:r>
            <a:r>
              <a:rPr lang="ko-KR" altLang="ko-KR" b="1" dirty="0"/>
              <a:t>테이블을 조회하여 사원이름과 부서이름을 </a:t>
            </a:r>
            <a:r>
              <a:rPr lang="ko-KR" altLang="ko-KR" b="1" dirty="0" smtClean="0"/>
              <a:t>출력하</a:t>
            </a:r>
            <a:r>
              <a:rPr lang="ko-KR" altLang="en-US" b="1" dirty="0" smtClean="0"/>
              <a:t>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1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그림 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660" y="1294764"/>
            <a:ext cx="4015316" cy="350238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427984" y="13256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err="1"/>
              <a:t>department_id</a:t>
            </a:r>
            <a:r>
              <a:rPr lang="en-US" altLang="ko-KR" b="1" dirty="0"/>
              <a:t> </a:t>
            </a:r>
            <a:r>
              <a:rPr lang="ko-KR" altLang="ko-KR" b="1" dirty="0"/>
              <a:t>가</a:t>
            </a:r>
            <a:r>
              <a:rPr lang="en-US" altLang="ko-KR" b="1" dirty="0"/>
              <a:t> 110 </a:t>
            </a:r>
            <a:r>
              <a:rPr lang="ko-KR" altLang="ko-KR" b="1" dirty="0"/>
              <a:t>인 사원들만 대상으로</a:t>
            </a:r>
            <a:r>
              <a:rPr lang="en-US" altLang="ko-KR" b="1" dirty="0"/>
              <a:t> </a:t>
            </a:r>
            <a:r>
              <a:rPr lang="en-US" altLang="ko-KR" b="1" dirty="0" err="1"/>
              <a:t>employee_name</a:t>
            </a:r>
            <a:r>
              <a:rPr lang="en-US" altLang="ko-KR" b="1" dirty="0"/>
              <a:t> </a:t>
            </a:r>
            <a:r>
              <a:rPr lang="ko-KR" altLang="ko-KR" b="1" dirty="0"/>
              <a:t>과 </a:t>
            </a:r>
            <a:endParaRPr lang="ko-KR" altLang="ko-KR" dirty="0"/>
          </a:p>
          <a:p>
            <a:r>
              <a:rPr lang="en-US" altLang="ko-KR" b="1" dirty="0" err="1"/>
              <a:t>department_name</a:t>
            </a:r>
            <a:r>
              <a:rPr lang="en-US" altLang="ko-KR" b="1" dirty="0"/>
              <a:t> </a:t>
            </a:r>
            <a:r>
              <a:rPr lang="ko-KR" altLang="ko-KR" b="1" dirty="0"/>
              <a:t>을 </a:t>
            </a:r>
            <a:r>
              <a:rPr lang="ko-KR" altLang="ko-KR" b="1" dirty="0" smtClean="0"/>
              <a:t>출력</a:t>
            </a:r>
            <a:r>
              <a:rPr lang="ko-KR" altLang="en-US" b="1" dirty="0" smtClean="0"/>
              <a:t>하기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60032" y="3212976"/>
            <a:ext cx="37444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조건과 조인 조건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Stage 4. </a:t>
            </a:r>
            <a:r>
              <a:rPr lang="ko-KR" altLang="ko-KR" sz="2800" b="1" dirty="0" smtClean="0"/>
              <a:t>쿼리에 </a:t>
            </a:r>
            <a:r>
              <a:rPr lang="ko-KR" altLang="ko-KR" sz="2800" b="1" dirty="0"/>
              <a:t>날개를 달자</a:t>
            </a:r>
            <a:endParaRPr lang="ko-KR" altLang="ko-KR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그림 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536" y="1412776"/>
            <a:ext cx="5904656" cy="381642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36096" y="1916832"/>
            <a:ext cx="35283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개 이상의 테이블 조인하기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1420</Words>
  <Application>Microsoft Office PowerPoint</Application>
  <PresentationFormat>화면 슬라이드 쇼(4:3)</PresentationFormat>
  <Paragraphs>240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다양한 예제로 쉽게 배우는  오라클 SQL 과 PL/SQL + 모델링 입문</vt:lpstr>
      <vt:lpstr>Stage 4.  쿼리에 날개를 달자  (성능 좋은 쿼리 만들기 )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  <vt:lpstr>Stage 4. 쿼리에 날개를 달자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jinsu</cp:lastModifiedBy>
  <cp:revision>49</cp:revision>
  <dcterms:created xsi:type="dcterms:W3CDTF">2012-11-06T06:53:25Z</dcterms:created>
  <dcterms:modified xsi:type="dcterms:W3CDTF">2015-08-20T04:43:37Z</dcterms:modified>
</cp:coreProperties>
</file>