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107" d="100"/>
          <a:sy n="107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"/>
            <a:ext cx="9144000" cy="685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받아 처리하고자 하는 컴포넌트에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Component.addXXXListener</a:t>
            </a:r>
            <a:r>
              <a:rPr lang="en-US" altLang="ko-KR" dirty="0" smtClean="0"/>
              <a:t>(listener)</a:t>
            </a:r>
          </a:p>
          <a:p>
            <a:pPr lvl="2"/>
            <a:r>
              <a:rPr lang="en-US" altLang="ko-KR" dirty="0" smtClean="0"/>
              <a:t>xxx : </a:t>
            </a:r>
            <a:r>
              <a:rPr lang="ko-KR" altLang="en-US" dirty="0" smtClean="0"/>
              <a:t>이벤트 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listener :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addMouseListener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addFocusListener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컴포넌트에만 이벤트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컴포넌트만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390" y="404664"/>
            <a:ext cx="1480620" cy="679450"/>
          </a:xfrm>
        </p:spPr>
        <p:txBody>
          <a:bodyPr>
            <a:noAutofit/>
          </a:bodyPr>
          <a:lstStyle/>
          <a:p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인터페이스와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메소드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00" y="0"/>
            <a:ext cx="7352581" cy="679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50965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7322" y="962694"/>
            <a:ext cx="4429156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java.awt.*;</a:t>
            </a:r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08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 {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/>
              <a:t>("Action</a:t>
            </a:r>
            <a:r>
              <a:rPr lang="en-US" altLang="ko-KR" sz="1200" dirty="0" smtClean="0"/>
              <a:t>"); </a:t>
            </a:r>
          </a:p>
          <a:p>
            <a:pPr defTabSz="108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(listener ); </a:t>
            </a:r>
          </a:p>
          <a:p>
            <a:pPr defTabSz="108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08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 </a:t>
            </a:r>
          </a:p>
          <a:p>
            <a:pPr defTabSz="108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 </a:t>
            </a:r>
          </a:p>
          <a:p>
            <a:pPr defTabSz="108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 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b = (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e.getSource</a:t>
            </a:r>
            <a:r>
              <a:rPr lang="en-US" altLang="ko-KR" sz="1200" b="1" dirty="0" smtClean="0"/>
              <a:t>();</a:t>
            </a:r>
          </a:p>
          <a:p>
            <a:pPr defTabSz="108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else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("Action</a:t>
            </a:r>
            <a:r>
              <a:rPr lang="en-US" altLang="ko-KR" sz="1200" dirty="0" smtClean="0"/>
              <a:t>);			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</a:t>
            </a:r>
          </a:p>
        </p:txBody>
      </p:sp>
      <p:sp>
        <p:nvSpPr>
          <p:cNvPr id="8" name="왼쪽 중괄호 7"/>
          <p:cNvSpPr/>
          <p:nvPr/>
        </p:nvSpPr>
        <p:spPr>
          <a:xfrm rot="10800000">
            <a:off x="7823568" y="4887597"/>
            <a:ext cx="357190" cy="1643074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91170" y="5666404"/>
            <a:ext cx="2214578" cy="104922"/>
          </a:xfrm>
          <a:custGeom>
            <a:avLst/>
            <a:gdLst>
              <a:gd name="connsiteX0" fmla="*/ 3343564 w 3343564"/>
              <a:gd name="connsiteY0" fmla="*/ 36945 h 420254"/>
              <a:gd name="connsiteX1" fmla="*/ 3029528 w 3343564"/>
              <a:gd name="connsiteY1" fmla="*/ 73891 h 420254"/>
              <a:gd name="connsiteX2" fmla="*/ 2604655 w 3343564"/>
              <a:gd name="connsiteY2" fmla="*/ 249382 h 420254"/>
              <a:gd name="connsiteX3" fmla="*/ 2041237 w 3343564"/>
              <a:gd name="connsiteY3" fmla="*/ 360218 h 420254"/>
              <a:gd name="connsiteX4" fmla="*/ 1025237 w 3343564"/>
              <a:gd name="connsiteY4" fmla="*/ 360218 h 420254"/>
              <a:gd name="connsiteX5" fmla="*/ 0 w 3343564"/>
              <a:gd name="connsiteY5" fmla="*/ 0 h 42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564" h="420254">
                <a:moveTo>
                  <a:pt x="3343564" y="36945"/>
                </a:moveTo>
                <a:cubicBezTo>
                  <a:pt x="3248122" y="37715"/>
                  <a:pt x="3152680" y="38485"/>
                  <a:pt x="3029528" y="73891"/>
                </a:cubicBezTo>
                <a:cubicBezTo>
                  <a:pt x="2906377" y="109297"/>
                  <a:pt x="2769370" y="201661"/>
                  <a:pt x="2604655" y="249382"/>
                </a:cubicBezTo>
                <a:cubicBezTo>
                  <a:pt x="2439940" y="297103"/>
                  <a:pt x="2304473" y="341745"/>
                  <a:pt x="2041237" y="360218"/>
                </a:cubicBezTo>
                <a:cubicBezTo>
                  <a:pt x="1778001" y="378691"/>
                  <a:pt x="1365443" y="420254"/>
                  <a:pt x="1025237" y="360218"/>
                </a:cubicBezTo>
                <a:cubicBezTo>
                  <a:pt x="685031" y="300182"/>
                  <a:pt x="342515" y="150091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8591" y="5096594"/>
            <a:ext cx="85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</a:t>
            </a:r>
            <a:endParaRPr lang="en-US" altLang="ko-KR" sz="1200" dirty="0" smtClean="0"/>
          </a:p>
          <a:p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19" name="왼쪽 중괄호 18"/>
          <p:cNvSpPr/>
          <p:nvPr/>
        </p:nvSpPr>
        <p:spPr>
          <a:xfrm rot="10800000">
            <a:off x="8056216" y="3060808"/>
            <a:ext cx="160262" cy="285752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6478" y="5297072"/>
            <a:ext cx="749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63773" y="2834352"/>
            <a:ext cx="844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34772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3501570" y="3117829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727" y="2980917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4887597"/>
            <a:ext cx="4032448" cy="16377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01570" y="3271817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6727" y="313490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7" y="450136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3" y="1878011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4067944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10-1 : </a:t>
            </a:r>
            <a:r>
              <a:rPr lang="ko-KR" altLang="en-US" sz="2400" dirty="0" smtClean="0"/>
              <a:t>버튼이 </a:t>
            </a:r>
            <a:r>
              <a:rPr lang="en-US" altLang="ko-KR" sz="2400" dirty="0" smtClean="0"/>
              <a:t>Mouse</a:t>
            </a:r>
            <a:br>
              <a:rPr lang="en-US" altLang="ko-KR" sz="2400" dirty="0" smtClean="0"/>
            </a:br>
            <a:r>
              <a:rPr lang="ko-KR" altLang="en-US" sz="2400" dirty="0" smtClean="0"/>
              <a:t>이벤트를 처리하는 예제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73069"/>
            <a:ext cx="468052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</a:t>
            </a:r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("Mouse Event </a:t>
            </a:r>
            <a:r>
              <a:rPr lang="ko-KR" altLang="en-US" sz="1200" b="1" dirty="0" smtClean="0"/>
              <a:t>테스트 버튼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btn.addMouseListener</a:t>
            </a:r>
            <a:r>
              <a:rPr lang="en-US" altLang="ko-KR" sz="1200" b="1" dirty="0" smtClean="0"/>
              <a:t>(listener);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773" y="15255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상태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280" y="3415545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</a:t>
            </a:r>
            <a:endParaRPr lang="en-US" altLang="ko-KR" sz="1400" dirty="0" smtClean="0"/>
          </a:p>
          <a:p>
            <a:r>
              <a:rPr lang="ko-KR" altLang="en-US" sz="1400" dirty="0" smtClean="0"/>
              <a:t>올라갈 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214414" y="3857628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607323" y="3893347"/>
            <a:ext cx="1214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3571876"/>
            <a:ext cx="1071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버튼에서</a:t>
            </a:r>
            <a:endParaRPr lang="en-US" altLang="ko-KR" sz="1400" dirty="0" smtClean="0"/>
          </a:p>
          <a:p>
            <a:r>
              <a:rPr lang="ko-KR" altLang="en-US" sz="1400" dirty="0" smtClean="0"/>
              <a:t>내려올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12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 :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add</a:t>
            </a:r>
            <a:r>
              <a:rPr lang="en-US" altLang="ko-KR" dirty="0" err="1" smtClean="0"/>
              <a:t>XXXListener</a:t>
            </a:r>
            <a:r>
              <a:rPr lang="ko-KR" altLang="en-US" dirty="0" smtClean="0"/>
              <a:t>인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컴포넌트는 다른 이벤트에 대한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Action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Key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Key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Focus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Focus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컴포넌트는 한 이벤트에 대해 여러 개의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MyButtonListener1());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MyButtonListener2());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MyButtonListener3());</a:t>
            </a:r>
          </a:p>
          <a:p>
            <a:pPr lvl="2"/>
            <a:r>
              <a:rPr lang="ko-KR" altLang="en-US" dirty="0" smtClean="0"/>
              <a:t>이때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등록된 반대 순으로 모두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독립 클래스로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982039"/>
            <a:ext cx="4500594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java.awt.*;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listener = 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();</a:t>
            </a:r>
          </a:p>
          <a:p>
            <a:pPr defTabSz="144000"/>
            <a:r>
              <a:rPr lang="en-US" altLang="ko-KR" sz="1200" b="1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</a:t>
            </a:r>
          </a:p>
          <a:p>
            <a:pPr defTabSz="144000"/>
            <a:r>
              <a:rPr lang="en-US" altLang="ko-KR" sz="1200" dirty="0"/>
              <a:t>		add(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  <a:endParaRPr lang="en-US" altLang="ko-KR" sz="1200" dirty="0" smtClean="0"/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{ 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().</a:t>
            </a:r>
            <a:r>
              <a:rPr lang="en-US" altLang="ko-KR" sz="1200" b="1" dirty="0">
                <a:solidFill>
                  <a:srgbClr val="7030A0"/>
                </a:solidFill>
              </a:rPr>
              <a:t>equals("Action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"))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액션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else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("Action");			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4051868" y="4797152"/>
            <a:ext cx="357190" cy="1440160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514351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독립된 클래스로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 클래스를 별도의 </a:t>
            </a:r>
            <a:r>
              <a:rPr lang="en-US" altLang="ko-KR" sz="1200" dirty="0" smtClean="0"/>
              <a:t>MyActionListener.java</a:t>
            </a:r>
            <a:r>
              <a:rPr lang="ko-KR" altLang="en-US" sz="1200" dirty="0" smtClean="0"/>
              <a:t>파일로 작</a:t>
            </a:r>
            <a:r>
              <a:rPr lang="ko-KR" altLang="en-US" sz="1200" dirty="0"/>
              <a:t>성</a:t>
            </a:r>
            <a:r>
              <a:rPr lang="ko-KR" altLang="en-US" sz="1200" dirty="0" smtClean="0"/>
              <a:t>하여도 됨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86124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2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55576" y="0"/>
            <a:ext cx="638971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내부 클래스로 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13970" y="708367"/>
            <a:ext cx="524937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InnerClassListener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private </a:t>
            </a:r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else 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의 멤버나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멤버를 호출할 수 있음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JFrame.setTitle</a:t>
            </a:r>
            <a:r>
              <a:rPr lang="en-US" altLang="ko-KR" sz="1200" b="1" dirty="0">
                <a:solidFill>
                  <a:srgbClr val="7030A0"/>
                </a:solidFill>
              </a:rPr>
              <a:t>() </a:t>
            </a:r>
            <a:r>
              <a:rPr lang="ko-KR" altLang="en-US" sz="1200" b="1" dirty="0">
                <a:solidFill>
                  <a:srgbClr val="7030A0"/>
                </a:solidFill>
              </a:rPr>
              <a:t>호출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en-US" altLang="ko-KR" sz="1200" dirty="0"/>
          </a:p>
        </p:txBody>
      </p:sp>
      <p:sp>
        <p:nvSpPr>
          <p:cNvPr id="6" name="왼쪽 중괄호 5"/>
          <p:cNvSpPr/>
          <p:nvPr/>
        </p:nvSpPr>
        <p:spPr>
          <a:xfrm>
            <a:off x="3601768" y="3572740"/>
            <a:ext cx="357190" cy="2016783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573860"/>
            <a:ext cx="3429024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리스너를</a:t>
            </a:r>
            <a:r>
              <a:rPr lang="ko-KR" altLang="en-US" sz="1200" dirty="0" smtClean="0"/>
              <a:t> 내부 클래스로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private</a:t>
            </a:r>
            <a:r>
              <a:rPr lang="ko-KR" altLang="en-US" sz="1200" dirty="0" smtClean="0"/>
              <a:t>으로 선언하여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외부에서 사용할 수 없게 함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리스너에서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멤버에 대한 접근 용이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3428991" y="5261757"/>
            <a:ext cx="964413" cy="151426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 flipV="1">
            <a:off x="3316790" y="4581132"/>
            <a:ext cx="284978" cy="215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133863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29948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62313" y="3926593"/>
            <a:ext cx="4143404" cy="2143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익명 클래스란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클래스 정의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한번에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ActionListener</a:t>
            </a:r>
            <a:r>
              <a:rPr lang="ko-KR" altLang="en-US" dirty="0" smtClean="0"/>
              <a:t>를 구현하는 익명의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3378" y="1916832"/>
            <a:ext cx="559724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err="1" smtClean="0"/>
              <a:t>익명클래스의수퍼클래스이름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생성자의 인자들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   .....................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멤버 구현</a:t>
            </a:r>
            <a:endParaRPr lang="en-US" altLang="ko-KR" sz="1600" dirty="0" smtClean="0"/>
          </a:p>
          <a:p>
            <a:r>
              <a:rPr lang="en-US" altLang="ko-KR" sz="1600" dirty="0" smtClean="0"/>
              <a:t>     .....................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5803" y="4074029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MyActionListener</a:t>
            </a:r>
            <a:r>
              <a:rPr lang="en-US" altLang="ko-KR" sz="1200" dirty="0" smtClean="0"/>
              <a:t> implements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....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구현 </a:t>
            </a:r>
            <a:r>
              <a:rPr lang="en-US" altLang="ko-KR" sz="1200" dirty="0" smtClean="0"/>
              <a:t>....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270831" y="4212345"/>
            <a:ext cx="214314" cy="928694"/>
          </a:xfrm>
          <a:prstGeom prst="leftBrace">
            <a:avLst>
              <a:gd name="adj1" fmla="val 541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2863" y="5078794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 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707" y="564110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79512" y="4705480"/>
            <a:ext cx="1165934" cy="1038688"/>
          </a:xfrm>
          <a:custGeom>
            <a:avLst/>
            <a:gdLst>
              <a:gd name="connsiteX0" fmla="*/ 109491 w 1165934"/>
              <a:gd name="connsiteY0" fmla="*/ 0 h 1038688"/>
              <a:gd name="connsiteX1" fmla="*/ 11837 w 1165934"/>
              <a:gd name="connsiteY1" fmla="*/ 213064 h 1038688"/>
              <a:gd name="connsiteX2" fmla="*/ 38470 w 1165934"/>
              <a:gd name="connsiteY2" fmla="*/ 514905 h 1038688"/>
              <a:gd name="connsiteX3" fmla="*/ 189390 w 1165934"/>
              <a:gd name="connsiteY3" fmla="*/ 665826 h 1038688"/>
              <a:gd name="connsiteX4" fmla="*/ 580007 w 1165934"/>
              <a:gd name="connsiteY4" fmla="*/ 701336 h 1038688"/>
              <a:gd name="connsiteX5" fmla="*/ 1059402 w 1165934"/>
              <a:gd name="connsiteY5" fmla="*/ 763480 h 1038688"/>
              <a:gd name="connsiteX6" fmla="*/ 1165934 w 1165934"/>
              <a:gd name="connsiteY6" fmla="*/ 1038688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934" h="1038688">
                <a:moveTo>
                  <a:pt x="109491" y="0"/>
                </a:moveTo>
                <a:cubicBezTo>
                  <a:pt x="66582" y="63623"/>
                  <a:pt x="23674" y="127246"/>
                  <a:pt x="11837" y="213064"/>
                </a:cubicBezTo>
                <a:cubicBezTo>
                  <a:pt x="0" y="298882"/>
                  <a:pt x="8878" y="439445"/>
                  <a:pt x="38470" y="514905"/>
                </a:cubicBezTo>
                <a:cubicBezTo>
                  <a:pt x="68062" y="590365"/>
                  <a:pt x="99134" y="634754"/>
                  <a:pt x="189390" y="665826"/>
                </a:cubicBezTo>
                <a:cubicBezTo>
                  <a:pt x="279646" y="696898"/>
                  <a:pt x="435005" y="685060"/>
                  <a:pt x="580007" y="701336"/>
                </a:cubicBezTo>
                <a:cubicBezTo>
                  <a:pt x="725009" y="717612"/>
                  <a:pt x="961747" y="707255"/>
                  <a:pt x="1059402" y="763480"/>
                </a:cubicBezTo>
                <a:cubicBezTo>
                  <a:pt x="1157057" y="819705"/>
                  <a:pt x="1161495" y="929196"/>
                  <a:pt x="1165934" y="103868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38155" y="6144742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익명클래스 탄생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 선언과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생성을 동시에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414235" y="5526567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03" y="37170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선언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88" y="594691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익명 클래스로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86501" y="142852"/>
            <a:ext cx="492922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AnonymousClassListener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btn.addActionListener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(new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  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private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implements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public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actionPerformed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ActionEvent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 = 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e.getSource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if(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().equals("Action")) 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액션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else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//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InnerClassListener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의 멤버나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JFrame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멤버 호출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setTitle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798036"/>
            <a:ext cx="385309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else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의 멤버나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호출할 수 있음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  <a:p>
            <a:pPr defTabSz="180000"/>
            <a:r>
              <a:rPr lang="en-US" altLang="ko-KR" sz="1200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42419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익명 클래스로 다시 작성된 결과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5" idx="3"/>
            <a:endCxn id="12" idx="1"/>
          </p:cNvCxnSpPr>
          <p:nvPr/>
        </p:nvCxnSpPr>
        <p:spPr>
          <a:xfrm flipV="1">
            <a:off x="3995936" y="3860395"/>
            <a:ext cx="253698" cy="1841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6178419"/>
            <a:ext cx="7383020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간단한 </a:t>
            </a:r>
            <a:r>
              <a:rPr lang="ko-KR" altLang="en-US" sz="1200" dirty="0" err="1" smtClean="0"/>
              <a:t>리스너의</a:t>
            </a:r>
            <a:r>
              <a:rPr lang="ko-KR" altLang="en-US" sz="1200" dirty="0" smtClean="0"/>
              <a:t> 경우 익명 클래스 사용 추천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개수가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개인 리스너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ItemListener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 주로 사용</a:t>
            </a:r>
            <a:endParaRPr lang="en-US" altLang="ko-KR" sz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49634" y="2564251"/>
            <a:ext cx="4320480" cy="25922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083779" y="2100778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기반</a:t>
            </a:r>
            <a:r>
              <a:rPr lang="en-US" altLang="ko-KR" smtClean="0"/>
              <a:t>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기반 프로그래밍</a:t>
            </a:r>
            <a:r>
              <a:rPr lang="en-US" altLang="ko-KR" dirty="0" smtClean="0"/>
              <a:t>(Event Driven Programming)</a:t>
            </a:r>
          </a:p>
          <a:p>
            <a:pPr lvl="1"/>
            <a:r>
              <a:rPr lang="ko-KR" altLang="en-US" dirty="0" smtClean="0"/>
              <a:t>이벤트의 발생에 의해 프로그램 흐름이 결정되는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이벤트를 처리하는 루틴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내의 어떤 코드가 언제 실행될 지 아무도 모름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이벤트의 발생에 의해 전적으로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반대되는 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실행</a:t>
            </a:r>
            <a:r>
              <a:rPr lang="en-US" altLang="ko-KR" dirty="0" smtClean="0"/>
              <a:t>(batch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programming)</a:t>
            </a:r>
          </a:p>
          <a:p>
            <a:pPr lvl="2"/>
            <a:r>
              <a:rPr lang="ko-KR" altLang="en-US" dirty="0" smtClean="0"/>
              <a:t>프로그램의 개발자가 프로그램의 흐름을 결정하는 방식</a:t>
            </a:r>
            <a:endParaRPr lang="en-US" altLang="ko-KR" dirty="0" smtClean="0"/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누름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센서로부터의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네트워크로부터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송수신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다른 응용프로그램이나 다른 </a:t>
            </a:r>
            <a:r>
              <a:rPr lang="ko-KR" altLang="en-US" dirty="0" err="1" smtClean="0"/>
              <a:t>스레드로부터의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r>
              <a:rPr lang="ko-KR" altLang="en-US" dirty="0" smtClean="0"/>
              <a:t>이벤트 기반 프로그램의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 </a:t>
            </a:r>
            <a:r>
              <a:rPr lang="ko-KR" altLang="en-US" dirty="0" err="1" smtClean="0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들의 집합</a:t>
            </a:r>
            <a:endParaRPr lang="en-US" altLang="ko-KR" dirty="0" smtClean="0"/>
          </a:p>
          <a:p>
            <a:r>
              <a:rPr lang="ko-KR" altLang="en-US" dirty="0" smtClean="0"/>
              <a:t>이벤트 처리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마우스나 키보드의 움직임 혹은 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발생한 이벤트에 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문자열 이동시키기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4176" y="4102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359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8" y="217986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6" y="2173949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2631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3945" y="1340768"/>
            <a:ext cx="816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프레임상의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임의의 위치에 마우스 버튼을 누르면 마우스 포인트가 있는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위치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이동시키는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스윙 응용프로그램을 작성하라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650" y="4725144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마우스 </a:t>
            </a:r>
            <a:r>
              <a:rPr lang="ko-KR" altLang="en-US" sz="1400" dirty="0"/>
              <a:t>버튼을 누르면 마우스가 있는 위치로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hello</a:t>
            </a:r>
            <a:r>
              <a:rPr lang="en-US" altLang="ko-KR" sz="1400" dirty="0"/>
              <a:t>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 smtClean="0"/>
              <a:t> "</a:t>
            </a:r>
            <a:r>
              <a:rPr lang="en-US" altLang="ko-KR" sz="1400" dirty="0"/>
              <a:t>hello</a:t>
            </a:r>
            <a:r>
              <a:rPr lang="en-US" altLang="ko-KR" sz="1400" dirty="0" smtClean="0"/>
              <a:t>"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이용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팬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로 교체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배치관리자를 </a:t>
            </a:r>
            <a:r>
              <a:rPr lang="en-US" altLang="ko-KR" sz="1400" dirty="0" smtClean="0"/>
              <a:t>null</a:t>
            </a:r>
            <a:r>
              <a:rPr lang="ko-KR" altLang="en-US" sz="1400" dirty="0"/>
              <a:t>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9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의 소스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1712997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712997"/>
            <a:ext cx="45720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setContentPane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la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18" name="왼쪽 중괄호 17"/>
          <p:cNvSpPr/>
          <p:nvPr/>
        </p:nvSpPr>
        <p:spPr>
          <a:xfrm>
            <a:off x="5004048" y="2191628"/>
            <a:ext cx="290118" cy="500066"/>
          </a:xfrm>
          <a:prstGeom prst="leftBrace">
            <a:avLst>
              <a:gd name="adj1" fmla="val 23414"/>
              <a:gd name="adj2" fmla="val 513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99792" y="1408435"/>
            <a:ext cx="1728192" cy="868323"/>
          </a:xfrm>
          <a:prstGeom prst="wedgeRoundRectCallout">
            <a:avLst>
              <a:gd name="adj1" fmla="val 84411"/>
              <a:gd name="adj2" fmla="val 749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마우스 버튼이 눌러진 위치를 알아내어 </a:t>
            </a:r>
            <a:r>
              <a:rPr lang="en-US" altLang="ko-KR" sz="1100" dirty="0"/>
              <a:t>la("</a:t>
            </a:r>
            <a:r>
              <a:rPr lang="en-US" altLang="ko-KR" sz="1100" dirty="0" smtClean="0"/>
              <a:t>hello</a:t>
            </a:r>
            <a:r>
              <a:rPr lang="en-US" altLang="ko-KR" sz="1100" dirty="0"/>
              <a:t>"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ko-KR" altLang="en-US" sz="1100" dirty="0"/>
              <a:t>그 위치로 옮긴다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2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구현에 따른 부담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구현해야하는</a:t>
            </a:r>
            <a:r>
              <a:rPr lang="ko-KR" altLang="en-US" dirty="0" smtClean="0"/>
              <a:t> 부담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마우스가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눌러지는 경우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만 처리하고자 하는 경우에도 나머지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모두 구현해야 하는 부담</a:t>
            </a:r>
            <a:endParaRPr lang="en-US" altLang="ko-KR" dirty="0" smtClean="0"/>
          </a:p>
          <a:p>
            <a:r>
              <a:rPr lang="ko-KR" altLang="en-US" dirty="0" smtClean="0"/>
              <a:t>어댑터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단순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구현해 놓은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하나뿐인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어댑터 없음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ActionAdapter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존재하지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419872" y="3789040"/>
            <a:ext cx="478634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MouseAdapter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4" y="1628800"/>
            <a:ext cx="78295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571612"/>
            <a:ext cx="4214842" cy="304698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2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1566563"/>
            <a:ext cx="4248472" cy="2308324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1" defTabSz="180000"/>
            <a:endParaRPr lang="en-US" altLang="ko-KR" sz="12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55596" y="2620315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573710" y="2629131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0032" y="4656575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3915198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MouseAdapter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28304" y="3731092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10-3: MouseAdapter </a:t>
            </a:r>
            <a:r>
              <a:rPr lang="ko-KR" altLang="en-US" smtClean="0"/>
              <a:t>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2010320"/>
            <a:ext cx="47149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sz="1200" dirty="0" smtClean="0"/>
              <a:t>		</a:t>
            </a: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148064" y="2010320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b="1" dirty="0" smtClean="0"/>
              <a:t>		}</a:t>
            </a:r>
          </a:p>
          <a:p>
            <a:pPr marL="0" lvl="1" defTabSz="180000"/>
            <a:r>
              <a:rPr lang="en-US" altLang="ko-KR" sz="1200" b="1" dirty="0" smtClean="0"/>
              <a:t>	}</a:t>
            </a:r>
          </a:p>
          <a:p>
            <a:pPr marL="0" lvl="1" defTabSz="180000"/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10-2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 입력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경우에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누르는 순간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누른 키를 떼는 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누른 키를 떼는 순간</a:t>
            </a:r>
            <a:r>
              <a:rPr lang="en-US" altLang="ko-KR" dirty="0" smtClean="0"/>
              <a:t>(Unicode </a:t>
            </a:r>
            <a:r>
              <a:rPr lang="ko-KR" altLang="en-US" dirty="0" smtClean="0"/>
              <a:t>키의 경우에만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키 이벤트를 받을 수 있는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포커스</a:t>
            </a:r>
            <a:r>
              <a:rPr lang="en-US" altLang="ko-KR" dirty="0" smtClean="0"/>
              <a:t>(focus)</a:t>
            </a:r>
            <a:r>
              <a:rPr lang="ko-KR" altLang="en-US" dirty="0" smtClean="0"/>
              <a:t>를 </a:t>
            </a:r>
            <a:r>
              <a:rPr lang="ko-KR" altLang="en-US" dirty="0"/>
              <a:t>가진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</a:p>
          <a:p>
            <a:pPr lvl="1"/>
            <a:r>
              <a:rPr lang="ko-KR" altLang="en-US" dirty="0" smtClean="0"/>
              <a:t>컴포넌트나 응용프로그램이 키 이벤트를 독점하는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컴포넌트에 포커스 설정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component.requestFocus</a:t>
            </a:r>
            <a:r>
              <a:rPr lang="en-US" altLang="ko-KR" dirty="0" smtClean="0"/>
              <a:t>(); // component</a:t>
            </a:r>
            <a:r>
              <a:rPr lang="ko-KR" altLang="en-US" dirty="0" smtClean="0"/>
              <a:t>가 키 이벤트를 받을 수 있게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9"/>
            <a:ext cx="26151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KeyListener</a:t>
            </a:r>
            <a:r>
              <a:rPr lang="ko-KR" altLang="en-US" smtClean="0"/>
              <a:t>의 메소드와 키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컴포넌트에 키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88705"/>
            <a:ext cx="102749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8104" y="330278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누르는 순간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57752" y="2071678"/>
            <a:ext cx="30003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이벤트 처리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keyTyped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285993"/>
            <a:ext cx="1285883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98104" y="365997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42713" y="4001855"/>
            <a:ext cx="1394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Unicode </a:t>
            </a:r>
            <a:r>
              <a:rPr lang="ko-KR" altLang="en-US" sz="1000" dirty="0" smtClean="0"/>
              <a:t>키가 입력된</a:t>
            </a:r>
            <a:endParaRPr lang="en-US" altLang="ko-KR" sz="1000" dirty="0" smtClean="0"/>
          </a:p>
          <a:p>
            <a:r>
              <a:rPr lang="ko-KR" altLang="en-US" sz="1000" dirty="0" smtClean="0"/>
              <a:t>경우에만 </a:t>
            </a:r>
            <a:endParaRPr lang="en-US" altLang="ko-KR" sz="1000" dirty="0" smtClean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01855"/>
            <a:ext cx="1214446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101458"/>
            <a:ext cx="1214446" cy="756171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96429" y="1763901"/>
            <a:ext cx="29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컴포넌트의 키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54260" y="29167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0002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7444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725144"/>
            <a:ext cx="54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KeyListener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메소드가 실행되는 순서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927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60" y="47251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5929330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component.</a:t>
            </a:r>
            <a:r>
              <a:rPr lang="en-US" altLang="ko-KR" sz="1600" b="1" dirty="0" err="1" smtClean="0"/>
              <a:t>addKeyListener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myKeyListener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유니코드 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세계의 문자를 컴퓨터에서 일관되게 표현하기 위한 코드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문자들에 대해서만 코드 값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A~Z, </a:t>
            </a:r>
            <a:r>
              <a:rPr lang="en-US" altLang="ko-KR" dirty="0" err="1" smtClean="0"/>
              <a:t>a~z</a:t>
            </a:r>
            <a:r>
              <a:rPr lang="en-US" altLang="ko-KR" dirty="0" smtClean="0"/>
              <a:t>, 0~9, !, @, &amp;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키가 아닌 경우에는 통일된 키 코드 값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&lt;Function&gt;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&lt;Home&gt;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&lt;Up&gt;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,&lt;Delete&gt;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&lt;Control&gt;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&lt;Shift&gt;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&lt;Alt&gt;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따라 키 코드 값이 다를 수 있음</a:t>
            </a:r>
            <a:endParaRPr lang="en-US" altLang="ko-KR" dirty="0" smtClean="0"/>
          </a:p>
          <a:p>
            <a:r>
              <a:rPr lang="ko-KR" altLang="en-US" dirty="0"/>
              <a:t>유니코드 키가 아닌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 호출됨</a:t>
            </a:r>
            <a:endParaRPr lang="en-US" altLang="ko-KR" dirty="0" smtClean="0"/>
          </a:p>
          <a:p>
            <a:r>
              <a:rPr lang="ko-KR" altLang="en-US" dirty="0"/>
              <a:t>유니코드 키가 입력되는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가 순서대로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입력되면 입력된 키 정보를 가진 이벤트 객체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메소드로 입력된 키 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키의 문자 값 판별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KeyEvent.getKeyChar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해당하는 문자 값 리</a:t>
            </a:r>
            <a:r>
              <a:rPr lang="ko-KR" altLang="en-US" dirty="0"/>
              <a:t>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</a:t>
            </a:r>
            <a:r>
              <a:rPr lang="en-US" altLang="ko-KR" dirty="0" smtClean="0"/>
              <a:t>Unicode </a:t>
            </a:r>
            <a:r>
              <a:rPr lang="ko-KR" altLang="en-US" dirty="0" smtClean="0"/>
              <a:t>문자 키인 경우에만 의미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문자뿐 아니라 모든 키 판별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 키에 대한 정수형 키 코드 값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Unicode </a:t>
            </a:r>
            <a:r>
              <a:rPr lang="ko-KR" altLang="en-US" dirty="0" smtClean="0"/>
              <a:t>문자에 관계 없이</a:t>
            </a:r>
            <a:r>
              <a:rPr lang="en-US" altLang="ko-KR" dirty="0" smtClean="0"/>
              <a:t>, Function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Modifier(shift)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Control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키 등 모든 키에 대해 키 코드 값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운영체제나 하드웨어에 따라 키 셋은 서로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입력된 키를 판별하기 위해 가상키</a:t>
            </a:r>
            <a:r>
              <a:rPr lang="en-US" altLang="ko-KR" dirty="0" smtClean="0"/>
              <a:t>(Virtual Key) </a:t>
            </a:r>
            <a:r>
              <a:rPr lang="ko-KR" altLang="en-US" dirty="0" smtClean="0"/>
              <a:t>값과 비교하여야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가상 키 값은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상수로 정의됨</a:t>
            </a:r>
            <a:endParaRPr lang="en-US" altLang="ko-KR" dirty="0" smtClean="0"/>
          </a:p>
          <a:p>
            <a:r>
              <a:rPr lang="ko-KR" altLang="en-US" dirty="0" smtClean="0"/>
              <a:t>키 이름 문자열 리턴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KeyEvent.getKeyText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keyCode</a:t>
            </a:r>
            <a:r>
              <a:rPr lang="ko-KR" altLang="en-US" dirty="0" smtClean="0"/>
              <a:t>의 코드 값에 해당하는 키 이름 문자열 리턴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F1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"F1", Shift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"SHIFT" </a:t>
            </a:r>
            <a:r>
              <a:rPr lang="ko-KR" altLang="en-US" dirty="0" smtClean="0"/>
              <a:t>등의 문자열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실제 예</a:t>
            </a:r>
            <a:endParaRPr lang="ko-KR" altLang="en-US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 버튼 클릭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</a:t>
            </a:r>
            <a:endParaRPr lang="en-US" altLang="ko-KR" sz="1200" dirty="0" smtClean="0"/>
          </a:p>
          <a:p>
            <a:r>
              <a:rPr lang="ko-KR" altLang="en-US" sz="1200" dirty="0" smtClean="0"/>
              <a:t>윈도우 크기 조절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키보드 입력</a:t>
            </a:r>
            <a:endParaRPr lang="en-US" altLang="ko-KR" sz="1200" dirty="0" smtClean="0"/>
          </a:p>
          <a:p>
            <a:r>
              <a:rPr lang="en-US" altLang="ko-KR" sz="1200" dirty="0" smtClean="0"/>
              <a:t>(Key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키보드로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(Key Event,</a:t>
            </a:r>
          </a:p>
          <a:p>
            <a:r>
              <a:rPr lang="en-US" altLang="ko-KR" sz="1200" dirty="0" smtClean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가상 키는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상수로 선언</a:t>
            </a:r>
            <a:endParaRPr lang="en-US" altLang="ko-KR" dirty="0" smtClean="0"/>
          </a:p>
          <a:p>
            <a:r>
              <a:rPr lang="ko-KR" altLang="en-US" dirty="0" smtClean="0"/>
              <a:t>가상 키의 일부분 사례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7" y="2420888"/>
            <a:ext cx="78105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메소드와 키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60432" cy="52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5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KeyEvent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KeyListener</a:t>
            </a:r>
            <a:r>
              <a:rPr lang="ko-KR" altLang="en-US" dirty="0" smtClean="0"/>
              <a:t>의 활용 </a:t>
            </a:r>
            <a:r>
              <a:rPr lang="en-US" altLang="ko-KR" dirty="0" smtClean="0"/>
              <a:t>:    </a:t>
            </a:r>
            <a:r>
              <a:rPr lang="en-US" altLang="ko-KR" dirty="0" err="1" smtClean="0"/>
              <a:t>getKeyCode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getKeyChar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getKeyText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42844" y="1412777"/>
            <a:ext cx="450059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[] 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KeyListener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());</a:t>
            </a:r>
          </a:p>
          <a:p>
            <a:pPr marL="0" lvl="2" defTabSz="180000"/>
            <a:endParaRPr lang="en-US" altLang="ko-KR" sz="12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[3];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keyMessage.length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].</a:t>
            </a:r>
            <a:r>
              <a:rPr lang="en-US" altLang="ko-KR" sz="1200" b="1" dirty="0" err="1" smtClean="0"/>
              <a:t>setOpaque</a:t>
            </a:r>
            <a:r>
              <a:rPr lang="en-US" altLang="ko-KR" sz="1200" b="1" dirty="0" smtClean="0"/>
              <a:t>(true);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marL="0" lvl="1" defTabSz="180000"/>
            <a:r>
              <a:rPr lang="en-US" altLang="ko-KR" sz="1200" dirty="0" smtClean="0"/>
              <a:t>		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7752" y="1412776"/>
            <a:ext cx="41434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char </a:t>
            </a:r>
            <a:r>
              <a:rPr lang="en-US" altLang="ko-KR" sz="1200" b="1" dirty="0" err="1" smtClean="0"/>
              <a:t>keyChar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keyCode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Character.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keyChar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e.</a:t>
            </a:r>
            <a:r>
              <a:rPr lang="en-US" altLang="ko-KR" sz="1200" b="1" i="1" dirty="0" err="1" smtClean="0"/>
              <a:t>getKeyText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keyCode</a:t>
            </a:r>
            <a:r>
              <a:rPr lang="en-US" altLang="ko-KR" sz="1200" b="1" i="1" dirty="0" smtClean="0"/>
              <a:t>)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	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42794" y="5487301"/>
            <a:ext cx="36433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JComponent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컴포넌트에 바탕색을 지정하기 위해서는 사전에 컴포넌트가 불투명함을 지정하여야 한다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128282" y="5558739"/>
            <a:ext cx="1714512" cy="142876"/>
          </a:xfrm>
          <a:custGeom>
            <a:avLst/>
            <a:gdLst>
              <a:gd name="connsiteX0" fmla="*/ 1576874 w 1576874"/>
              <a:gd name="connsiteY0" fmla="*/ 0 h 373225"/>
              <a:gd name="connsiteX1" fmla="*/ 1166327 w 1576874"/>
              <a:gd name="connsiteY1" fmla="*/ 46653 h 373225"/>
              <a:gd name="connsiteX2" fmla="*/ 709127 w 1576874"/>
              <a:gd name="connsiteY2" fmla="*/ 195943 h 373225"/>
              <a:gd name="connsiteX3" fmla="*/ 475861 w 1576874"/>
              <a:gd name="connsiteY3" fmla="*/ 335902 h 373225"/>
              <a:gd name="connsiteX4" fmla="*/ 0 w 1576874"/>
              <a:gd name="connsiteY4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74" h="373225">
                <a:moveTo>
                  <a:pt x="1576874" y="0"/>
                </a:moveTo>
                <a:cubicBezTo>
                  <a:pt x="1443913" y="6998"/>
                  <a:pt x="1310952" y="13996"/>
                  <a:pt x="1166327" y="46653"/>
                </a:cubicBezTo>
                <a:cubicBezTo>
                  <a:pt x="1021703" y="79310"/>
                  <a:pt x="824205" y="147735"/>
                  <a:pt x="709127" y="195943"/>
                </a:cubicBezTo>
                <a:cubicBezTo>
                  <a:pt x="594049" y="244151"/>
                  <a:pt x="594049" y="306355"/>
                  <a:pt x="475861" y="335902"/>
                </a:cubicBezTo>
                <a:cubicBezTo>
                  <a:pt x="357673" y="365449"/>
                  <a:pt x="178836" y="369337"/>
                  <a:pt x="0" y="37322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428625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" y="431958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206230" y="4863830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42910" y="600076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키코드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2324911" y="4873557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996448" y="601041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유니코드 </a:t>
            </a:r>
            <a:endParaRPr lang="en-US" altLang="ko-KR" sz="1200" dirty="0" smtClean="0"/>
          </a:p>
          <a:p>
            <a:r>
              <a:rPr lang="ko-KR" altLang="en-US" sz="1200" dirty="0" smtClean="0"/>
              <a:t>문자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423809" y="4873557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103441" y="600076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4997495" y="4848033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510273" y="5908434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코드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6116176" y="4857760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5491894" y="598497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</a:t>
            </a:r>
            <a:r>
              <a:rPr lang="ko-KR" altLang="en-US" sz="1200" dirty="0" smtClean="0"/>
              <a:t>키에 </a:t>
            </a:r>
            <a:endParaRPr lang="en-US" altLang="ko-KR" sz="1200" dirty="0" smtClean="0"/>
          </a:p>
          <a:p>
            <a:r>
              <a:rPr lang="ko-KR" altLang="en-US" sz="1200" dirty="0" smtClean="0"/>
              <a:t>대응하는 문자 없음</a:t>
            </a:r>
            <a:endParaRPr lang="en-US" altLang="ko-KR" sz="12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6215074" y="4857760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7164288" y="598216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en-US" altLang="ko-K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6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25763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81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1539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0981" y="13182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초기화</a:t>
            </a:r>
            <a:r>
              <a:rPr lang="ko-KR" altLang="en-US" sz="1200"/>
              <a:t>면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381196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0213" y="1323556"/>
            <a:ext cx="14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&lt;Control&gt;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409448" y="337948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&lt;F1&gt;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10-4 : F1 </a:t>
            </a:r>
            <a:r>
              <a:rPr lang="ko-KR" altLang="en-US" sz="2400" dirty="0" smtClean="0"/>
              <a:t>키를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초록색으로</a:t>
            </a:r>
            <a:r>
              <a:rPr lang="en-US" altLang="ko-KR" sz="2400" dirty="0" smtClean="0"/>
              <a:t>, % </a:t>
            </a:r>
            <a:r>
              <a:rPr lang="ko-KR" altLang="en-US" sz="2400" dirty="0" smtClean="0"/>
              <a:t>키를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노란색으로 변경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857752" y="1700222"/>
            <a:ext cx="407196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</a:t>
            </a:r>
            <a:r>
              <a:rPr lang="en-US" altLang="ko-KR" sz="1200" i="1" dirty="0" err="1" smtClean="0"/>
              <a:t>getKeyText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e.getKeyCode</a:t>
            </a:r>
            <a:r>
              <a:rPr lang="en-US" altLang="ko-KR" sz="1200" i="1" dirty="0" smtClean="0"/>
              <a:t>()));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 == '%')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else if(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 == KeyEvent.</a:t>
            </a:r>
            <a:r>
              <a:rPr lang="en-US" altLang="ko-KR" sz="1200" b="1" i="1" dirty="0" smtClean="0"/>
              <a:t>VK_F1)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190" y="4500570"/>
            <a:ext cx="32861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%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200" dirty="0"/>
              <a:t>'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%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문자와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159" y="5445224"/>
            <a:ext cx="33126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e.getKeyCode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KeyEvent.VK_F1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값과 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50" y="5514680"/>
            <a:ext cx="30003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JPanel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이 키 입력을 받을 수 있도록 포커스를 준다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700222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("Key Code </a:t>
            </a:r>
            <a:r>
              <a:rPr lang="ko-KR" altLang="en-US" sz="1200" dirty="0" smtClean="0"/>
              <a:t>예제 </a:t>
            </a:r>
            <a:r>
              <a:rPr lang="en-US" altLang="ko-KR" sz="1200" dirty="0" smtClean="0"/>
              <a:t>: F1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초록색</a:t>
            </a:r>
            <a:r>
              <a:rPr lang="en-US" altLang="ko-KR" sz="1200" dirty="0" smtClean="0"/>
              <a:t>, % </a:t>
            </a:r>
            <a:r>
              <a:rPr lang="ko-KR" altLang="en-US" sz="1200" dirty="0" smtClean="0"/>
              <a:t>키 노란색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1820448" y="5015408"/>
            <a:ext cx="794" cy="4992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4418028" y="2420888"/>
            <a:ext cx="1162083" cy="2295656"/>
          </a:xfrm>
          <a:custGeom>
            <a:avLst/>
            <a:gdLst>
              <a:gd name="connsiteX0" fmla="*/ 521616 w 1030664"/>
              <a:gd name="connsiteY0" fmla="*/ 2582944 h 2604940"/>
              <a:gd name="connsiteX1" fmla="*/ 474482 w 1030664"/>
              <a:gd name="connsiteY1" fmla="*/ 2535810 h 2604940"/>
              <a:gd name="connsiteX2" fmla="*/ 31423 w 1030664"/>
              <a:gd name="connsiteY2" fmla="*/ 2168165 h 2604940"/>
              <a:gd name="connsiteX3" fmla="*/ 285946 w 1030664"/>
              <a:gd name="connsiteY3" fmla="*/ 989815 h 2604940"/>
              <a:gd name="connsiteX4" fmla="*/ 1030664 w 1030664"/>
              <a:gd name="connsiteY4" fmla="*/ 0 h 26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64" h="2604940">
                <a:moveTo>
                  <a:pt x="521616" y="2582944"/>
                </a:moveTo>
                <a:cubicBezTo>
                  <a:pt x="538898" y="2593942"/>
                  <a:pt x="556181" y="2604940"/>
                  <a:pt x="474482" y="2535810"/>
                </a:cubicBezTo>
                <a:cubicBezTo>
                  <a:pt x="392783" y="2466680"/>
                  <a:pt x="62846" y="2425831"/>
                  <a:pt x="31423" y="2168165"/>
                </a:cubicBezTo>
                <a:cubicBezTo>
                  <a:pt x="0" y="1910499"/>
                  <a:pt x="119406" y="1351176"/>
                  <a:pt x="285946" y="989815"/>
                </a:cubicBezTo>
                <a:cubicBezTo>
                  <a:pt x="452486" y="628454"/>
                  <a:pt x="906544" y="161827"/>
                  <a:pt x="10306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956376" y="2780928"/>
            <a:ext cx="928386" cy="2733752"/>
          </a:xfrm>
          <a:custGeom>
            <a:avLst/>
            <a:gdLst>
              <a:gd name="connsiteX0" fmla="*/ 0 w 824844"/>
              <a:gd name="connsiteY0" fmla="*/ 2912882 h 2912882"/>
              <a:gd name="connsiteX1" fmla="*/ 603315 w 824844"/>
              <a:gd name="connsiteY1" fmla="*/ 2337847 h 2912882"/>
              <a:gd name="connsiteX2" fmla="*/ 820131 w 824844"/>
              <a:gd name="connsiteY2" fmla="*/ 1074656 h 2912882"/>
              <a:gd name="connsiteX3" fmla="*/ 631595 w 824844"/>
              <a:gd name="connsiteY3" fmla="*/ 0 h 2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844" h="2912882">
                <a:moveTo>
                  <a:pt x="0" y="2912882"/>
                </a:moveTo>
                <a:cubicBezTo>
                  <a:pt x="233313" y="2778550"/>
                  <a:pt x="466626" y="2644218"/>
                  <a:pt x="603315" y="2337847"/>
                </a:cubicBezTo>
                <a:cubicBezTo>
                  <a:pt x="740004" y="2031476"/>
                  <a:pt x="815418" y="1464297"/>
                  <a:pt x="820131" y="1074656"/>
                </a:cubicBezTo>
                <a:cubicBezTo>
                  <a:pt x="824844" y="685015"/>
                  <a:pt x="669302" y="172825"/>
                  <a:pt x="63159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928934"/>
            <a:ext cx="417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%(Shift+5) </a:t>
            </a:r>
            <a:r>
              <a:rPr lang="ko-KR" altLang="en-US" sz="1200" dirty="0" smtClean="0"/>
              <a:t>키가 입력된 경우로 배경이 노란색으로 변경되었다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Shift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+5</a:t>
            </a:r>
            <a:r>
              <a:rPr lang="ko-KR" altLang="en-US" sz="1200" dirty="0" smtClean="0"/>
              <a:t>키이므로 최종적으로는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키에 대한 문자열이 출력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68960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725144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>
            <a:stCxn id="1026" idx="2"/>
            <a:endCxn id="1031" idx="0"/>
          </p:cNvCxnSpPr>
          <p:nvPr/>
        </p:nvCxnSpPr>
        <p:spPr>
          <a:xfrm>
            <a:off x="2285974" y="2857486"/>
            <a:ext cx="0" cy="21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1" idx="2"/>
            <a:endCxn id="1032" idx="0"/>
          </p:cNvCxnSpPr>
          <p:nvPr/>
        </p:nvCxnSpPr>
        <p:spPr>
          <a:xfrm>
            <a:off x="2285974" y="4497710"/>
            <a:ext cx="0" cy="22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03848" y="1916833"/>
            <a:ext cx="2232248" cy="3744416"/>
          </a:xfrm>
          <a:custGeom>
            <a:avLst/>
            <a:gdLst>
              <a:gd name="connsiteX0" fmla="*/ 0 w 1188720"/>
              <a:gd name="connsiteY0" fmla="*/ 4287520 h 4385733"/>
              <a:gd name="connsiteX1" fmla="*/ 345440 w 1188720"/>
              <a:gd name="connsiteY1" fmla="*/ 4175760 h 4385733"/>
              <a:gd name="connsiteX2" fmla="*/ 640080 w 1188720"/>
              <a:gd name="connsiteY2" fmla="*/ 3027680 h 4385733"/>
              <a:gd name="connsiteX3" fmla="*/ 701040 w 1188720"/>
              <a:gd name="connsiteY3" fmla="*/ 548640 h 4385733"/>
              <a:gd name="connsiteX4" fmla="*/ 1188720 w 1188720"/>
              <a:gd name="connsiteY4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4385733">
                <a:moveTo>
                  <a:pt x="0" y="4287520"/>
                </a:moveTo>
                <a:cubicBezTo>
                  <a:pt x="119380" y="4336626"/>
                  <a:pt x="238760" y="4385733"/>
                  <a:pt x="345440" y="4175760"/>
                </a:cubicBezTo>
                <a:cubicBezTo>
                  <a:pt x="452120" y="3965787"/>
                  <a:pt x="580813" y="3632200"/>
                  <a:pt x="640080" y="3027680"/>
                </a:cubicBezTo>
                <a:cubicBezTo>
                  <a:pt x="699347" y="2423160"/>
                  <a:pt x="609600" y="1053253"/>
                  <a:pt x="701040" y="548640"/>
                </a:cubicBezTo>
                <a:cubicBezTo>
                  <a:pt x="792480" y="44027"/>
                  <a:pt x="990600" y="22013"/>
                  <a:pt x="11887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3988" y="613673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/>
              <a:t>5 </a:t>
            </a:r>
            <a:r>
              <a:rPr lang="ko-KR" altLang="en-US" sz="1200" dirty="0" smtClean="0"/>
              <a:t>를 누른 경우로서 </a:t>
            </a:r>
            <a:endParaRPr lang="en-US" altLang="ko-KR" sz="1200" dirty="0" smtClean="0"/>
          </a:p>
          <a:p>
            <a:r>
              <a:rPr lang="ko-KR" altLang="en-US" sz="1200" dirty="0" smtClean="0"/>
              <a:t>노란색 배경으로 변하지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10-5 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dirty="0" smtClean="0"/>
              <a:t>HELLO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dirty="0" smtClean="0"/>
              <a:t>문자열 움직이기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이용하여 아래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화면에서 움직이는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응용프로그램을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컴포넌트로 생성하여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부착하고 상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움직이면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 방향으로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번에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픽셀씩 움직인다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이를 위해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배치관리자를 삭제하여야 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그림은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초기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(50, 50)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위치에 출력하고 키를 입력함에 따라 키 방향으로 문자열이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움직이는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화면이다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40" y="290959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4175" y="5906746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움직이면 한 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픽셀씩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HELLO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텍스트는 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우로 이동한다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텍스트는 프레임의 영역을 벗어나서 움직일 수 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80786" y="3692169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479992" y="3620731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910" y="3477855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90391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소스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 움직이기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30264" y="1412776"/>
            <a:ext cx="46062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	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VK_UP</a:t>
            </a:r>
            <a:r>
              <a:rPr lang="en-US" altLang="ko-KR" sz="1200" b="1" i="1" dirty="0" smtClean="0"/>
              <a:t>: 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la.getX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la.getY</a:t>
            </a:r>
            <a:r>
              <a:rPr lang="en-US" altLang="ko-KR" sz="1200" b="1" dirty="0" smtClean="0"/>
              <a:t>()-FLYING_UNIT);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VK_DOWN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()+FLYING_UNIT);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VK_LEFT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()-FLYING_UNIT,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VK_RIGHT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()+FLYING_UNIT,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45124" y="1412775"/>
            <a:ext cx="42131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it-IT" altLang="ko-KR" sz="1200" dirty="0" smtClean="0"/>
              <a:t>	JLabel la = new JLabel("HELLO");</a:t>
            </a:r>
          </a:p>
          <a:p>
            <a:pPr defTabSz="180000"/>
            <a:r>
              <a:rPr lang="en-US" altLang="ko-KR" sz="1200" dirty="0" smtClean="0"/>
              <a:t>	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FLYING_UNIT = 10;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이용하여 텍스트 움직이기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(50,50);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(100,20);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.</a:t>
            </a:r>
            <a:r>
              <a:rPr lang="en-US" altLang="ko-KR" sz="1200" dirty="0" err="1" smtClean="0"/>
              <a:t>requestFocus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17005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MouseEvent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MouseListener,MouseMotionListener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Mouse </a:t>
            </a:r>
            <a:r>
              <a:rPr lang="ko-KR" altLang="en-US" sz="1800" dirty="0" smtClean="0"/>
              <a:t>이벤트 </a:t>
            </a:r>
            <a:r>
              <a:rPr lang="en-US" altLang="ko-KR" sz="1800" dirty="0" smtClean="0"/>
              <a:t>: </a:t>
            </a:r>
            <a:r>
              <a:rPr lang="ko-KR" altLang="en-US" sz="1600" dirty="0" smtClean="0"/>
              <a:t>사용자의 마우스 조작에 따라 발생하는 이벤트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마우스가 눌러진 위치에서 그대로 떼어질 때 호출</a:t>
            </a:r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() : </a:t>
            </a:r>
            <a:r>
              <a:rPr lang="ko-KR" altLang="en-US" sz="1400" dirty="0"/>
              <a:t>마우스가 눌러진 위치에서 그대로 </a:t>
            </a:r>
            <a:r>
              <a:rPr lang="ko-KR" altLang="en-US" sz="1400" dirty="0" smtClean="0"/>
              <a:t>떼어지든 아니든 항상 호출</a:t>
            </a:r>
            <a:endParaRPr lang="en-US" altLang="ko-KR" sz="1400" dirty="0" smtClean="0"/>
          </a:p>
          <a:p>
            <a:pPr lvl="2"/>
            <a:r>
              <a:rPr lang="en-US" altLang="ko-KR" sz="1400" dirty="0" err="1"/>
              <a:t>mouseDragged</a:t>
            </a:r>
            <a:r>
              <a:rPr lang="en-US" altLang="ko-KR" sz="1400" dirty="0"/>
              <a:t>(): </a:t>
            </a:r>
            <a:r>
              <a:rPr lang="ko-KR" altLang="en-US" sz="1400" dirty="0"/>
              <a:t>마우스가 드래그되는 동안 계속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/>
            <a:r>
              <a:rPr lang="ko-KR" altLang="en-US" sz="1600" dirty="0" smtClean="0"/>
              <a:t>마우스가 눌러진 위치에서 떼어지는 경우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 순서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마우스가 드래그될 때 호출되는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 순서</a:t>
            </a:r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290" y="6176337"/>
            <a:ext cx="6455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 smtClean="0"/>
              <a:t>(),...,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33" y="1772816"/>
            <a:ext cx="6459512" cy="243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31267" y="5396243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MouseEvent</a:t>
            </a:r>
            <a:r>
              <a:rPr lang="ko-KR" altLang="en-US" dirty="0" smtClean="0"/>
              <a:t>로부터 얻을 수 있는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마우스 포인터의 위치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getY</a:t>
            </a:r>
            <a:r>
              <a:rPr lang="en-US" altLang="ko-KR" dirty="0" smtClean="0"/>
              <a:t>(), </a:t>
            </a:r>
          </a:p>
          <a:p>
            <a:pPr lvl="1"/>
            <a:r>
              <a:rPr lang="en-US" altLang="ko-KR" dirty="0" smtClean="0"/>
              <a:t>Point </a:t>
            </a:r>
            <a:r>
              <a:rPr lang="en-US" altLang="ko-KR" dirty="0" err="1" smtClean="0"/>
              <a:t>getPoint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입력된 마우스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</a:t>
            </a:r>
            <a:r>
              <a:rPr lang="en-US" altLang="ko-KR" dirty="0" err="1" smtClean="0"/>
              <a:t>getButton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마우스 클릭 횟수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getClickCount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팝업 메뉴 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isPopupTrigger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834351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b="1" dirty="0" err="1" smtClean="0"/>
              <a:t>e.getX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b="1" dirty="0" err="1" smtClean="0"/>
              <a:t>e.getY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691871"/>
            <a:ext cx="39604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e.getClickCount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 == 2) 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더블클릭을 처리하는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140968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e.getButton</a:t>
            </a:r>
            <a:r>
              <a:rPr lang="en-US" altLang="ko-KR" sz="1400" b="1" dirty="0" smtClean="0"/>
              <a:t>() == MouseEvent.BUTTON1</a:t>
            </a:r>
            <a:r>
              <a:rPr lang="en-US" altLang="ko-KR" sz="1400" dirty="0" smtClean="0"/>
              <a:t>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("Left Button Pressed");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이벤트 기반 </a:t>
            </a:r>
            <a:r>
              <a:rPr lang="en-US" altLang="ko-KR" smtClean="0"/>
              <a:t>GUI </a:t>
            </a:r>
            <a:r>
              <a:rPr lang="ko-KR" altLang="en-US" smtClean="0"/>
              <a:t>응용프로그램 구성</a:t>
            </a:r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2775"/>
            <a:ext cx="8604448" cy="52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51112" y="1067773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, </a:t>
            </a:r>
          </a:p>
          <a:p>
            <a:pPr defTabSz="180000"/>
            <a:r>
              <a:rPr lang="en-US" altLang="ko-KR" sz="1200" b="1" dirty="0" smtClean="0"/>
              <a:t>											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mouseDragged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mouseMoved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9733" y="1052736"/>
            <a:ext cx="435768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MouseListenerAllEx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contentPane.addMouseListener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contentPane.addMouseMotionListener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 smtClean="0"/>
              <a:t>	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("No Mouse Event");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777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135658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MouseListener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2861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3264229"/>
            <a:ext cx="27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7183" y="3298651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눌러진 마우스 버튼이 떼어진 순간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206" y="5857892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위에 이동하는 동안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82456" y="5848165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마우스가 패널 위에 드래깅하는 동안</a:t>
            </a:r>
            <a:endParaRPr lang="en-US" altLang="ko-KR" sz="12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86771" y="5857892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바깥으로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나가면</a:t>
            </a:r>
            <a:endParaRPr lang="en-US" altLang="ko-KR" sz="1200" dirty="0" smtClean="0"/>
          </a:p>
          <a:p>
            <a:r>
              <a:rPr lang="en-US" altLang="ko-KR" sz="1200" err="1" smtClean="0"/>
              <a:t>mouseExited</a:t>
            </a:r>
            <a:r>
              <a:rPr lang="en-US" altLang="ko-KR" sz="1200" smtClean="0"/>
              <a:t>()</a:t>
            </a:r>
            <a:r>
              <a:rPr lang="ko-KR" altLang="en-US" sz="1200" smtClean="0"/>
              <a:t>에 의해 </a:t>
            </a:r>
            <a:r>
              <a:rPr lang="ko-KR" altLang="en-US" sz="1200" dirty="0" smtClean="0"/>
              <a:t>배경색 변경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14678" y="2500306"/>
            <a:ext cx="428628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99570" y="2428868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6116" y="2214554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(20,92)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66138" y="2663502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265344" y="2592064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9906" y="2428868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(257,109)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57290" y="5041594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356496" y="4970156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2976" y="482728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(162,89)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20816" y="4878080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020022" y="4806642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2411" y="466376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(127,72)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" y="135254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35" y="3896443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09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457"/>
            <a:ext cx="864235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더블클릭 시 </a:t>
            </a:r>
            <a:r>
              <a:rPr lang="ko-KR" altLang="en-US" dirty="0" err="1" smtClean="0"/>
              <a:t>컨텐트팬</a:t>
            </a:r>
            <a:r>
              <a:rPr lang="ko-KR" altLang="en-US" dirty="0" err="1"/>
              <a:t>의</a:t>
            </a:r>
            <a:r>
              <a:rPr lang="ko-KR" altLang="en-US" dirty="0" smtClean="0"/>
              <a:t> 배경색 변경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667717"/>
            <a:ext cx="457200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ClickAndDoubleClickEx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("Click and </a:t>
            </a:r>
            <a:r>
              <a:rPr lang="en-US" altLang="ko-KR" sz="1200" dirty="0" err="1" smtClean="0"/>
              <a:t>DoubleClick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 == 2)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Math.</a:t>
            </a:r>
            <a:r>
              <a:rPr lang="en-US" altLang="ko-KR" sz="1200" b="1" i="1" dirty="0" err="1" smtClean="0"/>
              <a:t>random</a:t>
            </a:r>
            <a:r>
              <a:rPr lang="en-US" altLang="ko-KR" sz="1200" b="1" i="1" dirty="0" smtClean="0"/>
              <a:t>()*256);</a:t>
            </a:r>
          </a:p>
          <a:p>
            <a:pPr defTabSz="180000"/>
            <a:r>
              <a:rPr lang="sv-SE" altLang="ko-KR" sz="1200" b="1" dirty="0" smtClean="0"/>
              <a:t>				int g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r>
              <a:rPr lang="sv-SE" altLang="ko-KR" sz="1200" b="1" dirty="0" smtClean="0"/>
              <a:t>				int b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Color(</a:t>
            </a:r>
            <a:r>
              <a:rPr lang="en-US" altLang="ko-KR" sz="1200" b="1" dirty="0" err="1" smtClean="0"/>
              <a:t>r,b,g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764704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더블클릭할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때마다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컨텐트팬의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배경색을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랜덤하게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변경한다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7" y="1431183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4" y="4941168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64075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8662" y="4214818"/>
            <a:ext cx="6786610" cy="2286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4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이벤트 객체란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이벤트가 발생할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코드에서 이벤트가 발생한 상황을 파악할 수 있게 함</a:t>
            </a:r>
            <a:endParaRPr lang="en-US" altLang="ko-KR" dirty="0" smtClean="0"/>
          </a:p>
          <a:p>
            <a:r>
              <a:rPr lang="ko-KR" altLang="en-US" dirty="0" smtClean="0"/>
              <a:t>이벤트 객체의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321468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EventObject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6182" y="4643446"/>
            <a:ext cx="1143008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ComponentEvent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ItemEvent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4643446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AdjustmentEvent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441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7226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TextEvent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9058" y="3786190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AWTEvent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535782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InputEvent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7290" y="5357826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ContainerEvent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3504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PaintEvent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53578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FocusEvent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8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714612" y="3000372"/>
            <a:ext cx="571504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0"/>
            <a:endCxn id="5" idx="2"/>
          </p:cNvCxnSpPr>
          <p:nvPr/>
        </p:nvCxnSpPr>
        <p:spPr>
          <a:xfrm rot="5400000" flipH="1" flipV="1">
            <a:off x="4214810" y="3643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8" idx="0"/>
            <a:endCxn id="11" idx="2"/>
          </p:cNvCxnSpPr>
          <p:nvPr/>
        </p:nvCxnSpPr>
        <p:spPr>
          <a:xfrm rot="5400000" flipH="1" flipV="1">
            <a:off x="3339694" y="3625455"/>
            <a:ext cx="57150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" idx="0"/>
            <a:endCxn id="11" idx="2"/>
          </p:cNvCxnSpPr>
          <p:nvPr/>
        </p:nvCxnSpPr>
        <p:spPr>
          <a:xfrm rot="5400000" flipH="1" flipV="1">
            <a:off x="4071934" y="4357694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" idx="0"/>
            <a:endCxn id="11" idx="2"/>
          </p:cNvCxnSpPr>
          <p:nvPr/>
        </p:nvCxnSpPr>
        <p:spPr>
          <a:xfrm rot="16200000" flipV="1">
            <a:off x="4786314" y="3643314"/>
            <a:ext cx="571504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0"/>
            <a:endCxn id="11" idx="2"/>
          </p:cNvCxnSpPr>
          <p:nvPr/>
        </p:nvCxnSpPr>
        <p:spPr>
          <a:xfrm rot="16200000" flipV="1">
            <a:off x="5393537" y="3036091"/>
            <a:ext cx="571504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3" idx="0"/>
            <a:endCxn id="6" idx="2"/>
          </p:cNvCxnSpPr>
          <p:nvPr/>
        </p:nvCxnSpPr>
        <p:spPr>
          <a:xfrm rot="5400000" flipH="1" flipV="1">
            <a:off x="4143372" y="514351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5" idx="0"/>
            <a:endCxn id="6" idx="2"/>
          </p:cNvCxnSpPr>
          <p:nvPr/>
        </p:nvCxnSpPr>
        <p:spPr>
          <a:xfrm rot="16200000" flipV="1">
            <a:off x="4750595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6" idx="0"/>
            <a:endCxn id="6" idx="2"/>
          </p:cNvCxnSpPr>
          <p:nvPr/>
        </p:nvCxnSpPr>
        <p:spPr>
          <a:xfrm rot="16200000" flipV="1">
            <a:off x="5375678" y="3911206"/>
            <a:ext cx="428628" cy="2464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7" idx="0"/>
            <a:endCxn id="6" idx="2"/>
          </p:cNvCxnSpPr>
          <p:nvPr/>
        </p:nvCxnSpPr>
        <p:spPr>
          <a:xfrm rot="5400000" flipH="1" flipV="1">
            <a:off x="3536149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4" idx="0"/>
            <a:endCxn id="6" idx="2"/>
          </p:cNvCxnSpPr>
          <p:nvPr/>
        </p:nvCxnSpPr>
        <p:spPr>
          <a:xfrm rot="5400000" flipH="1" flipV="1">
            <a:off x="2893207" y="3893347"/>
            <a:ext cx="428628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357554" y="607220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MouseEvent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572000" y="607220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KeyEvent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8" name="꺾인 연결선 107"/>
          <p:cNvCxnSpPr>
            <a:stCxn id="100" idx="0"/>
            <a:endCxn id="13" idx="2"/>
          </p:cNvCxnSpPr>
          <p:nvPr/>
        </p:nvCxnSpPr>
        <p:spPr>
          <a:xfrm rot="5400000" flipH="1" flipV="1">
            <a:off x="3857620" y="5572140"/>
            <a:ext cx="42862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1" idx="0"/>
            <a:endCxn id="13" idx="2"/>
          </p:cNvCxnSpPr>
          <p:nvPr/>
        </p:nvCxnSpPr>
        <p:spPr>
          <a:xfrm rot="16200000" flipV="1">
            <a:off x="4482703" y="5518561"/>
            <a:ext cx="428628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57818" y="378619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ListSelectionEvent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13" name="꺾인 연결선 112"/>
          <p:cNvCxnSpPr>
            <a:stCxn id="111" idx="0"/>
            <a:endCxn id="5" idx="2"/>
          </p:cNvCxnSpPr>
          <p:nvPr/>
        </p:nvCxnSpPr>
        <p:spPr>
          <a:xfrm rot="16200000" flipV="1">
            <a:off x="4982769" y="2875355"/>
            <a:ext cx="285752" cy="153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3174" y="378619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java.awt.AWTEvent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174" y="321468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java.util.EventObject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8662" y="400050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java.awt.event.*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0826" y="3786190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javax.swing.event.ListSelectionEvent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객체에 포함된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</a:t>
            </a:r>
          </a:p>
          <a:p>
            <a:pPr lvl="1"/>
            <a:r>
              <a:rPr lang="ko-KR" altLang="en-US" dirty="0" smtClean="0"/>
              <a:t>이벤트 소스</a:t>
            </a:r>
          </a:p>
          <a:p>
            <a:pPr lvl="1"/>
            <a:r>
              <a:rPr lang="ko-KR" altLang="en-US" dirty="0" smtClean="0"/>
              <a:t>이벤트가 발생한 화면 좌표</a:t>
            </a:r>
          </a:p>
          <a:p>
            <a:pPr lvl="1"/>
            <a:r>
              <a:rPr lang="ko-KR" altLang="en-US" dirty="0" smtClean="0"/>
              <a:t>이벤트가 발생한 컴포넌트 내 좌표</a:t>
            </a:r>
          </a:p>
          <a:p>
            <a:pPr lvl="1"/>
            <a:r>
              <a:rPr lang="ko-KR" altLang="en-US" dirty="0" smtClean="0"/>
              <a:t>버튼이나 메뉴 아이템에 이벤트가 발생한 경우 버튼이나 메뉴 아이템의 문자열</a:t>
            </a:r>
          </a:p>
          <a:p>
            <a:pPr lvl="1"/>
            <a:r>
              <a:rPr lang="ko-KR" altLang="en-US" dirty="0" smtClean="0"/>
              <a:t>클릭된 마우스 버튼 번호</a:t>
            </a:r>
          </a:p>
          <a:p>
            <a:pPr lvl="1"/>
            <a:r>
              <a:rPr lang="ko-KR" altLang="en-US" dirty="0" smtClean="0"/>
              <a:t>마우스의 클릭 횟수</a:t>
            </a:r>
          </a:p>
          <a:p>
            <a:pPr lvl="1"/>
            <a:r>
              <a:rPr lang="ko-KR" altLang="en-US" dirty="0" smtClean="0"/>
              <a:t>키가 눌러졌다면 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r>
              <a:rPr lang="ko-KR" altLang="en-US" dirty="0" smtClean="0"/>
              <a:t>이벤트에 따라 조금씩 다른 정보 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액션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마우스의 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함께 눌러진 키 정보 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ItemEvent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체크 상태</a:t>
            </a:r>
            <a:endParaRPr lang="en-US" altLang="ko-KR" dirty="0" smtClean="0"/>
          </a:p>
          <a:p>
            <a:r>
              <a:rPr lang="ko-KR" altLang="en-US" dirty="0" smtClean="0"/>
              <a:t>이벤트 소스 알아 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EventObject.getSource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이벤트 객체에 대해 적용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43438" y="1714488"/>
            <a:ext cx="14889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getSource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2976" y="3429000"/>
            <a:ext cx="213661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getActionCommand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143768" y="3429000"/>
            <a:ext cx="16175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getItem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getStateChange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689311" y="4143380"/>
            <a:ext cx="13976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getModifiers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7675" y="5429264"/>
            <a:ext cx="14895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getButton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getClickCount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getPoint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121894" y="5429264"/>
            <a:ext cx="1484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0496" y="1357298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EventObject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4744" y="3071810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ComponentEvent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7829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ItemEvent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913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ActionEvent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AWTEvent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6" y="3786190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InputEvent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680804" y="1155767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5" idx="2"/>
          </p:cNvCxnSpPr>
          <p:nvPr/>
        </p:nvCxnSpPr>
        <p:spPr>
          <a:xfrm rot="5400000" flipH="1" flipV="1">
            <a:off x="4382534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0"/>
            <a:endCxn id="11" idx="2"/>
          </p:cNvCxnSpPr>
          <p:nvPr/>
        </p:nvCxnSpPr>
        <p:spPr>
          <a:xfrm rot="16200000" flipV="1">
            <a:off x="4316532" y="2780622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11" idx="2"/>
          </p:cNvCxnSpPr>
          <p:nvPr/>
        </p:nvCxnSpPr>
        <p:spPr>
          <a:xfrm rot="16200000" flipV="1">
            <a:off x="5609763" y="1487391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0"/>
            <a:endCxn id="6" idx="2"/>
          </p:cNvCxnSpPr>
          <p:nvPr/>
        </p:nvCxnSpPr>
        <p:spPr>
          <a:xfrm rot="5400000" flipH="1" flipV="1">
            <a:off x="4423688" y="3602160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0298" y="5143512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MouseEvent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0694" y="5143512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KeyEvent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0"/>
            <a:endCxn id="12" idx="2"/>
          </p:cNvCxnSpPr>
          <p:nvPr/>
        </p:nvCxnSpPr>
        <p:spPr>
          <a:xfrm rot="5400000" flipH="1" flipV="1">
            <a:off x="3346683" y="3893347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0"/>
            <a:endCxn id="12" idx="2"/>
          </p:cNvCxnSpPr>
          <p:nvPr/>
        </p:nvCxnSpPr>
        <p:spPr>
          <a:xfrm rot="16200000" flipV="1">
            <a:off x="4871729" y="3868499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67644" y="85254"/>
            <a:ext cx="5688632" cy="679450"/>
          </a:xfrm>
        </p:spPr>
        <p:txBody>
          <a:bodyPr/>
          <a:lstStyle/>
          <a:p>
            <a:r>
              <a:rPr lang="ko-KR" altLang="en-US" dirty="0" smtClean="0"/>
              <a:t>이벤트 객체와 이벤트 소스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192688" cy="602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리스너</a:t>
            </a:r>
            <a:r>
              <a:rPr lang="en-US" altLang="ko-KR" smtClean="0"/>
              <a:t>(Event Listener)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4563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처리하는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클래스로 작성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에서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작성을 위한 인터페이스</a:t>
            </a:r>
            <a:r>
              <a:rPr lang="en-US" altLang="ko-KR" dirty="0" smtClean="0"/>
              <a:t>(interface)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 자바 플랫폼은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47664" y="3410416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e); // Action </a:t>
            </a:r>
            <a:r>
              <a:rPr lang="ko-KR" altLang="en-US" sz="1400" dirty="0" smtClean="0"/>
              <a:t>이벤트 발생시 호출됨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4725144"/>
            <a:ext cx="77048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아래의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 버튼이 눌러지는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눌러진 마우스 버튼이 떼어지는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클릭되는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 올라가는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위에서 내려오는 순간 호출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29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3960</TotalTime>
  <Words>2224</Words>
  <Application>Microsoft Office PowerPoint</Application>
  <PresentationFormat>화면 슬라이드 쇼(4:3)</PresentationFormat>
  <Paragraphs>967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PowerPoint 프레젠테이션</vt:lpstr>
      <vt:lpstr>이벤트 기반 프로그래밍</vt:lpstr>
      <vt:lpstr>이벤트의 실제 예</vt:lpstr>
      <vt:lpstr>자바의 이벤트 기반 GUI 응용프로그램 구성</vt:lpstr>
      <vt:lpstr>이벤트 객체</vt:lpstr>
      <vt:lpstr>이벤트 객체에 포함된 정보</vt:lpstr>
      <vt:lpstr>이벤트 객체의 메소드</vt:lpstr>
      <vt:lpstr>이벤트 객체와 이벤트 소스</vt:lpstr>
      <vt:lpstr>이벤트 리스너(Event Listener)</vt:lpstr>
      <vt:lpstr>이벤트 리스너 등록</vt:lpstr>
      <vt:lpstr>리스너  인터페이스와 메소드</vt:lpstr>
      <vt:lpstr>이벤트 리스너 작성 예</vt:lpstr>
      <vt:lpstr>예제 10-1 : 버튼이 Mouse 이벤트를 처리하는 예제</vt:lpstr>
      <vt:lpstr>Tip : 리스너 등록 메소드가 addXXXListener인 이유?</vt:lpstr>
      <vt:lpstr>이벤트 리스너 작성 방법</vt:lpstr>
      <vt:lpstr>독립 클래스로 리스너 작성</vt:lpstr>
      <vt:lpstr>내부 클래스로  리스너 작성</vt:lpstr>
      <vt:lpstr>익명 클래스로 이벤트 리스너 작성</vt:lpstr>
      <vt:lpstr>익명 클래스로  이벤트 리스너 작성</vt:lpstr>
      <vt:lpstr>예제 10-2 : 마우스로 문자열 이동시키기</vt:lpstr>
      <vt:lpstr>예제 10-2의 소스</vt:lpstr>
      <vt:lpstr>어댑터(Adapter) 클래스</vt:lpstr>
      <vt:lpstr>JDK에서 제공하는 어댑터 클래스</vt:lpstr>
      <vt:lpstr>어댑터 사용 예</vt:lpstr>
      <vt:lpstr>예제 10-3: MouseAdapter 사용하기</vt:lpstr>
      <vt:lpstr>Key 이벤트와 포커스</vt:lpstr>
      <vt:lpstr>KeyListener의 메소드와 키</vt:lpstr>
      <vt:lpstr>유니코드(Unicode)</vt:lpstr>
      <vt:lpstr>입력된 키 판별</vt:lpstr>
      <vt:lpstr>가상 키(Virtual Key)</vt:lpstr>
      <vt:lpstr>KeyListener의 메소드와 키</vt:lpstr>
      <vt:lpstr>KeyEvent와 KeyListener의 활용 :    getKeyCode(), getKeyChar(), getKeyText() 사용</vt:lpstr>
      <vt:lpstr>실행 결과</vt:lpstr>
      <vt:lpstr>예제 10-4 : F1 키를 입력받으면 바탕을 초록색으로, % 키를 입력받으면 바탕을 노란색으로 변경</vt:lpstr>
      <vt:lpstr>예제 10-4 실행</vt:lpstr>
      <vt:lpstr>예제 10-5 : 상,하,좌,우 키로 "HELLO"문자열 움직이기</vt:lpstr>
      <vt:lpstr>예제 소스: 상,하,좌,우 키로 텍스트 움직이기</vt:lpstr>
      <vt:lpstr>MouseEvent와 MouseListener,MouseMotionListener</vt:lpstr>
      <vt:lpstr>MouseEvent로부터 얻을 수 있는 정보</vt:lpstr>
      <vt:lpstr>MouseListener와 MouseMotionListener 사용 </vt:lpstr>
      <vt:lpstr>실행: MouseListener와  MouseMotionListener 사용</vt:lpstr>
      <vt:lpstr>예제 10-6 : 더블클릭 시 컨텐트팬의 배경색 변경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170</cp:revision>
  <dcterms:created xsi:type="dcterms:W3CDTF">2011-08-27T14:53:28Z</dcterms:created>
  <dcterms:modified xsi:type="dcterms:W3CDTF">2015-02-04T10:26:00Z</dcterms:modified>
</cp:coreProperties>
</file>