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2944" autoAdjust="0"/>
  </p:normalViewPr>
  <p:slideViewPr>
    <p:cSldViewPr>
      <p:cViewPr varScale="1">
        <p:scale>
          <a:sx n="107" d="100"/>
          <a:sy n="107" d="100"/>
        </p:scale>
        <p:origin x="-10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15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" y="-1"/>
            <a:ext cx="9153144" cy="6863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747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버튼 컴포넌트 만들기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하나의 버튼에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개의 이미지 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사용자의 마우스 접근에 따라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개의 이미지 중 선택 출력</a:t>
            </a:r>
            <a:endParaRPr lang="en-US" altLang="ko-KR" dirty="0" smtClean="0"/>
          </a:p>
          <a:p>
            <a:r>
              <a:rPr lang="en-US" altLang="ko-KR" dirty="0" smtClean="0"/>
              <a:t>3 </a:t>
            </a:r>
            <a:r>
              <a:rPr lang="ko-KR" altLang="en-US" dirty="0" smtClean="0"/>
              <a:t>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버튼 이미지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버튼의 보통 상태 때 출력되는 이미지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normalIcon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생성자에</a:t>
            </a:r>
            <a:r>
              <a:rPr lang="ko-KR" altLang="en-US" dirty="0" smtClean="0"/>
              <a:t> 이미지 아이콘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버튼에 마우스가 올라갈 때 출력되는 이미지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rolloverIcon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이미지 설정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JButton.setRolloverIcon</a:t>
            </a:r>
            <a:r>
              <a:rPr lang="en-US" altLang="ko-KR" dirty="0" smtClean="0"/>
              <a:t>(Icon); </a:t>
            </a:r>
          </a:p>
          <a:p>
            <a:pPr lvl="1"/>
            <a:r>
              <a:rPr lang="ko-KR" altLang="en-US" dirty="0" smtClean="0"/>
              <a:t>버튼을 누른 상태 때 출력되는 이미지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pressedIcon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이미지 설정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JButton.setPressedIcon</a:t>
            </a:r>
            <a:r>
              <a:rPr lang="en-US" altLang="ko-KR" dirty="0" smtClean="0"/>
              <a:t>(Icon)</a:t>
            </a:r>
          </a:p>
          <a:p>
            <a:r>
              <a:rPr lang="ko-KR" altLang="en-US" dirty="0" smtClean="0"/>
              <a:t>이미지 아이콘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new </a:t>
            </a:r>
            <a:r>
              <a:rPr lang="en-US" altLang="ko-KR" dirty="0" err="1" smtClean="0"/>
              <a:t>ImageIcon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경로명</a:t>
            </a:r>
            <a:r>
              <a:rPr lang="en-US" altLang="ko-KR" dirty="0" smtClean="0"/>
              <a:t>);</a:t>
            </a:r>
          </a:p>
          <a:p>
            <a:pPr lvl="2"/>
            <a:r>
              <a:rPr lang="en-US" altLang="ko-KR" dirty="0" smtClean="0"/>
              <a:t>new </a:t>
            </a:r>
            <a:r>
              <a:rPr lang="en-US" altLang="ko-KR" dirty="0" err="1" smtClean="0"/>
              <a:t>ImageIcon</a:t>
            </a:r>
            <a:r>
              <a:rPr lang="en-US" altLang="ko-KR" dirty="0" smtClean="0"/>
              <a:t>("images/normalIcon.gif);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273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40" y="4869160"/>
            <a:ext cx="23812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40" y="3034424"/>
            <a:ext cx="23812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40" y="1268760"/>
            <a:ext cx="23812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5496" y="228600"/>
            <a:ext cx="9108504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11-2</a:t>
            </a:r>
            <a:r>
              <a:rPr lang="ko-KR" altLang="en-US" dirty="0" smtClean="0"/>
              <a:t> </a:t>
            </a:r>
            <a:r>
              <a:rPr lang="en-US" altLang="ko-KR" dirty="0" smtClean="0"/>
              <a:t>: 3 </a:t>
            </a:r>
            <a:r>
              <a:rPr lang="ko-KR" altLang="en-US" dirty="0" smtClean="0"/>
              <a:t>개의 이미지 아이콘을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가진 버튼 만들기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1" y="880659"/>
            <a:ext cx="4248472" cy="581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ButtonImageEx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ButtonImageEx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버튼에 아이콘 달기 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i="1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contentPane.setLayout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FlowLayout</a:t>
            </a:r>
            <a:r>
              <a:rPr lang="en-US" altLang="ko-KR" sz="1200" b="1" dirty="0" smtClean="0"/>
              <a:t>()); 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normalIcon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("images/normalIcon.gif");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rolloverIcon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</a:p>
          <a:p>
            <a:pPr defTabSz="180000"/>
            <a:r>
              <a:rPr lang="en-US" altLang="ko-KR" sz="1200" b="1" dirty="0" smtClean="0"/>
              <a:t>				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("images/rolloverIcon.gif");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pressedIcon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("images/pressedIcon.gif");</a:t>
            </a:r>
          </a:p>
          <a:p>
            <a:pPr defTabSz="180000"/>
            <a:r>
              <a:rPr lang="en-US" altLang="ko-KR" sz="1200" dirty="0" smtClean="0"/>
              <a:t>		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JButton</a:t>
            </a:r>
            <a:r>
              <a:rPr lang="en-US" altLang="ko-KR" sz="1200" b="1" dirty="0" smtClean="0"/>
              <a:t>("call~~", </a:t>
            </a:r>
            <a:r>
              <a:rPr lang="en-US" altLang="ko-KR" sz="1200" b="1" dirty="0" err="1" smtClean="0"/>
              <a:t>normalIcon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btn.setRolloverIcon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rolloverIcon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btn.setPressedIcon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pressedIcon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(250,200);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ButtonImageEx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860032" y="1983135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보통 상태에 있는 동안</a:t>
            </a:r>
            <a:endParaRPr lang="en-US" altLang="ko-KR" sz="1200" dirty="0" smtClean="0"/>
          </a:p>
          <a:p>
            <a:r>
              <a:rPr lang="en-US" altLang="ko-KR" sz="1200" dirty="0" smtClean="0"/>
              <a:t>(normalIcon.gif)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860032" y="3429000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마우스가 버튼 위에</a:t>
            </a:r>
            <a:endParaRPr lang="en-US" altLang="ko-KR" sz="1200" dirty="0" smtClean="0"/>
          </a:p>
          <a:p>
            <a:r>
              <a:rPr lang="ko-KR" altLang="en-US" sz="1200" dirty="0" smtClean="0"/>
              <a:t> 올라간 경우</a:t>
            </a:r>
            <a:endParaRPr lang="en-US" altLang="ko-KR" sz="1200" dirty="0" smtClean="0"/>
          </a:p>
          <a:p>
            <a:r>
              <a:rPr lang="en-US" altLang="ko-KR" sz="1200" dirty="0" smtClean="0"/>
              <a:t>(rolloverIcon.gif)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860032" y="5429264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마우스가 눌러진 순간</a:t>
            </a:r>
            <a:endParaRPr lang="en-US" altLang="ko-KR" sz="1200" dirty="0" smtClean="0"/>
          </a:p>
          <a:p>
            <a:r>
              <a:rPr lang="en-US" altLang="ko-KR" sz="1200" dirty="0" smtClean="0"/>
              <a:t>(pressedIcon.gif)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24182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197" y="5072074"/>
            <a:ext cx="1643056" cy="985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886" y="2313304"/>
            <a:ext cx="1621367" cy="972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레이블과 버튼의 정렬</a:t>
            </a:r>
            <a:r>
              <a:rPr lang="en-US" altLang="ko-KR" smtClean="0"/>
              <a:t>(Alignment)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378621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수평 정렬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컴포넌트 영역 내에 이미지와 텍스트의 수평 위치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setHorizontalAlignment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latin typeface="휴먼편지체" pitchFamily="18" charset="-127"/>
                <a:ea typeface="휴먼편지체" pitchFamily="18" charset="-127"/>
              </a:rPr>
              <a:t>int</a:t>
            </a:r>
            <a:r>
              <a:rPr lang="en-US" altLang="ko-KR" dirty="0" smtClean="0">
                <a:latin typeface="휴먼편지체" pitchFamily="18" charset="-127"/>
                <a:ea typeface="휴먼편지체" pitchFamily="18" charset="-127"/>
              </a:rPr>
              <a:t> align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수직 정렬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컴포넌트 영역 내에 </a:t>
            </a:r>
            <a:r>
              <a:rPr lang="ko-KR" altLang="en-US" dirty="0" err="1" smtClean="0"/>
              <a:t>콘텐츠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이미지와 텍스트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수직 위치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setVerticalAlignment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latin typeface="휴먼편지체" pitchFamily="18" charset="-127"/>
                <a:ea typeface="휴먼편지체" pitchFamily="18" charset="-127"/>
              </a:rPr>
              <a:t>int</a:t>
            </a:r>
            <a:r>
              <a:rPr lang="en-US" altLang="ko-KR" dirty="0" smtClean="0">
                <a:latin typeface="휴먼편지체" pitchFamily="18" charset="-127"/>
                <a:ea typeface="휴먼편지체" pitchFamily="18" charset="-127"/>
              </a:rPr>
              <a:t> align</a:t>
            </a:r>
            <a:r>
              <a:rPr lang="en-US" altLang="ko-KR" dirty="0" smtClean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43042" y="3286124"/>
            <a:ext cx="1503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휴먼편지체" pitchFamily="18" charset="-127"/>
                <a:ea typeface="휴먼편지체" pitchFamily="18" charset="-127"/>
              </a:rPr>
              <a:t>왼쪽정렬  </a:t>
            </a:r>
            <a:endParaRPr lang="en-US" altLang="ko-KR" sz="1200" dirty="0" smtClean="0">
              <a:latin typeface="휴먼편지체" pitchFamily="18" charset="-127"/>
              <a:ea typeface="휴먼편지체" pitchFamily="18" charset="-127"/>
            </a:endParaRPr>
          </a:p>
          <a:p>
            <a:pPr algn="ctr"/>
            <a:r>
              <a:rPr lang="en-US" altLang="ko-KR" sz="1200" dirty="0" err="1" smtClean="0">
                <a:latin typeface="휴먼편지체" pitchFamily="18" charset="-127"/>
                <a:ea typeface="휴먼편지체" pitchFamily="18" charset="-127"/>
              </a:rPr>
              <a:t>SwingConstants.LEFT</a:t>
            </a:r>
            <a:endParaRPr lang="en-US" altLang="ko-KR" sz="1200" dirty="0" smtClean="0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86182" y="3286124"/>
            <a:ext cx="1717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휴먼편지체" pitchFamily="18" charset="-127"/>
                <a:ea typeface="휴먼편지체" pitchFamily="18" charset="-127"/>
              </a:rPr>
              <a:t>중앙정렬</a:t>
            </a:r>
            <a:r>
              <a:rPr lang="en-US" altLang="ko-KR" sz="1200" dirty="0" smtClean="0">
                <a:latin typeface="휴먼편지체" pitchFamily="18" charset="-127"/>
                <a:ea typeface="휴먼편지체" pitchFamily="18" charset="-127"/>
              </a:rPr>
              <a:t>.</a:t>
            </a:r>
            <a:r>
              <a:rPr lang="ko-KR" altLang="en-US" sz="1200" dirty="0" smtClean="0">
                <a:latin typeface="휴먼편지체" pitchFamily="18" charset="-127"/>
                <a:ea typeface="휴먼편지체" pitchFamily="18" charset="-127"/>
              </a:rPr>
              <a:t> </a:t>
            </a:r>
            <a:endParaRPr lang="en-US" altLang="ko-KR" sz="1200" dirty="0" smtClean="0">
              <a:latin typeface="휴먼편지체" pitchFamily="18" charset="-127"/>
              <a:ea typeface="휴먼편지체" pitchFamily="18" charset="-127"/>
            </a:endParaRPr>
          </a:p>
          <a:p>
            <a:pPr algn="ctr"/>
            <a:r>
              <a:rPr lang="en-US" altLang="ko-KR" sz="1200" dirty="0" err="1" smtClean="0">
                <a:latin typeface="휴먼편지체" pitchFamily="18" charset="-127"/>
                <a:ea typeface="휴먼편지체" pitchFamily="18" charset="-127"/>
              </a:rPr>
              <a:t>SwingConstants.CENTER</a:t>
            </a:r>
            <a:endParaRPr lang="en-US" altLang="ko-KR" sz="1200" dirty="0" smtClean="0"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72198" y="3286124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휴먼편지체" pitchFamily="18" charset="-127"/>
                <a:ea typeface="휴먼편지체" pitchFamily="18" charset="-127"/>
              </a:rPr>
              <a:t>오른쪽정렬  </a:t>
            </a:r>
            <a:endParaRPr lang="en-US" altLang="ko-KR" sz="1200" dirty="0" smtClean="0">
              <a:latin typeface="휴먼편지체" pitchFamily="18" charset="-127"/>
              <a:ea typeface="휴먼편지체" pitchFamily="18" charset="-127"/>
            </a:endParaRPr>
          </a:p>
          <a:p>
            <a:pPr algn="ctr"/>
            <a:r>
              <a:rPr lang="en-US" altLang="ko-KR" sz="1200" dirty="0" err="1" smtClean="0">
                <a:latin typeface="휴먼편지체" pitchFamily="18" charset="-127"/>
                <a:ea typeface="휴먼편지체" pitchFamily="18" charset="-127"/>
              </a:rPr>
              <a:t>SwingConstants.RIGHT</a:t>
            </a:r>
            <a:endParaRPr lang="en-US" altLang="ko-KR" sz="1200" dirty="0" smtClean="0">
              <a:latin typeface="휴먼편지체" pitchFamily="18" charset="-127"/>
              <a:ea typeface="휴먼편지체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714480" y="6072206"/>
            <a:ext cx="6168735" cy="461665"/>
            <a:chOff x="1714480" y="6000768"/>
            <a:chExt cx="6168735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1714480" y="6000768"/>
              <a:ext cx="1446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휴먼편지체" pitchFamily="18" charset="-127"/>
                  <a:ea typeface="휴먼편지체" pitchFamily="18" charset="-127"/>
                </a:rPr>
                <a:t>위쪽정렬  </a:t>
              </a:r>
              <a:endParaRPr lang="en-US" altLang="ko-KR" sz="1200" dirty="0" smtClean="0">
                <a:latin typeface="휴먼편지체" pitchFamily="18" charset="-127"/>
                <a:ea typeface="휴먼편지체" pitchFamily="18" charset="-127"/>
              </a:endParaRPr>
            </a:p>
            <a:p>
              <a:pPr algn="ctr"/>
              <a:r>
                <a:rPr lang="en-US" altLang="ko-KR" sz="1200" dirty="0" err="1" smtClean="0">
                  <a:latin typeface="휴먼편지체" pitchFamily="18" charset="-127"/>
                  <a:ea typeface="휴먼편지체" pitchFamily="18" charset="-127"/>
                </a:rPr>
                <a:t>SwingConstants.TOP</a:t>
              </a:r>
              <a:endParaRPr lang="en-US" altLang="ko-KR" sz="1200" dirty="0" smtClean="0">
                <a:latin typeface="휴먼편지체" pitchFamily="18" charset="-127"/>
                <a:ea typeface="휴먼편지체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00496" y="6000768"/>
              <a:ext cx="17171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휴먼편지체" pitchFamily="18" charset="-127"/>
                  <a:ea typeface="휴먼편지체" pitchFamily="18" charset="-127"/>
                </a:rPr>
                <a:t>중앙정렬 </a:t>
              </a:r>
              <a:endParaRPr lang="en-US" altLang="ko-KR" sz="1200" dirty="0" smtClean="0">
                <a:latin typeface="휴먼편지체" pitchFamily="18" charset="-127"/>
                <a:ea typeface="휴먼편지체" pitchFamily="18" charset="-127"/>
              </a:endParaRPr>
            </a:p>
            <a:p>
              <a:pPr algn="ctr"/>
              <a:r>
                <a:rPr lang="en-US" altLang="ko-KR" sz="1200" dirty="0" err="1" smtClean="0">
                  <a:latin typeface="휴먼편지체" pitchFamily="18" charset="-127"/>
                  <a:ea typeface="휴먼편지체" pitchFamily="18" charset="-127"/>
                </a:rPr>
                <a:t>SwingConstants.CENTER</a:t>
              </a:r>
              <a:endParaRPr lang="en-US" altLang="ko-KR" sz="1200" dirty="0" smtClean="0">
                <a:latin typeface="휴먼편지체" pitchFamily="18" charset="-127"/>
                <a:ea typeface="휴먼편지체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43636" y="6000768"/>
              <a:ext cx="17395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휴먼편지체" pitchFamily="18" charset="-127"/>
                  <a:ea typeface="휴먼편지체" pitchFamily="18" charset="-127"/>
                </a:rPr>
                <a:t>아래쪽정렬 </a:t>
              </a:r>
              <a:endParaRPr lang="en-US" altLang="ko-KR" sz="1200" dirty="0" smtClean="0">
                <a:latin typeface="휴먼편지체" pitchFamily="18" charset="-127"/>
                <a:ea typeface="휴먼편지체" pitchFamily="18" charset="-127"/>
              </a:endParaRPr>
            </a:p>
            <a:p>
              <a:pPr algn="ctr"/>
              <a:r>
                <a:rPr lang="en-US" altLang="ko-KR" sz="1200" dirty="0" err="1" smtClean="0">
                  <a:latin typeface="휴먼편지체" pitchFamily="18" charset="-127"/>
                  <a:ea typeface="휴먼편지체" pitchFamily="18" charset="-127"/>
                </a:rPr>
                <a:t>SwingConstants.BOTTOM</a:t>
              </a:r>
              <a:endParaRPr lang="en-US" altLang="ko-KR" sz="1200" dirty="0" smtClean="0">
                <a:latin typeface="휴먼편지체" pitchFamily="18" charset="-127"/>
                <a:ea typeface="휴먼편지체" pitchFamily="18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71472" y="2285992"/>
            <a:ext cx="2643206" cy="928694"/>
            <a:chOff x="571472" y="2285992"/>
            <a:chExt cx="2643206" cy="928694"/>
          </a:xfrm>
        </p:grpSpPr>
        <p:sp>
          <p:nvSpPr>
            <p:cNvPr id="19" name="직사각형 18"/>
            <p:cNvSpPr/>
            <p:nvPr/>
          </p:nvSpPr>
          <p:spPr>
            <a:xfrm>
              <a:off x="1714480" y="2500306"/>
              <a:ext cx="1500198" cy="7143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209040" y="2448560"/>
              <a:ext cx="497840" cy="265853"/>
            </a:xfrm>
            <a:custGeom>
              <a:avLst/>
              <a:gdLst>
                <a:gd name="connsiteX0" fmla="*/ 0 w 497840"/>
                <a:gd name="connsiteY0" fmla="*/ 0 h 265853"/>
                <a:gd name="connsiteX1" fmla="*/ 172720 w 497840"/>
                <a:gd name="connsiteY1" fmla="*/ 40640 h 265853"/>
                <a:gd name="connsiteX2" fmla="*/ 213360 w 497840"/>
                <a:gd name="connsiteY2" fmla="*/ 121920 h 265853"/>
                <a:gd name="connsiteX3" fmla="*/ 243840 w 497840"/>
                <a:gd name="connsiteY3" fmla="*/ 243840 h 265853"/>
                <a:gd name="connsiteX4" fmla="*/ 497840 w 497840"/>
                <a:gd name="connsiteY4" fmla="*/ 254000 h 265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7840" h="265853">
                  <a:moveTo>
                    <a:pt x="0" y="0"/>
                  </a:moveTo>
                  <a:cubicBezTo>
                    <a:pt x="68580" y="10160"/>
                    <a:pt x="137160" y="20320"/>
                    <a:pt x="172720" y="40640"/>
                  </a:cubicBezTo>
                  <a:cubicBezTo>
                    <a:pt x="208280" y="60960"/>
                    <a:pt x="201507" y="88053"/>
                    <a:pt x="213360" y="121920"/>
                  </a:cubicBezTo>
                  <a:cubicBezTo>
                    <a:pt x="225213" y="155787"/>
                    <a:pt x="196427" y="221827"/>
                    <a:pt x="243840" y="243840"/>
                  </a:cubicBezTo>
                  <a:cubicBezTo>
                    <a:pt x="291253" y="265853"/>
                    <a:pt x="394546" y="259926"/>
                    <a:pt x="497840" y="254000"/>
                  </a:cubicBez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1472" y="2285992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버튼 영역</a:t>
              </a:r>
              <a:endParaRPr lang="ko-KR" altLang="en-US" sz="1200" dirty="0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694160" y="5286388"/>
            <a:ext cx="1520518" cy="7143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6" name="자유형 25"/>
          <p:cNvSpPr/>
          <p:nvPr/>
        </p:nvSpPr>
        <p:spPr>
          <a:xfrm>
            <a:off x="1209040" y="5234642"/>
            <a:ext cx="497840" cy="265853"/>
          </a:xfrm>
          <a:custGeom>
            <a:avLst/>
            <a:gdLst>
              <a:gd name="connsiteX0" fmla="*/ 0 w 497840"/>
              <a:gd name="connsiteY0" fmla="*/ 0 h 265853"/>
              <a:gd name="connsiteX1" fmla="*/ 172720 w 497840"/>
              <a:gd name="connsiteY1" fmla="*/ 40640 h 265853"/>
              <a:gd name="connsiteX2" fmla="*/ 213360 w 497840"/>
              <a:gd name="connsiteY2" fmla="*/ 121920 h 265853"/>
              <a:gd name="connsiteX3" fmla="*/ 243840 w 497840"/>
              <a:gd name="connsiteY3" fmla="*/ 243840 h 265853"/>
              <a:gd name="connsiteX4" fmla="*/ 497840 w 497840"/>
              <a:gd name="connsiteY4" fmla="*/ 254000 h 26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840" h="265853">
                <a:moveTo>
                  <a:pt x="0" y="0"/>
                </a:moveTo>
                <a:cubicBezTo>
                  <a:pt x="68580" y="10160"/>
                  <a:pt x="137160" y="20320"/>
                  <a:pt x="172720" y="40640"/>
                </a:cubicBezTo>
                <a:cubicBezTo>
                  <a:pt x="208280" y="60960"/>
                  <a:pt x="201507" y="88053"/>
                  <a:pt x="213360" y="121920"/>
                </a:cubicBezTo>
                <a:cubicBezTo>
                  <a:pt x="225213" y="155787"/>
                  <a:pt x="196427" y="221827"/>
                  <a:pt x="243840" y="243840"/>
                </a:cubicBezTo>
                <a:cubicBezTo>
                  <a:pt x="291253" y="265853"/>
                  <a:pt x="394546" y="259926"/>
                  <a:pt x="497840" y="25400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71472" y="507207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버튼 영역</a:t>
            </a:r>
            <a:endParaRPr lang="ko-KR" altLang="en-US" sz="1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905" y="2285992"/>
            <a:ext cx="1643057" cy="985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861" y="2285992"/>
            <a:ext cx="1627827" cy="976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263" y="5099756"/>
            <a:ext cx="1643057" cy="985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861" y="5099756"/>
            <a:ext cx="1643057" cy="985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90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235220"/>
            <a:ext cx="23812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JCheckBox, </a:t>
            </a:r>
            <a:r>
              <a:rPr lang="ko-KR" altLang="en-US" smtClean="0"/>
              <a:t>체크박스</a:t>
            </a:r>
            <a:r>
              <a:rPr lang="en-US" altLang="ko-KR" smtClean="0"/>
              <a:t> </a:t>
            </a:r>
            <a:r>
              <a:rPr lang="ko-KR" altLang="en-US" smtClean="0"/>
              <a:t>컴포넌트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체크박스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선택</a:t>
            </a:r>
            <a:r>
              <a:rPr lang="en-US" altLang="ko-KR" dirty="0" smtClean="0"/>
              <a:t>(selected)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비선택</a:t>
            </a:r>
            <a:r>
              <a:rPr lang="en-US" altLang="ko-KR" dirty="0" smtClean="0"/>
              <a:t>(deselected)</a:t>
            </a:r>
            <a:r>
              <a:rPr lang="ko-KR" altLang="en-US" dirty="0" smtClean="0"/>
              <a:t>의 두 상태만 가지는 버튼</a:t>
            </a:r>
            <a:endParaRPr lang="en-US" altLang="ko-KR" dirty="0" smtClean="0"/>
          </a:p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디폴트는 선택되지 않은 상태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JCheckBox</a:t>
            </a:r>
            <a:r>
              <a:rPr lang="en-US" altLang="ko-KR" dirty="0" smtClean="0"/>
              <a:t> ()</a:t>
            </a:r>
          </a:p>
          <a:p>
            <a:pPr lvl="2"/>
            <a:r>
              <a:rPr lang="ko-KR" altLang="en-US" dirty="0" smtClean="0"/>
              <a:t>텍스트와 이미지가 없는 </a:t>
            </a:r>
            <a:r>
              <a:rPr lang="ko-KR" altLang="en-US" dirty="0" err="1" smtClean="0"/>
              <a:t>토글</a:t>
            </a:r>
            <a:r>
              <a:rPr lang="ko-KR" altLang="en-US" dirty="0" smtClean="0"/>
              <a:t> 버튼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JCheckBox</a:t>
            </a:r>
            <a:r>
              <a:rPr lang="en-US" altLang="ko-KR" dirty="0" smtClean="0"/>
              <a:t>(Icon icon)</a:t>
            </a:r>
          </a:p>
          <a:p>
            <a:pPr lvl="2"/>
            <a:r>
              <a:rPr lang="ko-KR" altLang="en-US" dirty="0" smtClean="0"/>
              <a:t>이미지만 가진 </a:t>
            </a:r>
            <a:r>
              <a:rPr lang="ko-KR" altLang="en-US" dirty="0" err="1" smtClean="0"/>
              <a:t>토글</a:t>
            </a:r>
            <a:r>
              <a:rPr lang="ko-KR" altLang="en-US" dirty="0" smtClean="0"/>
              <a:t> 버튼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JCheckBox</a:t>
            </a:r>
            <a:r>
              <a:rPr lang="en-US" altLang="ko-KR" dirty="0" smtClean="0"/>
              <a:t>(Icon </a:t>
            </a:r>
            <a:r>
              <a:rPr lang="en-US" altLang="ko-KR" dirty="0" err="1" smtClean="0"/>
              <a:t>icon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selected)</a:t>
            </a:r>
          </a:p>
          <a:p>
            <a:pPr lvl="2"/>
            <a:r>
              <a:rPr lang="ko-KR" altLang="en-US" dirty="0" smtClean="0"/>
              <a:t>이미지와 지정된 선택 상태로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JCheckBox</a:t>
            </a:r>
            <a:r>
              <a:rPr lang="en-US" altLang="ko-KR" dirty="0" smtClean="0"/>
              <a:t>(String text)</a:t>
            </a:r>
          </a:p>
          <a:p>
            <a:pPr lvl="2"/>
            <a:r>
              <a:rPr lang="ko-KR" altLang="en-US" dirty="0" smtClean="0"/>
              <a:t>텍스트 만 가진 </a:t>
            </a:r>
            <a:r>
              <a:rPr lang="ko-KR" altLang="en-US" dirty="0" err="1" smtClean="0"/>
              <a:t>토글</a:t>
            </a:r>
            <a:r>
              <a:rPr lang="ko-KR" altLang="en-US" dirty="0" smtClean="0"/>
              <a:t> 버튼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JCheckBox</a:t>
            </a:r>
            <a:r>
              <a:rPr lang="en-US" altLang="ko-KR" dirty="0" smtClean="0"/>
              <a:t>(String text,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selected)</a:t>
            </a:r>
          </a:p>
          <a:p>
            <a:pPr lvl="2"/>
            <a:r>
              <a:rPr lang="ko-KR" altLang="en-US" dirty="0" smtClean="0"/>
              <a:t>텍스트와 지정된 선택 상태로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JCheckBox</a:t>
            </a:r>
            <a:r>
              <a:rPr lang="en-US" altLang="ko-KR" dirty="0" smtClean="0"/>
              <a:t>(String text, Icon icon)</a:t>
            </a:r>
          </a:p>
          <a:p>
            <a:pPr lvl="2"/>
            <a:r>
              <a:rPr lang="ko-KR" altLang="en-US" dirty="0" smtClean="0"/>
              <a:t>텍스트와 이미지 둘 다 가진 </a:t>
            </a:r>
            <a:r>
              <a:rPr lang="ko-KR" altLang="en-US" dirty="0" err="1" smtClean="0"/>
              <a:t>토글</a:t>
            </a:r>
            <a:r>
              <a:rPr lang="ko-KR" altLang="en-US" dirty="0" smtClean="0"/>
              <a:t> 버튼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JCheckBox</a:t>
            </a:r>
            <a:r>
              <a:rPr lang="en-US" altLang="ko-KR" dirty="0" smtClean="0"/>
              <a:t>(String text, Icon </a:t>
            </a:r>
            <a:r>
              <a:rPr lang="en-US" altLang="ko-KR" dirty="0" err="1" smtClean="0"/>
              <a:t>icon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selected)</a:t>
            </a:r>
          </a:p>
          <a:p>
            <a:pPr lvl="2"/>
            <a:r>
              <a:rPr lang="ko-KR" altLang="en-US" dirty="0" smtClean="0"/>
              <a:t>텍스트와 이미지를 가지고 지정된 선택상태로 생성</a:t>
            </a:r>
            <a:endParaRPr lang="en-US" altLang="ko-KR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12160" y="3862040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체크박스 문자</a:t>
            </a:r>
            <a:r>
              <a:rPr lang="ko-KR" altLang="en-US" sz="1200" dirty="0"/>
              <a:t>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95009" y="3862040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체크박스 이미지</a:t>
            </a:r>
            <a:endParaRPr lang="ko-KR" altLang="en-US" sz="1200" dirty="0"/>
          </a:p>
        </p:txBody>
      </p:sp>
      <p:sp>
        <p:nvSpPr>
          <p:cNvPr id="13" name="자유형 12"/>
          <p:cNvSpPr/>
          <p:nvPr/>
        </p:nvSpPr>
        <p:spPr>
          <a:xfrm>
            <a:off x="7453008" y="3067456"/>
            <a:ext cx="403697" cy="794584"/>
          </a:xfrm>
          <a:custGeom>
            <a:avLst/>
            <a:gdLst>
              <a:gd name="connsiteX0" fmla="*/ 299936 w 299936"/>
              <a:gd name="connsiteY0" fmla="*/ 979250 h 979250"/>
              <a:gd name="connsiteX1" fmla="*/ 251297 w 299936"/>
              <a:gd name="connsiteY1" fmla="*/ 726331 h 979250"/>
              <a:gd name="connsiteX2" fmla="*/ 37289 w 299936"/>
              <a:gd name="connsiteY2" fmla="*/ 113489 h 979250"/>
              <a:gd name="connsiteX3" fmla="*/ 27561 w 299936"/>
              <a:gd name="connsiteY3" fmla="*/ 45395 h 97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936" h="979250">
                <a:moveTo>
                  <a:pt x="299936" y="979250"/>
                </a:moveTo>
                <a:cubicBezTo>
                  <a:pt x="297504" y="924937"/>
                  <a:pt x="295072" y="870625"/>
                  <a:pt x="251297" y="726331"/>
                </a:cubicBezTo>
                <a:cubicBezTo>
                  <a:pt x="207523" y="582038"/>
                  <a:pt x="74578" y="226978"/>
                  <a:pt x="37289" y="113489"/>
                </a:cubicBezTo>
                <a:cubicBezTo>
                  <a:pt x="0" y="0"/>
                  <a:pt x="13780" y="22697"/>
                  <a:pt x="27561" y="45395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flipH="1">
            <a:off x="6876256" y="2957209"/>
            <a:ext cx="65781" cy="904831"/>
          </a:xfrm>
          <a:custGeom>
            <a:avLst/>
            <a:gdLst>
              <a:gd name="connsiteX0" fmla="*/ 116732 w 116732"/>
              <a:gd name="connsiteY0" fmla="*/ 651753 h 651753"/>
              <a:gd name="connsiteX1" fmla="*/ 48639 w 116732"/>
              <a:gd name="connsiteY1" fmla="*/ 389106 h 651753"/>
              <a:gd name="connsiteX2" fmla="*/ 0 w 116732"/>
              <a:gd name="connsiteY2" fmla="*/ 0 h 651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732" h="651753">
                <a:moveTo>
                  <a:pt x="116732" y="651753"/>
                </a:moveTo>
                <a:cubicBezTo>
                  <a:pt x="92413" y="574742"/>
                  <a:pt x="68094" y="497731"/>
                  <a:pt x="48639" y="389106"/>
                </a:cubicBezTo>
                <a:cubicBezTo>
                  <a:pt x="29184" y="280481"/>
                  <a:pt x="14592" y="140240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544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체크 박스 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텍스트 정보만을 가진 체크 박스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"</a:t>
            </a:r>
            <a:r>
              <a:rPr lang="ko-KR" altLang="en-US" dirty="0" smtClean="0"/>
              <a:t>사과</a:t>
            </a:r>
            <a:r>
              <a:rPr lang="en-US" altLang="ko-KR" dirty="0" smtClean="0"/>
              <a:t>" </a:t>
            </a:r>
            <a:r>
              <a:rPr lang="ko-KR" altLang="en-US" dirty="0" smtClean="0"/>
              <a:t>텍스트를 가진 체크박스 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"</a:t>
            </a:r>
            <a:r>
              <a:rPr lang="ko-KR" altLang="en-US" dirty="0" smtClean="0"/>
              <a:t>배</a:t>
            </a:r>
            <a:r>
              <a:rPr lang="en-US" altLang="ko-KR" dirty="0" smtClean="0"/>
              <a:t>" </a:t>
            </a:r>
            <a:r>
              <a:rPr lang="ko-KR" altLang="en-US" dirty="0" smtClean="0"/>
              <a:t>텍스트를 가지고 선택상태로 체크박스 생성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체크 박스 모양   이 명료하게 출력되고 사용자는 이것을 체크</a:t>
            </a:r>
            <a:endParaRPr lang="en-US" altLang="ko-KR" dirty="0" smtClean="0"/>
          </a:p>
          <a:p>
            <a:r>
              <a:rPr lang="ko-KR" altLang="en-US" dirty="0" smtClean="0"/>
              <a:t>이미지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아이콘을 가진 체크 박스 생성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체크 박스 모양    이 출력되지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선택 상태를 표현하는 이미지 아이콘을 </a:t>
            </a:r>
            <a:r>
              <a:rPr lang="ko-KR" altLang="en-US" dirty="0"/>
              <a:t>따로 </a:t>
            </a:r>
            <a:r>
              <a:rPr lang="ko-KR" altLang="en-US" dirty="0" smtClean="0"/>
              <a:t>지정해야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cherry.jpg </a:t>
            </a:r>
            <a:r>
              <a:rPr lang="ko-KR" altLang="en-US" dirty="0" smtClean="0"/>
              <a:t>이미지와 </a:t>
            </a:r>
            <a:r>
              <a:rPr lang="en-US" altLang="ko-KR" dirty="0" smtClean="0"/>
              <a:t>"</a:t>
            </a:r>
            <a:r>
              <a:rPr lang="ko-KR" altLang="en-US" dirty="0" smtClean="0"/>
              <a:t>체리</a:t>
            </a:r>
            <a:r>
              <a:rPr lang="en-US" altLang="ko-KR" dirty="0" smtClean="0"/>
              <a:t>" </a:t>
            </a:r>
            <a:r>
              <a:rPr lang="ko-KR" altLang="en-US" dirty="0" smtClean="0"/>
              <a:t>텍스트를 가진 체크 박스 생성 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선택 상태의 이미지를 위해 </a:t>
            </a:r>
            <a:r>
              <a:rPr lang="en-US" altLang="ko-KR" dirty="0" smtClean="0"/>
              <a:t>selectedCherry.jpg</a:t>
            </a:r>
            <a:r>
              <a:rPr lang="ko-KR" altLang="en-US" dirty="0" smtClean="0"/>
              <a:t>를 사용하였음</a:t>
            </a:r>
          </a:p>
          <a:p>
            <a:pPr lvl="1"/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3286124"/>
            <a:ext cx="1714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4143380"/>
            <a:ext cx="1714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357290" y="5572140"/>
            <a:ext cx="674310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2"/>
            <a:r>
              <a:rPr lang="en-US" altLang="ko-KR" sz="1400" dirty="0" err="1" smtClean="0"/>
              <a:t>ImageIcon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cherryIcon</a:t>
            </a:r>
            <a:r>
              <a:rPr lang="en-US" altLang="ko-KR" sz="1400" dirty="0" smtClean="0"/>
              <a:t> = new </a:t>
            </a:r>
            <a:r>
              <a:rPr lang="en-US" altLang="ko-KR" sz="1400" dirty="0" err="1" smtClean="0"/>
              <a:t>ImageIcon</a:t>
            </a:r>
            <a:r>
              <a:rPr lang="en-US" altLang="ko-KR" sz="1400" dirty="0" smtClean="0"/>
              <a:t>("images/cherry.jpg");</a:t>
            </a:r>
          </a:p>
          <a:p>
            <a:pPr marL="0" lvl="2"/>
            <a:r>
              <a:rPr lang="en-US" altLang="ko-KR" sz="1400" dirty="0" err="1" smtClean="0"/>
              <a:t>ImageIcon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selectedCherryIcon</a:t>
            </a:r>
            <a:r>
              <a:rPr lang="en-US" altLang="ko-KR" sz="1400" dirty="0" smtClean="0"/>
              <a:t> = new </a:t>
            </a:r>
            <a:r>
              <a:rPr lang="en-US" altLang="ko-KR" sz="1400" dirty="0" err="1" smtClean="0"/>
              <a:t>ImageIcon</a:t>
            </a:r>
            <a:r>
              <a:rPr lang="en-US" altLang="ko-KR" sz="1400" dirty="0" smtClean="0"/>
              <a:t>("images/selectedCherry.jpg");</a:t>
            </a:r>
          </a:p>
          <a:p>
            <a:pPr marL="0" lvl="2"/>
            <a:r>
              <a:rPr lang="en-US" altLang="ko-KR" sz="1400" dirty="0" err="1" smtClean="0"/>
              <a:t>JCheckBox</a:t>
            </a:r>
            <a:r>
              <a:rPr lang="en-US" altLang="ko-KR" sz="1400" dirty="0" smtClean="0"/>
              <a:t> cherry = new </a:t>
            </a:r>
            <a:r>
              <a:rPr lang="en-US" altLang="ko-KR" sz="1400" dirty="0" err="1" smtClean="0"/>
              <a:t>JCheckBox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체리</a:t>
            </a:r>
            <a:r>
              <a:rPr lang="en-US" altLang="ko-KR" sz="1400" dirty="0" smtClean="0"/>
              <a:t>", </a:t>
            </a:r>
            <a:r>
              <a:rPr lang="en-US" altLang="ko-KR" sz="1400" dirty="0" err="1" smtClean="0"/>
              <a:t>cherryIcon</a:t>
            </a:r>
            <a:r>
              <a:rPr lang="en-US" altLang="ko-KR" sz="1400" dirty="0" smtClean="0"/>
              <a:t>);</a:t>
            </a:r>
          </a:p>
          <a:p>
            <a:pPr marL="0" lvl="2"/>
            <a:r>
              <a:rPr lang="en-US" altLang="ko-KR" sz="1400" dirty="0" err="1" smtClean="0"/>
              <a:t>cherry.setSelectedIcon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selectedCherryIcon</a:t>
            </a:r>
            <a:r>
              <a:rPr lang="en-US" altLang="ko-KR" sz="1400" dirty="0" smtClean="0"/>
              <a:t>);</a:t>
            </a:r>
            <a:endParaRPr lang="ko-KR" altLang="en-US" sz="14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643042" y="2185119"/>
            <a:ext cx="393707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JCheckBox</a:t>
            </a:r>
            <a:r>
              <a:rPr lang="en-US" altLang="ko-KR" sz="1400" dirty="0" smtClean="0"/>
              <a:t> c = new </a:t>
            </a:r>
            <a:r>
              <a:rPr lang="en-US" altLang="ko-KR" sz="1400" dirty="0" err="1" smtClean="0"/>
              <a:t>JCheckBox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사과</a:t>
            </a:r>
            <a:r>
              <a:rPr lang="en-US" altLang="ko-KR" sz="1400" dirty="0" smtClean="0"/>
              <a:t>");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29400" y="2905199"/>
            <a:ext cx="422510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JCheckBox</a:t>
            </a:r>
            <a:r>
              <a:rPr lang="en-US" altLang="ko-KR" sz="1400" dirty="0" smtClean="0"/>
              <a:t> c = new </a:t>
            </a:r>
            <a:r>
              <a:rPr lang="en-US" altLang="ko-KR" sz="1400" dirty="0" err="1" smtClean="0"/>
              <a:t>JCheckBox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배</a:t>
            </a:r>
            <a:r>
              <a:rPr lang="en-US" altLang="ko-KR" sz="1400" dirty="0" smtClean="0"/>
              <a:t>", true);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21811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526" y="3844616"/>
            <a:ext cx="23812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283" y="1452160"/>
            <a:ext cx="23812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475656" y="0"/>
            <a:ext cx="6516216" cy="700088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11-3 : </a:t>
            </a:r>
            <a:r>
              <a:rPr lang="ko-KR" altLang="en-US" dirty="0" smtClean="0"/>
              <a:t>체크박스 생성 예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745246"/>
            <a:ext cx="4960572" cy="6001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CheckBoxEx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</a:t>
            </a:r>
            <a:r>
              <a:rPr lang="en-US" altLang="ko-KR" sz="1200" b="1" u="sng" dirty="0" smtClean="0"/>
              <a:t>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  <a:endParaRPr lang="en-US" altLang="ko-KR" sz="1200" b="1" u="sng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CheckBoxEx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체크박스 만들기  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i="1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contentPane.setLayout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FlowLayout</a:t>
            </a:r>
            <a:r>
              <a:rPr lang="en-US" altLang="ko-KR" sz="1200" b="1" dirty="0" smtClean="0"/>
              <a:t>());</a:t>
            </a:r>
            <a:endParaRPr lang="en-US" altLang="ko-KR" sz="1200" dirty="0" smtClean="0"/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</a:t>
            </a:r>
            <a:r>
              <a:rPr lang="en-US" altLang="ko-KR" sz="1200" b="1" dirty="0" err="1" smtClean="0"/>
              <a:t>cherryIcon</a:t>
            </a:r>
            <a:r>
              <a:rPr lang="en-US" altLang="ko-KR" sz="1200" dirty="0" smtClean="0"/>
              <a:t>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("images/cherry.jpg");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</a:t>
            </a:r>
            <a:r>
              <a:rPr lang="en-US" altLang="ko-KR" sz="1200" b="1" dirty="0" err="1" smtClean="0"/>
              <a:t>selectedCherryIcon</a:t>
            </a:r>
            <a:r>
              <a:rPr lang="en-US" altLang="ko-KR" sz="1200" dirty="0" smtClean="0"/>
              <a:t> = </a:t>
            </a:r>
          </a:p>
          <a:p>
            <a:pPr defTabSz="180000"/>
            <a:r>
              <a:rPr lang="en-US" altLang="ko-KR" sz="1200" b="1" dirty="0" smtClean="0"/>
              <a:t>								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("images/selectedCherry.jpg");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JCheckBox</a:t>
            </a:r>
            <a:r>
              <a:rPr lang="en-US" altLang="ko-KR" sz="1200" dirty="0" smtClean="0"/>
              <a:t> apple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JCheckBox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사과</a:t>
            </a:r>
            <a:r>
              <a:rPr lang="en-US" altLang="ko-KR" sz="1200" b="1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JCheckBox</a:t>
            </a:r>
            <a:r>
              <a:rPr lang="en-US" altLang="ko-KR" sz="1200" dirty="0" smtClean="0"/>
              <a:t> pear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JCheckBox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배</a:t>
            </a:r>
            <a:r>
              <a:rPr lang="en-US" altLang="ko-KR" sz="1200" b="1" dirty="0" smtClean="0"/>
              <a:t>", true);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JCheckBox</a:t>
            </a:r>
            <a:r>
              <a:rPr lang="en-US" altLang="ko-KR" sz="1200" dirty="0" smtClean="0"/>
              <a:t> cherry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JCheckBox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체리</a:t>
            </a:r>
            <a:r>
              <a:rPr lang="en-US" altLang="ko-KR" sz="1200" b="1" dirty="0" smtClean="0"/>
              <a:t>", </a:t>
            </a:r>
            <a:r>
              <a:rPr lang="en-US" altLang="ko-KR" sz="1200" b="1" dirty="0" err="1" smtClean="0"/>
              <a:t>cherryIcon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cherry.setBorderPainted</a:t>
            </a:r>
            <a:r>
              <a:rPr lang="en-US" altLang="ko-KR" sz="1200" b="1" dirty="0" smtClean="0"/>
              <a:t>(true);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cherry.setSelectedIcon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selectedCherryIcon</a:t>
            </a:r>
            <a:r>
              <a:rPr lang="en-US" altLang="ko-KR" sz="1200" b="1" dirty="0" smtClean="0"/>
              <a:t>);</a:t>
            </a:r>
          </a:p>
          <a:p>
            <a:pPr defTabSz="180000"/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(apple);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(pear);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(cherry);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(250,150);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smtClean="0"/>
              <a:t>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CheckBoxEx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 smtClean="0"/>
          </a:p>
        </p:txBody>
      </p:sp>
      <p:sp>
        <p:nvSpPr>
          <p:cNvPr id="8" name="자유형 7"/>
          <p:cNvSpPr/>
          <p:nvPr/>
        </p:nvSpPr>
        <p:spPr>
          <a:xfrm>
            <a:off x="7753738" y="2285993"/>
            <a:ext cx="747320" cy="2380550"/>
          </a:xfrm>
          <a:custGeom>
            <a:avLst/>
            <a:gdLst>
              <a:gd name="connsiteX0" fmla="*/ 0 w 753893"/>
              <a:gd name="connsiteY0" fmla="*/ 0 h 2500008"/>
              <a:gd name="connsiteX1" fmla="*/ 321013 w 753893"/>
              <a:gd name="connsiteY1" fmla="*/ 252919 h 2500008"/>
              <a:gd name="connsiteX2" fmla="*/ 680936 w 753893"/>
              <a:gd name="connsiteY2" fmla="*/ 953310 h 2500008"/>
              <a:gd name="connsiteX3" fmla="*/ 651753 w 753893"/>
              <a:gd name="connsiteY3" fmla="*/ 1809344 h 2500008"/>
              <a:gd name="connsiteX4" fmla="*/ 68094 w 753893"/>
              <a:gd name="connsiteY4" fmla="*/ 2500008 h 250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893" h="2500008">
                <a:moveTo>
                  <a:pt x="0" y="0"/>
                </a:moveTo>
                <a:cubicBezTo>
                  <a:pt x="103762" y="47017"/>
                  <a:pt x="207524" y="94034"/>
                  <a:pt x="321013" y="252919"/>
                </a:cubicBezTo>
                <a:cubicBezTo>
                  <a:pt x="434502" y="411804"/>
                  <a:pt x="625813" y="693906"/>
                  <a:pt x="680936" y="953310"/>
                </a:cubicBezTo>
                <a:cubicBezTo>
                  <a:pt x="736059" y="1212714"/>
                  <a:pt x="753893" y="1551561"/>
                  <a:pt x="651753" y="1809344"/>
                </a:cubicBezTo>
                <a:cubicBezTo>
                  <a:pt x="549613" y="2067127"/>
                  <a:pt x="308853" y="2283567"/>
                  <a:pt x="68094" y="2500008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83978" y="3382951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체크 박스를</a:t>
            </a:r>
            <a:endParaRPr lang="en-US" altLang="ko-KR" sz="1200" dirty="0" smtClean="0"/>
          </a:p>
          <a:p>
            <a:r>
              <a:rPr lang="ko-KR" altLang="en-US" sz="1200" dirty="0" smtClean="0"/>
              <a:t>선택하면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910837" y="5445224"/>
            <a:ext cx="2377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selectedCherry.jpg(</a:t>
            </a:r>
            <a:r>
              <a:rPr lang="ko-KR" altLang="en-US" sz="1200" dirty="0" smtClean="0"/>
              <a:t>선택된 상태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>
            <a:stCxn id="15" idx="0"/>
          </p:cNvCxnSpPr>
          <p:nvPr/>
        </p:nvCxnSpPr>
        <p:spPr>
          <a:xfrm flipV="1">
            <a:off x="7099560" y="4667660"/>
            <a:ext cx="115647" cy="7775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86122" y="3068959"/>
            <a:ext cx="2300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cherry.jpg(</a:t>
            </a:r>
            <a:r>
              <a:rPr lang="ko-KR" altLang="en-US" sz="1200" dirty="0" smtClean="0"/>
              <a:t>선택되지 않은 상태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>
            <a:stCxn id="16" idx="0"/>
          </p:cNvCxnSpPr>
          <p:nvPr/>
        </p:nvCxnSpPr>
        <p:spPr>
          <a:xfrm flipV="1">
            <a:off x="6836213" y="2285995"/>
            <a:ext cx="378994" cy="7829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316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JCheckBox</a:t>
            </a:r>
            <a:r>
              <a:rPr lang="ko-KR" altLang="en-US" smtClean="0"/>
              <a:t>와 </a:t>
            </a:r>
            <a:r>
              <a:rPr lang="en-US" altLang="ko-KR" smtClean="0"/>
              <a:t>Item </a:t>
            </a:r>
            <a:r>
              <a:rPr lang="ko-KR" altLang="en-US" smtClean="0"/>
              <a:t>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Item </a:t>
            </a:r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체크 박스가 선택되거나 해제되는 경우에 발생하는 이벤트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사용자가 마우스나 키보드로 체크박스를 선택하거나 해제한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프로그램에서 체크박스를 선택하거나 해제한 경우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체크박스 컴포넌트의 모양을 </a:t>
            </a:r>
            <a:r>
              <a:rPr lang="ko-KR" altLang="en-US" dirty="0"/>
              <a:t>변경한 후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ItermEvent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r>
              <a:rPr lang="en-US" altLang="ko-KR" dirty="0" err="1" smtClean="0"/>
              <a:t>ItemListener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인터페이스의 추상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public void </a:t>
            </a:r>
            <a:r>
              <a:rPr lang="en-US" altLang="ko-KR" dirty="0" err="1" smtClean="0"/>
              <a:t>itemStateChanged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ItemEvent</a:t>
            </a:r>
            <a:r>
              <a:rPr lang="en-US" altLang="ko-KR" dirty="0" smtClean="0"/>
              <a:t> e)</a:t>
            </a:r>
          </a:p>
          <a:p>
            <a:r>
              <a:rPr lang="en-US" altLang="ko-KR" dirty="0" err="1" smtClean="0"/>
              <a:t>ItemEvent</a:t>
            </a:r>
            <a:r>
              <a:rPr lang="ko-KR" altLang="en-US" dirty="0" smtClean="0"/>
              <a:t>의 주요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getStateChange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체크 박스의 상태가 선택 상태인지 해제상태인지 리턴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ItemEvent.SELECTED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ItemEvent.DESELECTED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Object </a:t>
            </a:r>
            <a:r>
              <a:rPr lang="en-US" altLang="ko-KR" dirty="0" err="1" smtClean="0"/>
              <a:t>getItem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이벤트를 발생시킨 아이템 객체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체크박스의 경우 이벤트가 발생한 </a:t>
            </a:r>
            <a:r>
              <a:rPr lang="en-US" altLang="ko-KR" dirty="0" err="1" smtClean="0"/>
              <a:t>JCheckBox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리턴</a:t>
            </a:r>
          </a:p>
          <a:p>
            <a:pPr lvl="3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62381" y="2420888"/>
            <a:ext cx="45720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400" dirty="0" err="1" smtClean="0"/>
              <a:t>JCheckBox</a:t>
            </a:r>
            <a:r>
              <a:rPr lang="en-US" altLang="ko-KR" sz="1400" dirty="0" smtClean="0"/>
              <a:t> c = new </a:t>
            </a:r>
            <a:r>
              <a:rPr lang="en-US" altLang="ko-KR" sz="1400" dirty="0" err="1" smtClean="0"/>
              <a:t>JCheckBox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사과</a:t>
            </a:r>
            <a:r>
              <a:rPr lang="en-US" altLang="ko-KR" sz="1400" dirty="0" smtClean="0"/>
              <a:t>");</a:t>
            </a:r>
          </a:p>
          <a:p>
            <a:r>
              <a:rPr lang="en-US" altLang="ko-KR" sz="1400" dirty="0" err="1" smtClean="0"/>
              <a:t>c.setSelected</a:t>
            </a:r>
            <a:r>
              <a:rPr lang="en-US" altLang="ko-KR" sz="1400" dirty="0" smtClean="0"/>
              <a:t>(true); // </a:t>
            </a:r>
            <a:r>
              <a:rPr lang="ko-KR" altLang="en-US" sz="1400" dirty="0" smtClean="0"/>
              <a:t>선택 상태로 변경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710529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480425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11-4 : </a:t>
            </a:r>
            <a:r>
              <a:rPr lang="en-US" altLang="ko-KR" dirty="0" err="1" smtClean="0"/>
              <a:t>ItemEvent</a:t>
            </a:r>
            <a:r>
              <a:rPr lang="ko-KR" altLang="en-US" dirty="0" smtClean="0"/>
              <a:t>를 활용하여 가격 합산하기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504" y="908720"/>
            <a:ext cx="4392488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CheckBoxItemEventEx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</a:t>
            </a:r>
            <a:r>
              <a:rPr lang="en-US" altLang="ko-KR" sz="1200" b="1" u="sng" dirty="0" smtClean="0"/>
              <a:t>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JCheckBox</a:t>
            </a:r>
            <a:r>
              <a:rPr lang="en-US" altLang="ko-KR" sz="1200" dirty="0" smtClean="0"/>
              <a:t> [] fruits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JCheckBox</a:t>
            </a:r>
            <a:r>
              <a:rPr lang="en-US" altLang="ko-KR" sz="1200" b="1" dirty="0" smtClean="0"/>
              <a:t> [3];</a:t>
            </a:r>
          </a:p>
          <a:p>
            <a:pPr defTabSz="180000"/>
            <a:r>
              <a:rPr lang="en-US" altLang="ko-KR" sz="1200" dirty="0" smtClean="0"/>
              <a:t>	String [] names = {"</a:t>
            </a:r>
            <a:r>
              <a:rPr lang="ko-KR" altLang="en-US" sz="1200" dirty="0" smtClean="0"/>
              <a:t>사과</a:t>
            </a:r>
            <a:r>
              <a:rPr lang="en-US" altLang="ko-KR" sz="1200" dirty="0" smtClean="0"/>
              <a:t>", "</a:t>
            </a:r>
            <a:r>
              <a:rPr lang="ko-KR" altLang="en-US" sz="1200" dirty="0" smtClean="0"/>
              <a:t>배</a:t>
            </a:r>
            <a:r>
              <a:rPr lang="en-US" altLang="ko-KR" sz="1200" dirty="0" smtClean="0"/>
              <a:t>", "</a:t>
            </a:r>
            <a:r>
              <a:rPr lang="ko-KR" altLang="en-US" sz="1200" dirty="0" smtClean="0"/>
              <a:t>체리</a:t>
            </a:r>
            <a:r>
              <a:rPr lang="en-US" altLang="ko-KR" sz="1200" dirty="0" smtClean="0"/>
              <a:t>"};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sumLabel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sum = 0;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CheckBoxItemEventEx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체크박스와 </a:t>
            </a:r>
            <a:r>
              <a:rPr lang="en-US" altLang="ko-KR" sz="1200" dirty="0" err="1" smtClean="0"/>
              <a:t>ItemEvent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i="1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contentPane.setLayout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FlowLayout</a:t>
            </a:r>
            <a:r>
              <a:rPr lang="en-US" altLang="ko-KR" sz="1200" b="1" dirty="0" smtClean="0"/>
              <a:t>());</a:t>
            </a:r>
            <a:r>
              <a:rPr lang="en-US" altLang="ko-KR" sz="1200" dirty="0" smtClean="0"/>
              <a:t>						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new</a:t>
            </a:r>
            <a:r>
              <a:rPr lang="ko-KR" altLang="en-US" sz="1200" b="1" dirty="0" smtClean="0"/>
              <a:t>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사과  </a:t>
            </a:r>
            <a:r>
              <a:rPr lang="en-US" altLang="ko-KR" sz="1200" b="1" dirty="0" smtClean="0"/>
              <a:t>100</a:t>
            </a:r>
            <a:r>
              <a:rPr lang="ko-KR" altLang="en-US" sz="1200" b="1" dirty="0" smtClean="0"/>
              <a:t>원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배 </a:t>
            </a:r>
            <a:r>
              <a:rPr lang="en-US" altLang="ko-KR" sz="1200" b="1" dirty="0" smtClean="0"/>
              <a:t>500</a:t>
            </a:r>
            <a:r>
              <a:rPr lang="ko-KR" altLang="en-US" sz="1200" b="1" dirty="0" smtClean="0"/>
              <a:t>원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체리 </a:t>
            </a:r>
            <a:r>
              <a:rPr lang="en-US" altLang="ko-KR" sz="1200" b="1" dirty="0" smtClean="0"/>
              <a:t>20000</a:t>
            </a:r>
            <a:r>
              <a:rPr lang="ko-KR" altLang="en-US" sz="1200" b="1" dirty="0" smtClean="0"/>
              <a:t>원</a:t>
            </a:r>
            <a:r>
              <a:rPr lang="en-US" altLang="ko-KR" sz="1200" b="1" dirty="0" smtClean="0"/>
              <a:t>"));</a:t>
            </a:r>
          </a:p>
          <a:p>
            <a:pPr defTabSz="180000"/>
            <a:r>
              <a:rPr lang="en-US" altLang="ko-KR" sz="1200" b="1" dirty="0" smtClean="0"/>
              <a:t>		for(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=0; 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&lt;</a:t>
            </a:r>
            <a:r>
              <a:rPr lang="en-US" altLang="ko-KR" sz="1200" b="1" dirty="0" err="1" smtClean="0"/>
              <a:t>fruits.length</a:t>
            </a:r>
            <a:r>
              <a:rPr lang="en-US" altLang="ko-KR" sz="1200" b="1" dirty="0" smtClean="0"/>
              <a:t>; 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++) {</a:t>
            </a:r>
          </a:p>
          <a:p>
            <a:pPr defTabSz="180000"/>
            <a:r>
              <a:rPr lang="en-US" altLang="ko-KR" sz="1200" dirty="0" smtClean="0"/>
              <a:t>			fruits[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JCheckBox</a:t>
            </a:r>
            <a:r>
              <a:rPr lang="en-US" altLang="ko-KR" sz="1200" b="1" dirty="0" smtClean="0"/>
              <a:t>(names[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]);</a:t>
            </a:r>
          </a:p>
          <a:p>
            <a:pPr defTabSz="180000"/>
            <a:r>
              <a:rPr lang="en-US" altLang="ko-KR" sz="1200" dirty="0" smtClean="0"/>
              <a:t>			fruits[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].</a:t>
            </a:r>
            <a:r>
              <a:rPr lang="en-US" altLang="ko-KR" sz="1200" b="1" dirty="0" err="1" smtClean="0"/>
              <a:t>setBorderPainted</a:t>
            </a:r>
            <a:r>
              <a:rPr lang="en-US" altLang="ko-KR" sz="1200" b="1" dirty="0" smtClean="0"/>
              <a:t>(true);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(fruits[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]);</a:t>
            </a:r>
          </a:p>
          <a:p>
            <a:pPr defTabSz="180000"/>
            <a:r>
              <a:rPr lang="en-US" altLang="ko-KR" sz="1200" dirty="0" smtClean="0"/>
              <a:t>			fruits[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].</a:t>
            </a:r>
            <a:r>
              <a:rPr lang="en-US" altLang="ko-KR" sz="1200" b="1" dirty="0" err="1" smtClean="0"/>
              <a:t>addItemListener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 smtClean="0"/>
              <a:t>MyItemListener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sumLabel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현재 </a:t>
            </a:r>
            <a:r>
              <a:rPr lang="en-US" altLang="ko-KR" sz="1200" b="1" dirty="0" smtClean="0"/>
              <a:t>0 </a:t>
            </a:r>
            <a:r>
              <a:rPr lang="ko-KR" altLang="en-US" sz="1200" b="1" dirty="0" smtClean="0"/>
              <a:t>원 입니다</a:t>
            </a:r>
            <a:r>
              <a:rPr lang="en-US" altLang="ko-KR" sz="1200" b="1" dirty="0" smtClean="0"/>
              <a:t>.");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sumLabel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(250,200);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4644008" y="908720"/>
            <a:ext cx="4214842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MyItemListener</a:t>
            </a:r>
            <a:r>
              <a:rPr lang="en-US" altLang="ko-KR" sz="1200" b="1" dirty="0" smtClean="0"/>
              <a:t> implements </a:t>
            </a:r>
            <a:r>
              <a:rPr lang="en-US" altLang="ko-KR" sz="1200" b="1" dirty="0" err="1" smtClean="0"/>
              <a:t>ItemListener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itemStateChanged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ItemEvent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selected=1;</a:t>
            </a:r>
          </a:p>
          <a:p>
            <a:pPr defTabSz="180000"/>
            <a:r>
              <a:rPr lang="en-US" altLang="ko-KR" sz="1200" b="1" dirty="0" smtClean="0"/>
              <a:t>			if(</a:t>
            </a:r>
            <a:r>
              <a:rPr lang="en-US" altLang="ko-KR" sz="1200" b="1" dirty="0" err="1" smtClean="0"/>
              <a:t>e.getStateChange</a:t>
            </a:r>
            <a:r>
              <a:rPr lang="en-US" altLang="ko-KR" sz="1200" b="1" dirty="0" smtClean="0"/>
              <a:t>() == </a:t>
            </a:r>
            <a:r>
              <a:rPr lang="en-US" altLang="ko-KR" sz="1200" b="1" dirty="0" err="1" smtClean="0"/>
              <a:t>ItemEvent.</a:t>
            </a:r>
            <a:r>
              <a:rPr lang="en-US" altLang="ko-KR" sz="1200" b="1" i="1" dirty="0" err="1" smtClean="0"/>
              <a:t>SELECTED</a:t>
            </a:r>
            <a:r>
              <a:rPr lang="en-US" altLang="ko-KR" sz="1200" b="1" i="1" dirty="0" smtClean="0"/>
              <a:t>)</a:t>
            </a:r>
          </a:p>
          <a:p>
            <a:pPr defTabSz="180000"/>
            <a:r>
              <a:rPr lang="en-US" altLang="ko-KR" sz="1200" dirty="0" smtClean="0"/>
              <a:t>				selected = 1;</a:t>
            </a:r>
          </a:p>
          <a:p>
            <a:pPr defTabSz="180000"/>
            <a:r>
              <a:rPr lang="en-US" altLang="ko-KR" sz="1200" b="1" dirty="0" smtClean="0"/>
              <a:t>			else</a:t>
            </a:r>
          </a:p>
          <a:p>
            <a:pPr defTabSz="180000"/>
            <a:r>
              <a:rPr lang="en-US" altLang="ko-KR" sz="1200" dirty="0" smtClean="0"/>
              <a:t>				selected = -1;</a:t>
            </a:r>
          </a:p>
          <a:p>
            <a:pPr defTabSz="180000"/>
            <a:r>
              <a:rPr lang="en-US" altLang="ko-KR" sz="1200" b="1" dirty="0" smtClean="0"/>
              <a:t>			if(</a:t>
            </a:r>
            <a:r>
              <a:rPr lang="en-US" altLang="ko-KR" sz="1200" b="1" dirty="0" err="1" smtClean="0"/>
              <a:t>e.getItem</a:t>
            </a:r>
            <a:r>
              <a:rPr lang="en-US" altLang="ko-KR" sz="1200" b="1" dirty="0" smtClean="0"/>
              <a:t>() == fruits[0]) </a:t>
            </a:r>
          </a:p>
          <a:p>
            <a:pPr defTabSz="180000"/>
            <a:r>
              <a:rPr lang="en-US" altLang="ko-KR" sz="1200" dirty="0" smtClean="0"/>
              <a:t>				sum = sum + selected*100;</a:t>
            </a:r>
          </a:p>
          <a:p>
            <a:pPr defTabSz="180000"/>
            <a:r>
              <a:rPr lang="en-US" altLang="ko-KR" sz="1200" b="1" dirty="0" smtClean="0"/>
              <a:t>			else if(</a:t>
            </a:r>
            <a:r>
              <a:rPr lang="en-US" altLang="ko-KR" sz="1200" b="1" dirty="0" err="1" smtClean="0"/>
              <a:t>e.getItem</a:t>
            </a:r>
            <a:r>
              <a:rPr lang="en-US" altLang="ko-KR" sz="1200" b="1" dirty="0" smtClean="0"/>
              <a:t>() == fruits[1]) </a:t>
            </a:r>
          </a:p>
          <a:p>
            <a:pPr defTabSz="180000"/>
            <a:r>
              <a:rPr lang="en-US" altLang="ko-KR" sz="1200" dirty="0" smtClean="0"/>
              <a:t>				sum = sum + selected*500;</a:t>
            </a:r>
          </a:p>
          <a:p>
            <a:pPr defTabSz="180000"/>
            <a:r>
              <a:rPr lang="en-US" altLang="ko-KR" sz="1200" b="1" dirty="0" smtClean="0"/>
              <a:t>			else</a:t>
            </a:r>
          </a:p>
          <a:p>
            <a:pPr defTabSz="180000"/>
            <a:r>
              <a:rPr lang="en-US" altLang="ko-KR" sz="1200" dirty="0" smtClean="0"/>
              <a:t>				sum = sum + selected*20000;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sumLabel.setText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현재 </a:t>
            </a:r>
            <a:r>
              <a:rPr lang="en-US" altLang="ko-KR" sz="1200" dirty="0" smtClean="0"/>
              <a:t>"+sum+"</a:t>
            </a:r>
            <a:r>
              <a:rPr lang="ko-KR" altLang="en-US" sz="1200" dirty="0" smtClean="0"/>
              <a:t>원 입니다</a:t>
            </a:r>
            <a:r>
              <a:rPr lang="en-US" altLang="ko-KR" sz="1200" dirty="0" smtClean="0"/>
              <a:t>.");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smtClean="0"/>
              <a:t>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CheckBoxItemEventEx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295" y="4798858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797345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51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라디오버튼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JRadioButton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라디오버튼이란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여러 버튼으로 그룹을 형성하고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그룹에 속한 버튼 중 하나만 선택되는 버튼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버튼이 선택되면 이전에 선택된 버튼은 자동으로 해제됨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체크박스와의 차이점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체크 박스는 각 체크박스마다 선택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해제가 가능하지만 라디오 버튼은 그룹에 속한 버튼 중 하나만 선택 상태가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이미지를 가진 라디오버튼의 생성 및 다루기는 체크박스와 완전히 동일</a:t>
            </a:r>
            <a:endParaRPr lang="en-US" altLang="ko-KR" dirty="0" smtClean="0"/>
          </a:p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디폴트는 선택되지 않은 상태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JCheckBox</a:t>
            </a:r>
            <a:r>
              <a:rPr lang="ko-KR" altLang="en-US" dirty="0" smtClean="0"/>
              <a:t>의 생성자와 동일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JRadioButton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텍스트와 이미지가 없는 </a:t>
            </a:r>
            <a:r>
              <a:rPr lang="ko-KR" altLang="en-US" dirty="0" err="1" smtClean="0"/>
              <a:t>토글</a:t>
            </a:r>
            <a:r>
              <a:rPr lang="ko-KR" altLang="en-US" dirty="0" smtClean="0"/>
              <a:t> 버튼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JRadioButton</a:t>
            </a:r>
            <a:r>
              <a:rPr lang="en-US" altLang="ko-KR" dirty="0" smtClean="0"/>
              <a:t>(Icon </a:t>
            </a:r>
            <a:r>
              <a:rPr lang="en-US" altLang="ko-KR" dirty="0" err="1" smtClean="0"/>
              <a:t>icon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이미지만 가진 </a:t>
            </a:r>
            <a:r>
              <a:rPr lang="ko-KR" altLang="en-US" dirty="0" err="1" smtClean="0"/>
              <a:t>토글</a:t>
            </a:r>
            <a:r>
              <a:rPr lang="ko-KR" altLang="en-US" dirty="0" smtClean="0"/>
              <a:t> 버튼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JRadioButton</a:t>
            </a:r>
            <a:r>
              <a:rPr lang="en-US" altLang="ko-KR" dirty="0" smtClean="0"/>
              <a:t>(Icon </a:t>
            </a:r>
            <a:r>
              <a:rPr lang="en-US" altLang="ko-KR" dirty="0" err="1" smtClean="0"/>
              <a:t>icon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selected)</a:t>
            </a:r>
          </a:p>
          <a:p>
            <a:pPr lvl="2"/>
            <a:r>
              <a:rPr lang="ko-KR" altLang="en-US" dirty="0" smtClean="0"/>
              <a:t>이미지와 지정된 선택 상태로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JRadioButton</a:t>
            </a:r>
            <a:r>
              <a:rPr lang="en-US" altLang="ko-KR" dirty="0" smtClean="0"/>
              <a:t>(String text)</a:t>
            </a:r>
          </a:p>
          <a:p>
            <a:pPr lvl="2"/>
            <a:r>
              <a:rPr lang="ko-KR" altLang="en-US" dirty="0" smtClean="0"/>
              <a:t>텍스트 만 가진 </a:t>
            </a:r>
            <a:r>
              <a:rPr lang="ko-KR" altLang="en-US" dirty="0" err="1" smtClean="0"/>
              <a:t>토글</a:t>
            </a:r>
            <a:r>
              <a:rPr lang="ko-KR" altLang="en-US" dirty="0" smtClean="0"/>
              <a:t> 버튼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JRadioButton</a:t>
            </a:r>
            <a:r>
              <a:rPr lang="en-US" altLang="ko-KR" dirty="0" smtClean="0"/>
              <a:t>(String text,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selected)</a:t>
            </a:r>
          </a:p>
          <a:p>
            <a:pPr lvl="2"/>
            <a:r>
              <a:rPr lang="ko-KR" altLang="en-US" dirty="0" smtClean="0"/>
              <a:t>텍스트와 지정된 선택 상태로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JRadioButton</a:t>
            </a:r>
            <a:r>
              <a:rPr lang="en-US" altLang="ko-KR" dirty="0" smtClean="0"/>
              <a:t>(String text, Icon </a:t>
            </a:r>
            <a:r>
              <a:rPr lang="en-US" altLang="ko-KR" dirty="0" err="1" smtClean="0"/>
              <a:t>icon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텍스트와 이미지 둘 다 가진 </a:t>
            </a:r>
            <a:r>
              <a:rPr lang="ko-KR" altLang="en-US" dirty="0" err="1" smtClean="0"/>
              <a:t>토글</a:t>
            </a:r>
            <a:r>
              <a:rPr lang="ko-KR" altLang="en-US" dirty="0" smtClean="0"/>
              <a:t> 버튼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JRadioButton</a:t>
            </a:r>
            <a:r>
              <a:rPr lang="en-US" altLang="ko-KR" dirty="0" smtClean="0"/>
              <a:t>(String text, Icon </a:t>
            </a:r>
            <a:r>
              <a:rPr lang="en-US" altLang="ko-KR" dirty="0" err="1" smtClean="0"/>
              <a:t>icon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selected)</a:t>
            </a:r>
          </a:p>
          <a:p>
            <a:pPr lvl="2"/>
            <a:r>
              <a:rPr lang="ko-KR" altLang="en-US" dirty="0" smtClean="0"/>
              <a:t>텍스트와 이미지를 가지고 지정된 선택상태로 생성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29000"/>
            <a:ext cx="23812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122533" y="3717032"/>
            <a:ext cx="2000264" cy="6840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475080" y="371703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하나의 버튼 그룹에</a:t>
            </a:r>
            <a:endParaRPr lang="en-US" altLang="ko-KR" sz="1200" dirty="0" smtClean="0"/>
          </a:p>
          <a:p>
            <a:r>
              <a:rPr lang="ko-KR" altLang="en-US" sz="1200" dirty="0" smtClean="0"/>
              <a:t>속한 라디오버튼들</a:t>
            </a:r>
            <a:endParaRPr lang="ko-KR" altLang="en-US" sz="1200" dirty="0"/>
          </a:p>
        </p:txBody>
      </p:sp>
      <p:sp>
        <p:nvSpPr>
          <p:cNvPr id="8" name="자유형 7"/>
          <p:cNvSpPr/>
          <p:nvPr/>
        </p:nvSpPr>
        <p:spPr>
          <a:xfrm>
            <a:off x="7107567" y="4016373"/>
            <a:ext cx="418290" cy="113490"/>
          </a:xfrm>
          <a:custGeom>
            <a:avLst/>
            <a:gdLst>
              <a:gd name="connsiteX0" fmla="*/ 418290 w 418290"/>
              <a:gd name="connsiteY0" fmla="*/ 16213 h 113490"/>
              <a:gd name="connsiteX1" fmla="*/ 136188 w 418290"/>
              <a:gd name="connsiteY1" fmla="*/ 16213 h 113490"/>
              <a:gd name="connsiteX2" fmla="*/ 0 w 418290"/>
              <a:gd name="connsiteY2" fmla="*/ 113490 h 113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290" h="113490">
                <a:moveTo>
                  <a:pt x="418290" y="16213"/>
                </a:moveTo>
                <a:cubicBezTo>
                  <a:pt x="312096" y="8106"/>
                  <a:pt x="205903" y="0"/>
                  <a:pt x="136188" y="16213"/>
                </a:cubicBezTo>
                <a:cubicBezTo>
                  <a:pt x="66473" y="32426"/>
                  <a:pt x="33236" y="72958"/>
                  <a:pt x="0" y="11349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090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라디오 버튼 생성 과정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67944" y="2143116"/>
            <a:ext cx="4429156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2"/>
            <a:r>
              <a:rPr lang="en-US" altLang="ko-KR" sz="1400" dirty="0" err="1" smtClean="0"/>
              <a:t>ButtonGroup</a:t>
            </a:r>
            <a:r>
              <a:rPr lang="en-US" altLang="ko-KR" sz="1400" dirty="0" smtClean="0"/>
              <a:t> group = new </a:t>
            </a:r>
            <a:r>
              <a:rPr lang="en-US" altLang="ko-KR" sz="1400" dirty="0" err="1" smtClean="0"/>
              <a:t>ButtonGroup</a:t>
            </a:r>
            <a:r>
              <a:rPr lang="en-US" altLang="ko-KR" sz="1400" dirty="0" smtClean="0"/>
              <a:t>();</a:t>
            </a:r>
          </a:p>
          <a:p>
            <a:pPr marL="0" lvl="2"/>
            <a:endParaRPr lang="en-US" altLang="ko-KR" sz="1400" dirty="0" smtClean="0"/>
          </a:p>
          <a:p>
            <a:pPr marL="0" lvl="2"/>
            <a:r>
              <a:rPr lang="en-US" altLang="ko-KR" sz="1400" dirty="0" err="1" smtClean="0"/>
              <a:t>JRadioButton</a:t>
            </a:r>
            <a:r>
              <a:rPr lang="en-US" altLang="ko-KR" sz="1400" dirty="0" smtClean="0"/>
              <a:t> apple= new </a:t>
            </a:r>
            <a:r>
              <a:rPr lang="en-US" altLang="ko-KR" sz="1400" dirty="0" err="1" smtClean="0"/>
              <a:t>JRadioButton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사과</a:t>
            </a:r>
            <a:r>
              <a:rPr lang="en-US" altLang="ko-KR" sz="1400" dirty="0" smtClean="0"/>
              <a:t>");</a:t>
            </a:r>
          </a:p>
          <a:p>
            <a:pPr marL="0" lvl="2"/>
            <a:r>
              <a:rPr lang="en-US" altLang="ko-KR" sz="1400" dirty="0" err="1" smtClean="0"/>
              <a:t>JRadioButton</a:t>
            </a:r>
            <a:r>
              <a:rPr lang="en-US" altLang="ko-KR" sz="1400" dirty="0" smtClean="0"/>
              <a:t> pear= new </a:t>
            </a:r>
            <a:r>
              <a:rPr lang="en-US" altLang="ko-KR" sz="1400" dirty="0" err="1" smtClean="0"/>
              <a:t>JRadioButton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배</a:t>
            </a:r>
            <a:r>
              <a:rPr lang="en-US" altLang="ko-KR" sz="1400" dirty="0" smtClean="0"/>
              <a:t>");</a:t>
            </a:r>
            <a:endParaRPr lang="ko-KR" altLang="en-US" sz="1400" dirty="0" smtClean="0"/>
          </a:p>
          <a:p>
            <a:pPr marL="0" lvl="2"/>
            <a:r>
              <a:rPr lang="en-US" altLang="ko-KR" sz="1400" dirty="0" err="1" smtClean="0"/>
              <a:t>JRadioButton</a:t>
            </a:r>
            <a:r>
              <a:rPr lang="en-US" altLang="ko-KR" sz="1400" dirty="0" smtClean="0"/>
              <a:t> cherry= new </a:t>
            </a:r>
            <a:r>
              <a:rPr lang="en-US" altLang="ko-KR" sz="1400" dirty="0" err="1" smtClean="0"/>
              <a:t>JRadioButton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체리</a:t>
            </a:r>
            <a:r>
              <a:rPr lang="en-US" altLang="ko-KR" sz="1400" dirty="0" smtClean="0"/>
              <a:t>");</a:t>
            </a:r>
          </a:p>
          <a:p>
            <a:pPr marL="0" lvl="2"/>
            <a:endParaRPr lang="en-US" altLang="ko-KR" sz="1400" dirty="0" smtClean="0"/>
          </a:p>
          <a:p>
            <a:pPr marL="0" lvl="2"/>
            <a:r>
              <a:rPr lang="en-US" altLang="ko-KR" sz="1400" dirty="0" err="1" smtClean="0"/>
              <a:t>group.add</a:t>
            </a:r>
            <a:r>
              <a:rPr lang="en-US" altLang="ko-KR" sz="1400" dirty="0" smtClean="0"/>
              <a:t>(apple);</a:t>
            </a:r>
          </a:p>
          <a:p>
            <a:pPr marL="0" lvl="2"/>
            <a:r>
              <a:rPr lang="en-US" altLang="ko-KR" sz="1400" dirty="0" err="1" smtClean="0"/>
              <a:t>group.add</a:t>
            </a:r>
            <a:r>
              <a:rPr lang="en-US" altLang="ko-KR" sz="1400" dirty="0" smtClean="0"/>
              <a:t>(pear);</a:t>
            </a:r>
            <a:endParaRPr lang="ko-KR" altLang="en-US" sz="1400" dirty="0" smtClean="0"/>
          </a:p>
          <a:p>
            <a:pPr marL="0" lvl="2"/>
            <a:r>
              <a:rPr lang="en-US" altLang="ko-KR" sz="1400" dirty="0" err="1" smtClean="0"/>
              <a:t>group.add</a:t>
            </a:r>
            <a:r>
              <a:rPr lang="en-US" altLang="ko-KR" sz="1400" dirty="0" smtClean="0"/>
              <a:t>(cherry);</a:t>
            </a:r>
          </a:p>
          <a:p>
            <a:pPr marL="0" lvl="2"/>
            <a:endParaRPr lang="en-US" altLang="ko-KR" sz="1400" dirty="0" smtClean="0"/>
          </a:p>
          <a:p>
            <a:pPr marL="0" lvl="2"/>
            <a:r>
              <a:rPr lang="en-US" altLang="ko-KR" sz="1400" dirty="0" err="1" smtClean="0"/>
              <a:t>container.add</a:t>
            </a:r>
            <a:r>
              <a:rPr lang="en-US" altLang="ko-KR" sz="1400" dirty="0" smtClean="0"/>
              <a:t>(apple);</a:t>
            </a:r>
          </a:p>
          <a:p>
            <a:pPr marL="0" lvl="2"/>
            <a:r>
              <a:rPr lang="en-US" altLang="ko-KR" sz="1400" dirty="0" err="1" smtClean="0"/>
              <a:t>container.add</a:t>
            </a:r>
            <a:r>
              <a:rPr lang="en-US" altLang="ko-KR" sz="1400" dirty="0" smtClean="0"/>
              <a:t>(pear);</a:t>
            </a:r>
            <a:endParaRPr lang="ko-KR" altLang="en-US" sz="1400" dirty="0" smtClean="0"/>
          </a:p>
          <a:p>
            <a:pPr marL="0" lvl="2"/>
            <a:r>
              <a:rPr lang="en-US" altLang="ko-KR" sz="1400" dirty="0" err="1" smtClean="0"/>
              <a:t>container.add</a:t>
            </a:r>
            <a:r>
              <a:rPr lang="en-US" altLang="ko-KR" sz="1400" dirty="0" smtClean="0"/>
              <a:t>(cherry);</a:t>
            </a:r>
            <a:endParaRPr lang="ko-KR" altLang="en-US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86108" y="2154647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버튼 그룹 객체 생성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86108" y="2803321"/>
            <a:ext cx="2486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2. </a:t>
            </a:r>
            <a:r>
              <a:rPr lang="ko-KR" altLang="en-US" sz="1400" smtClean="0"/>
              <a:t>라디오버튼 컴포넌트 생성</a:t>
            </a:r>
            <a:endParaRPr lang="ko-KR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586108" y="3681092"/>
            <a:ext cx="297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3. </a:t>
            </a:r>
            <a:r>
              <a:rPr lang="ko-KR" altLang="en-US" sz="1400" smtClean="0"/>
              <a:t>라디오 버튼을 버튼 그룹에 삽입</a:t>
            </a:r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586108" y="4568975"/>
            <a:ext cx="2908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4. </a:t>
            </a:r>
            <a:r>
              <a:rPr lang="ko-KR" altLang="en-US" sz="1400" smtClean="0"/>
              <a:t>라디오 버튼을 컨테이너에 삽입</a:t>
            </a:r>
            <a:endParaRPr lang="ko-KR" altLang="en-US" sz="1400"/>
          </a:p>
        </p:txBody>
      </p:sp>
      <p:cxnSp>
        <p:nvCxnSpPr>
          <p:cNvPr id="10" name="직선 화살표 연결선 9"/>
          <p:cNvCxnSpPr>
            <a:stCxn id="5" idx="3"/>
          </p:cNvCxnSpPr>
          <p:nvPr/>
        </p:nvCxnSpPr>
        <p:spPr>
          <a:xfrm flipV="1">
            <a:off x="2596595" y="2308535"/>
            <a:ext cx="1452682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왼쪽 중괄호 10"/>
          <p:cNvSpPr/>
          <p:nvPr/>
        </p:nvSpPr>
        <p:spPr>
          <a:xfrm>
            <a:off x="3763525" y="2671458"/>
            <a:ext cx="285752" cy="571504"/>
          </a:xfrm>
          <a:prstGeom prst="leftBrace">
            <a:avLst>
              <a:gd name="adj1" fmla="val 35567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3" name="직선 화살표 연결선 12"/>
          <p:cNvCxnSpPr>
            <a:stCxn id="6" idx="3"/>
            <a:endCxn id="11" idx="1"/>
          </p:cNvCxnSpPr>
          <p:nvPr/>
        </p:nvCxnSpPr>
        <p:spPr>
          <a:xfrm>
            <a:off x="3072686" y="2957210"/>
            <a:ext cx="69083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왼쪽 중괄호 13"/>
          <p:cNvSpPr/>
          <p:nvPr/>
        </p:nvSpPr>
        <p:spPr>
          <a:xfrm>
            <a:off x="3793236" y="3549229"/>
            <a:ext cx="285752" cy="571504"/>
          </a:xfrm>
          <a:prstGeom prst="leftBrace">
            <a:avLst>
              <a:gd name="adj1" fmla="val 35567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왼쪽 중괄호 14"/>
          <p:cNvSpPr/>
          <p:nvPr/>
        </p:nvSpPr>
        <p:spPr>
          <a:xfrm>
            <a:off x="3793236" y="4437112"/>
            <a:ext cx="285752" cy="571504"/>
          </a:xfrm>
          <a:prstGeom prst="leftBrace">
            <a:avLst>
              <a:gd name="adj1" fmla="val 35567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9" name="직선 화살표 연결선 18"/>
          <p:cNvCxnSpPr>
            <a:stCxn id="7" idx="3"/>
            <a:endCxn id="14" idx="1"/>
          </p:cNvCxnSpPr>
          <p:nvPr/>
        </p:nvCxnSpPr>
        <p:spPr>
          <a:xfrm>
            <a:off x="3556793" y="3834981"/>
            <a:ext cx="23644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8" idx="3"/>
            <a:endCxn id="15" idx="1"/>
          </p:cNvCxnSpPr>
          <p:nvPr/>
        </p:nvCxnSpPr>
        <p:spPr>
          <a:xfrm>
            <a:off x="3494276" y="4722864"/>
            <a:ext cx="29896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6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기초적인 스윙</a:t>
            </a:r>
            <a:r>
              <a:rPr lang="en-US" altLang="ko-KR" smtClean="0"/>
              <a:t> </a:t>
            </a:r>
            <a:r>
              <a:rPr lang="ko-KR" altLang="en-US" smtClean="0"/>
              <a:t>컴포넌트와 상속 관계</a:t>
            </a:r>
            <a:endParaRPr lang="ko-KR" altLang="en-US"/>
          </a:p>
        </p:txBody>
      </p:sp>
      <p:sp>
        <p:nvSpPr>
          <p:cNvPr id="49" name="슬라이드 번호 개체 틀 4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747428" cy="414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803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27" y="1428746"/>
            <a:ext cx="23812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88640"/>
            <a:ext cx="4229472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11-5 : </a:t>
            </a:r>
            <a:r>
              <a:rPr lang="ko-KR" altLang="en-US" dirty="0" smtClean="0"/>
              <a:t>라디오버튼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생성 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23928" y="1"/>
            <a:ext cx="5112568" cy="6740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RadioButtonEx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RadioButtonEx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라디오버튼 만들기  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i="1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contentPane.setLayout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FlowLayout</a:t>
            </a:r>
            <a:r>
              <a:rPr lang="en-US" altLang="ko-KR" sz="1200" b="1" dirty="0" smtClean="0"/>
              <a:t>());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cherryIcon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("images/cherry.jpg");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selectedCherryIcon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</a:p>
          <a:p>
            <a:pPr defTabSz="180000"/>
            <a:r>
              <a:rPr lang="en-US" altLang="ko-KR" sz="1200" b="1" dirty="0" smtClean="0"/>
              <a:t>									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("images/selectedCherry.jpg");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ButtonGroup</a:t>
            </a:r>
            <a:r>
              <a:rPr lang="en-US" altLang="ko-KR" sz="1200" b="1" dirty="0" smtClean="0"/>
              <a:t> g = new </a:t>
            </a:r>
            <a:r>
              <a:rPr lang="en-US" altLang="ko-KR" sz="1200" b="1" dirty="0" err="1" smtClean="0"/>
              <a:t>ButtonGroup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JRadioButton</a:t>
            </a:r>
            <a:r>
              <a:rPr lang="en-US" altLang="ko-KR" sz="1200" dirty="0" smtClean="0"/>
              <a:t> apple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JRadioButton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사과</a:t>
            </a:r>
            <a:r>
              <a:rPr lang="en-US" altLang="ko-KR" sz="1200" b="1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JRadioButton</a:t>
            </a:r>
            <a:r>
              <a:rPr lang="en-US" altLang="ko-KR" sz="1200" dirty="0" smtClean="0"/>
              <a:t> pear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JRadioButton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배</a:t>
            </a:r>
            <a:r>
              <a:rPr lang="en-US" altLang="ko-KR" sz="1200" b="1" dirty="0" smtClean="0"/>
              <a:t>", true);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JRadioButton</a:t>
            </a:r>
            <a:r>
              <a:rPr lang="en-US" altLang="ko-KR" sz="1200" dirty="0" smtClean="0"/>
              <a:t> cherry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JRadioButton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체리</a:t>
            </a:r>
            <a:r>
              <a:rPr lang="en-US" altLang="ko-KR" sz="1200" b="1" dirty="0" smtClean="0"/>
              <a:t>", </a:t>
            </a:r>
            <a:r>
              <a:rPr lang="en-US" altLang="ko-KR" sz="1200" b="1" dirty="0" err="1" smtClean="0"/>
              <a:t>cherryIcon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cherry.setBorderPainted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cherry.setSelectedIcon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selectedCherryIcon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g.add</a:t>
            </a:r>
            <a:r>
              <a:rPr lang="en-US" altLang="ko-KR" sz="1200" b="1" dirty="0" smtClean="0"/>
              <a:t>(apple);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g.add</a:t>
            </a:r>
            <a:r>
              <a:rPr lang="en-US" altLang="ko-KR" sz="1200" b="1" dirty="0" smtClean="0"/>
              <a:t>(pear);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g.add</a:t>
            </a:r>
            <a:r>
              <a:rPr lang="en-US" altLang="ko-KR" sz="1200" b="1" dirty="0" smtClean="0"/>
              <a:t>(cherry);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(apple);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(pear);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(cherry);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 </a:t>
            </a:r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(250,150);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RadioButtonEx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14348" y="1735140"/>
            <a:ext cx="2000264" cy="6840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071802" y="1571612"/>
            <a:ext cx="854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버튼 그룹</a:t>
            </a:r>
            <a:endParaRPr lang="en-US" altLang="ko-KR" sz="1200" dirty="0" smtClean="0"/>
          </a:p>
          <a:p>
            <a:r>
              <a:rPr lang="en-US" altLang="ko-KR" sz="1200" dirty="0" smtClean="0"/>
              <a:t>g</a:t>
            </a:r>
            <a:r>
              <a:rPr lang="ko-KR" altLang="en-US" sz="1200" dirty="0" smtClean="0"/>
              <a:t>에 속한</a:t>
            </a:r>
            <a:endParaRPr lang="en-US" altLang="ko-KR" sz="1200" dirty="0" smtClean="0"/>
          </a:p>
          <a:p>
            <a:r>
              <a:rPr lang="ko-KR" altLang="en-US" sz="1200" dirty="0" smtClean="0"/>
              <a:t>라디오</a:t>
            </a:r>
            <a:endParaRPr lang="en-US" altLang="ko-KR" sz="1200" dirty="0" smtClean="0"/>
          </a:p>
          <a:p>
            <a:r>
              <a:rPr lang="ko-KR" altLang="en-US" sz="1200" dirty="0" smtClean="0"/>
              <a:t>버튼들</a:t>
            </a:r>
            <a:endParaRPr lang="ko-KR" altLang="en-US" sz="1200" dirty="0"/>
          </a:p>
        </p:txBody>
      </p:sp>
      <p:sp>
        <p:nvSpPr>
          <p:cNvPr id="14" name="자유형 13"/>
          <p:cNvSpPr/>
          <p:nvPr/>
        </p:nvSpPr>
        <p:spPr>
          <a:xfrm>
            <a:off x="2704289" y="1870953"/>
            <a:ext cx="418290" cy="113490"/>
          </a:xfrm>
          <a:custGeom>
            <a:avLst/>
            <a:gdLst>
              <a:gd name="connsiteX0" fmla="*/ 418290 w 418290"/>
              <a:gd name="connsiteY0" fmla="*/ 16213 h 113490"/>
              <a:gd name="connsiteX1" fmla="*/ 136188 w 418290"/>
              <a:gd name="connsiteY1" fmla="*/ 16213 h 113490"/>
              <a:gd name="connsiteX2" fmla="*/ 0 w 418290"/>
              <a:gd name="connsiteY2" fmla="*/ 113490 h 113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290" h="113490">
                <a:moveTo>
                  <a:pt x="418290" y="16213"/>
                </a:moveTo>
                <a:cubicBezTo>
                  <a:pt x="312096" y="8106"/>
                  <a:pt x="205903" y="0"/>
                  <a:pt x="136188" y="16213"/>
                </a:cubicBezTo>
                <a:cubicBezTo>
                  <a:pt x="66473" y="32426"/>
                  <a:pt x="33236" y="72958"/>
                  <a:pt x="0" y="11349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47521" y="2913234"/>
            <a:ext cx="2133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초기 상태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배가 선택된 상태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952092" y="5072074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체리가 선택된 상태</a:t>
            </a:r>
            <a:endParaRPr lang="ko-KR" altLang="en-US" sz="12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27" y="3641908"/>
            <a:ext cx="23812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8229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 개체 틀 3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23528" y="13240"/>
            <a:ext cx="8820472" cy="6794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11-6 : </a:t>
            </a:r>
            <a:r>
              <a:rPr lang="en-US" altLang="ko-KR" dirty="0" err="1" smtClean="0"/>
              <a:t>ItemEvent</a:t>
            </a:r>
            <a:r>
              <a:rPr lang="ko-KR" altLang="en-US" dirty="0" smtClean="0"/>
              <a:t> 활용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사진 보여 주기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436096" y="1384403"/>
            <a:ext cx="3532952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	class </a:t>
            </a:r>
            <a:r>
              <a:rPr lang="en-US" altLang="ko-KR" sz="1000" b="1" dirty="0" err="1" smtClean="0"/>
              <a:t>MyItemListener</a:t>
            </a:r>
            <a:r>
              <a:rPr lang="en-US" altLang="ko-KR" sz="1000" b="1" dirty="0" smtClean="0"/>
              <a:t> implements </a:t>
            </a:r>
            <a:r>
              <a:rPr lang="en-US" altLang="ko-KR" sz="1000" b="1" dirty="0" err="1" smtClean="0"/>
              <a:t>ItemListener</a:t>
            </a:r>
            <a:r>
              <a:rPr lang="en-US" altLang="ko-KR" sz="1000" b="1" dirty="0" smtClean="0"/>
              <a:t> {</a:t>
            </a:r>
          </a:p>
          <a:p>
            <a:pPr defTabSz="180000"/>
            <a:r>
              <a:rPr lang="en-US" altLang="ko-KR" sz="1000" b="1" dirty="0" smtClean="0"/>
              <a:t>		public void </a:t>
            </a:r>
            <a:r>
              <a:rPr lang="en-US" altLang="ko-KR" sz="1000" b="1" dirty="0" err="1" smtClean="0"/>
              <a:t>itemStateChanged</a:t>
            </a:r>
            <a:r>
              <a:rPr lang="en-US" altLang="ko-KR" sz="1000" b="1" dirty="0" smtClean="0"/>
              <a:t>(</a:t>
            </a:r>
            <a:r>
              <a:rPr lang="en-US" altLang="ko-KR" sz="1000" b="1" dirty="0" err="1" smtClean="0"/>
              <a:t>ItemEvent</a:t>
            </a:r>
            <a:r>
              <a:rPr lang="en-US" altLang="ko-KR" sz="1000" b="1" dirty="0" smtClean="0"/>
              <a:t> e) {</a:t>
            </a:r>
          </a:p>
          <a:p>
            <a:pPr defTabSz="180000"/>
            <a:r>
              <a:rPr lang="en-US" altLang="ko-KR" sz="1000" b="1" dirty="0" smtClean="0"/>
              <a:t>			if(</a:t>
            </a:r>
            <a:r>
              <a:rPr lang="en-US" altLang="ko-KR" sz="1000" b="1" dirty="0" err="1" smtClean="0"/>
              <a:t>e.getStateChange</a:t>
            </a:r>
            <a:r>
              <a:rPr lang="en-US" altLang="ko-KR" sz="1000" b="1" dirty="0" smtClean="0"/>
              <a:t>() == </a:t>
            </a:r>
          </a:p>
          <a:p>
            <a:pPr defTabSz="180000"/>
            <a:r>
              <a:rPr lang="en-US" altLang="ko-KR" sz="1000" b="1" dirty="0" smtClean="0"/>
              <a:t>				</a:t>
            </a:r>
            <a:r>
              <a:rPr lang="en-US" altLang="ko-KR" sz="1000" b="1" dirty="0" err="1" smtClean="0"/>
              <a:t>ItemEvent.</a:t>
            </a:r>
            <a:r>
              <a:rPr lang="en-US" altLang="ko-KR" sz="1000" b="1" i="1" dirty="0" err="1" smtClean="0"/>
              <a:t>DESELECTED</a:t>
            </a:r>
            <a:r>
              <a:rPr lang="en-US" altLang="ko-KR" sz="1000" b="1" i="1" dirty="0" smtClean="0"/>
              <a:t>)</a:t>
            </a:r>
          </a:p>
          <a:p>
            <a:pPr defTabSz="180000"/>
            <a:r>
              <a:rPr lang="en-US" altLang="ko-KR" sz="1000" b="1" i="1" dirty="0" smtClean="0"/>
              <a:t>				</a:t>
            </a:r>
            <a:r>
              <a:rPr lang="en-US" altLang="ko-KR" sz="1000" b="1" dirty="0" smtClean="0"/>
              <a:t>return;</a:t>
            </a:r>
          </a:p>
          <a:p>
            <a:pPr defTabSz="180000"/>
            <a:r>
              <a:rPr lang="en-US" altLang="ko-KR" sz="1000" b="1" dirty="0" smtClean="0"/>
              <a:t>			if(radio[0].</a:t>
            </a:r>
            <a:r>
              <a:rPr lang="en-US" altLang="ko-KR" sz="1000" b="1" dirty="0" err="1" smtClean="0"/>
              <a:t>isSelected</a:t>
            </a:r>
            <a:r>
              <a:rPr lang="en-US" altLang="ko-KR" sz="1000" b="1" dirty="0" smtClean="0"/>
              <a:t>()) </a:t>
            </a:r>
          </a:p>
          <a:p>
            <a:pPr defTabSz="180000"/>
            <a:r>
              <a:rPr lang="en-US" altLang="ko-KR" sz="1000" dirty="0" smtClean="0"/>
              <a:t>				</a:t>
            </a:r>
            <a:r>
              <a:rPr lang="en-US" altLang="ko-KR" sz="1000" dirty="0" err="1" smtClean="0"/>
              <a:t>imageLabel.setIcon</a:t>
            </a:r>
            <a:r>
              <a:rPr lang="en-US" altLang="ko-KR" sz="1000" dirty="0" smtClean="0"/>
              <a:t>(image[0]);</a:t>
            </a:r>
          </a:p>
          <a:p>
            <a:pPr defTabSz="180000"/>
            <a:r>
              <a:rPr lang="en-US" altLang="ko-KR" sz="1000" b="1" dirty="0" smtClean="0"/>
              <a:t>			else if(radio[1].</a:t>
            </a:r>
            <a:r>
              <a:rPr lang="en-US" altLang="ko-KR" sz="1000" b="1" dirty="0" err="1" smtClean="0"/>
              <a:t>isSelected</a:t>
            </a:r>
            <a:r>
              <a:rPr lang="en-US" altLang="ko-KR" sz="1000" b="1" dirty="0" smtClean="0"/>
              <a:t>()) </a:t>
            </a:r>
          </a:p>
          <a:p>
            <a:pPr defTabSz="180000"/>
            <a:r>
              <a:rPr lang="en-US" altLang="ko-KR" sz="1000" dirty="0" smtClean="0"/>
              <a:t>				</a:t>
            </a:r>
            <a:r>
              <a:rPr lang="en-US" altLang="ko-KR" sz="1000" dirty="0" err="1" smtClean="0"/>
              <a:t>imageLabel.setIcon</a:t>
            </a:r>
            <a:r>
              <a:rPr lang="en-US" altLang="ko-KR" sz="1000" dirty="0" smtClean="0"/>
              <a:t>(image[1]);</a:t>
            </a:r>
          </a:p>
          <a:p>
            <a:pPr defTabSz="180000"/>
            <a:r>
              <a:rPr lang="en-US" altLang="ko-KR" sz="1000" b="1" dirty="0" smtClean="0"/>
              <a:t>			else </a:t>
            </a:r>
          </a:p>
          <a:p>
            <a:pPr defTabSz="180000"/>
            <a:r>
              <a:rPr lang="en-US" altLang="ko-KR" sz="1000" dirty="0" smtClean="0"/>
              <a:t>				</a:t>
            </a:r>
            <a:r>
              <a:rPr lang="en-US" altLang="ko-KR" sz="1000" dirty="0" err="1" smtClean="0"/>
              <a:t>imageLabel.setIcon</a:t>
            </a:r>
            <a:r>
              <a:rPr lang="en-US" altLang="ko-KR" sz="1000" dirty="0" smtClean="0"/>
              <a:t>(image[2]);</a:t>
            </a:r>
          </a:p>
          <a:p>
            <a:pPr defTabSz="180000"/>
            <a:r>
              <a:rPr lang="en-US" altLang="ko-KR" sz="1000" dirty="0" smtClean="0"/>
              <a:t>		}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b="1" dirty="0" smtClean="0"/>
              <a:t>	</a:t>
            </a:r>
            <a:r>
              <a:rPr lang="en-US" altLang="ko-KR" sz="1000" dirty="0" smtClean="0"/>
              <a:t>public static void main(String 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 {</a:t>
            </a:r>
          </a:p>
          <a:p>
            <a:pPr defTabSz="180000"/>
            <a:r>
              <a:rPr lang="en-US" altLang="ko-KR" sz="1000" dirty="0" smtClean="0"/>
              <a:t>		new </a:t>
            </a:r>
            <a:r>
              <a:rPr lang="en-US" altLang="ko-KR" sz="1000" dirty="0" err="1" smtClean="0"/>
              <a:t>RadioButtonItemEventEx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dirty="0" smtClean="0"/>
              <a:t>} </a:t>
            </a:r>
            <a:endParaRPr lang="ko-KR" altLang="en-US" sz="1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83568" y="692696"/>
            <a:ext cx="4317060" cy="5940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import </a:t>
            </a:r>
            <a:r>
              <a:rPr lang="en-US" altLang="ko-KR" sz="1000" dirty="0" err="1" smtClean="0"/>
              <a:t>javax.swing</a:t>
            </a:r>
            <a:r>
              <a:rPr lang="en-US" altLang="ko-KR" sz="1000" dirty="0" smtClean="0"/>
              <a:t>.*;</a:t>
            </a:r>
          </a:p>
          <a:p>
            <a:pPr defTabSz="180000"/>
            <a:r>
              <a:rPr lang="en-US" altLang="ko-KR" sz="1000" dirty="0" smtClean="0"/>
              <a:t>import </a:t>
            </a:r>
            <a:r>
              <a:rPr lang="en-US" altLang="ko-KR" sz="1000" dirty="0" err="1" smtClean="0"/>
              <a:t>java.awt.event</a:t>
            </a:r>
            <a:r>
              <a:rPr lang="en-US" altLang="ko-KR" sz="1000" dirty="0" smtClean="0"/>
              <a:t>.*;</a:t>
            </a:r>
          </a:p>
          <a:p>
            <a:pPr defTabSz="180000"/>
            <a:r>
              <a:rPr lang="en-US" altLang="ko-KR" sz="1000" dirty="0" smtClean="0"/>
              <a:t>import java.awt.*;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b="1" dirty="0" smtClean="0"/>
              <a:t>public class </a:t>
            </a:r>
            <a:r>
              <a:rPr lang="en-US" altLang="ko-KR" sz="1000" b="1" dirty="0" err="1" smtClean="0"/>
              <a:t>RadioButtonItemEventEx</a:t>
            </a:r>
            <a:r>
              <a:rPr lang="en-US" altLang="ko-KR" sz="1000" b="1" dirty="0" smtClean="0"/>
              <a:t> extends </a:t>
            </a:r>
            <a:r>
              <a:rPr lang="en-US" altLang="ko-KR" sz="1000" b="1" dirty="0" err="1" smtClean="0"/>
              <a:t>JFrame</a:t>
            </a:r>
            <a:r>
              <a:rPr lang="en-US" altLang="ko-KR" sz="1000" b="1" dirty="0" smtClean="0"/>
              <a:t> {</a:t>
            </a:r>
          </a:p>
          <a:p>
            <a:pPr defTabSz="180000"/>
            <a:r>
              <a:rPr lang="en-US" altLang="ko-KR" sz="1000" dirty="0" smtClean="0"/>
              <a:t>	Container </a:t>
            </a:r>
            <a:r>
              <a:rPr lang="en-US" altLang="ko-KR" sz="1000" dirty="0" err="1" smtClean="0"/>
              <a:t>contentPane</a:t>
            </a:r>
            <a:r>
              <a:rPr lang="en-US" altLang="ko-KR" sz="1000" dirty="0" smtClean="0"/>
              <a:t>; 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JRadioButton</a:t>
            </a:r>
            <a:r>
              <a:rPr lang="en-US" altLang="ko-KR" sz="1000" dirty="0" smtClean="0"/>
              <a:t> [] radio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JRadioButton</a:t>
            </a:r>
            <a:r>
              <a:rPr lang="en-US" altLang="ko-KR" sz="1000" b="1" dirty="0" smtClean="0"/>
              <a:t> [3];</a:t>
            </a:r>
          </a:p>
          <a:p>
            <a:pPr defTabSz="180000"/>
            <a:r>
              <a:rPr lang="en-US" altLang="ko-KR" sz="1000" dirty="0" smtClean="0"/>
              <a:t>	String [] text = {"</a:t>
            </a:r>
            <a:r>
              <a:rPr lang="ko-KR" altLang="en-US" sz="1000" dirty="0" smtClean="0"/>
              <a:t>사과</a:t>
            </a:r>
            <a:r>
              <a:rPr lang="en-US" altLang="ko-KR" sz="1000" dirty="0" smtClean="0"/>
              <a:t>", "</a:t>
            </a:r>
            <a:r>
              <a:rPr lang="ko-KR" altLang="en-US" sz="1000" dirty="0" smtClean="0"/>
              <a:t>배</a:t>
            </a:r>
            <a:r>
              <a:rPr lang="en-US" altLang="ko-KR" sz="1000" dirty="0" smtClean="0"/>
              <a:t>", "</a:t>
            </a:r>
            <a:r>
              <a:rPr lang="ko-KR" altLang="en-US" sz="1000" dirty="0" smtClean="0"/>
              <a:t>체리</a:t>
            </a:r>
            <a:r>
              <a:rPr lang="en-US" altLang="ko-KR" sz="1000" dirty="0" smtClean="0"/>
              <a:t>"};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ImageIcon</a:t>
            </a:r>
            <a:r>
              <a:rPr lang="en-US" altLang="ko-KR" sz="1000" dirty="0" smtClean="0"/>
              <a:t> [] image = { </a:t>
            </a:r>
          </a:p>
          <a:p>
            <a:pPr defTabSz="180000"/>
            <a:r>
              <a:rPr lang="en-US" altLang="ko-KR" sz="1000" b="1" dirty="0" smtClean="0"/>
              <a:t>		new </a:t>
            </a:r>
            <a:r>
              <a:rPr lang="en-US" altLang="ko-KR" sz="1000" b="1" dirty="0" err="1" smtClean="0"/>
              <a:t>ImageIcon</a:t>
            </a:r>
            <a:r>
              <a:rPr lang="en-US" altLang="ko-KR" sz="1000" b="1" dirty="0" smtClean="0"/>
              <a:t>("images/apple.jpg"), </a:t>
            </a:r>
          </a:p>
          <a:p>
            <a:pPr defTabSz="180000"/>
            <a:r>
              <a:rPr lang="en-US" altLang="ko-KR" sz="1000" b="1" dirty="0" smtClean="0"/>
              <a:t>		new </a:t>
            </a:r>
            <a:r>
              <a:rPr lang="en-US" altLang="ko-KR" sz="1000" b="1" dirty="0" err="1" smtClean="0"/>
              <a:t>ImageIcon</a:t>
            </a:r>
            <a:r>
              <a:rPr lang="en-US" altLang="ko-KR" sz="1000" b="1" dirty="0" smtClean="0"/>
              <a:t>(“images/pear.jpg"),</a:t>
            </a:r>
          </a:p>
          <a:p>
            <a:pPr defTabSz="180000"/>
            <a:r>
              <a:rPr lang="en-US" altLang="ko-KR" sz="1000" b="1" dirty="0" smtClean="0"/>
              <a:t>		new </a:t>
            </a:r>
            <a:r>
              <a:rPr lang="en-US" altLang="ko-KR" sz="1000" b="1" dirty="0" err="1" smtClean="0"/>
              <a:t>ImageIcon</a:t>
            </a:r>
            <a:r>
              <a:rPr lang="en-US" altLang="ko-KR" sz="1000" b="1" dirty="0" smtClean="0"/>
              <a:t>(“images/cherry.jpg")};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JLabel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imageLabel</a:t>
            </a:r>
            <a:r>
              <a:rPr lang="en-US" altLang="ko-KR" sz="1000" dirty="0" smtClean="0"/>
              <a:t>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JLabel</a:t>
            </a:r>
            <a:r>
              <a:rPr lang="en-US" altLang="ko-KR" sz="1000" b="1" dirty="0" smtClean="0"/>
              <a:t>();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RadioButtonItemEventEx</a:t>
            </a:r>
            <a:r>
              <a:rPr lang="en-US" altLang="ko-KR" sz="1000" dirty="0" smtClean="0"/>
              <a:t>() {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setTitle</a:t>
            </a:r>
            <a:r>
              <a:rPr lang="en-US" altLang="ko-KR" sz="1000" dirty="0" smtClean="0"/>
              <a:t>("</a:t>
            </a:r>
            <a:r>
              <a:rPr lang="ko-KR" altLang="en-US" sz="1000" dirty="0" smtClean="0"/>
              <a:t>라디오버튼 </a:t>
            </a:r>
            <a:r>
              <a:rPr lang="en-US" altLang="ko-KR" sz="1000" dirty="0" smtClean="0"/>
              <a:t>Item Event </a:t>
            </a:r>
            <a:r>
              <a:rPr lang="ko-KR" altLang="en-US" sz="1000" dirty="0" smtClean="0"/>
              <a:t>예제</a:t>
            </a:r>
            <a:r>
              <a:rPr lang="en-US" altLang="ko-KR" sz="1000" dirty="0" smtClean="0"/>
              <a:t>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setDefaultCloseOperation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JFrame.</a:t>
            </a:r>
            <a:r>
              <a:rPr lang="en-US" altLang="ko-KR" sz="1000" i="1" dirty="0" err="1" smtClean="0"/>
              <a:t>EXIT_ON_CLOSE</a:t>
            </a:r>
            <a:r>
              <a:rPr lang="en-US" altLang="ko-KR" sz="1000" i="1" dirty="0" smtClean="0"/>
              <a:t>);</a:t>
            </a:r>
          </a:p>
          <a:p>
            <a:pPr defTabSz="180000"/>
            <a:r>
              <a:rPr lang="en-US" altLang="ko-KR" sz="1000" i="1" dirty="0" smtClean="0"/>
              <a:t>		</a:t>
            </a:r>
            <a:r>
              <a:rPr lang="en-US" altLang="ko-KR" sz="1000" dirty="0" err="1" smtClean="0"/>
              <a:t>contentPane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getContentPane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contentPane.setLayout</a:t>
            </a:r>
            <a:r>
              <a:rPr lang="en-US" altLang="ko-KR" sz="1000" dirty="0" smtClean="0"/>
              <a:t>(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BorderLayout</a:t>
            </a:r>
            <a:r>
              <a:rPr lang="en-US" altLang="ko-KR" sz="1000" b="1" dirty="0" smtClean="0"/>
              <a:t>());</a:t>
            </a:r>
            <a:endParaRPr lang="en-US" altLang="ko-KR" sz="1000" dirty="0" smtClean="0"/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JPanel</a:t>
            </a:r>
            <a:r>
              <a:rPr lang="en-US" altLang="ko-KR" sz="1000" dirty="0" smtClean="0"/>
              <a:t> panel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JPanel</a:t>
            </a:r>
            <a:r>
              <a:rPr lang="en-US" altLang="ko-KR" sz="1000" b="1" dirty="0" smtClean="0"/>
              <a:t>();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panel.setBackground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Color.</a:t>
            </a:r>
            <a:r>
              <a:rPr lang="en-US" altLang="ko-KR" sz="1000" i="1" dirty="0" err="1" smtClean="0"/>
              <a:t>GRAY</a:t>
            </a:r>
            <a:r>
              <a:rPr lang="en-US" altLang="ko-KR" sz="1000" i="1" dirty="0" smtClean="0"/>
              <a:t>);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ButtonGroup</a:t>
            </a:r>
            <a:r>
              <a:rPr lang="en-US" altLang="ko-KR" sz="1000" dirty="0" smtClean="0"/>
              <a:t> g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ButtonGroup</a:t>
            </a:r>
            <a:r>
              <a:rPr lang="en-US" altLang="ko-KR" sz="1000" b="1" dirty="0" smtClean="0"/>
              <a:t>();</a:t>
            </a:r>
          </a:p>
          <a:p>
            <a:pPr defTabSz="180000"/>
            <a:r>
              <a:rPr lang="en-US" altLang="ko-KR" sz="1000" b="1" dirty="0" smtClean="0"/>
              <a:t>		for(</a:t>
            </a:r>
            <a:r>
              <a:rPr lang="en-US" altLang="ko-KR" sz="1000" b="1" dirty="0" err="1" smtClean="0"/>
              <a:t>int</a:t>
            </a:r>
            <a:r>
              <a:rPr lang="en-US" altLang="ko-KR" sz="1000" b="1" dirty="0" smtClean="0"/>
              <a:t> </a:t>
            </a:r>
            <a:r>
              <a:rPr lang="en-US" altLang="ko-KR" sz="1000" b="1" dirty="0" err="1" smtClean="0"/>
              <a:t>i</a:t>
            </a:r>
            <a:r>
              <a:rPr lang="en-US" altLang="ko-KR" sz="1000" b="1" dirty="0" smtClean="0"/>
              <a:t>=0; </a:t>
            </a:r>
            <a:r>
              <a:rPr lang="en-US" altLang="ko-KR" sz="1000" b="1" dirty="0" err="1" smtClean="0"/>
              <a:t>i</a:t>
            </a:r>
            <a:r>
              <a:rPr lang="en-US" altLang="ko-KR" sz="1000" b="1" dirty="0" smtClean="0"/>
              <a:t>&lt;</a:t>
            </a:r>
            <a:r>
              <a:rPr lang="en-US" altLang="ko-KR" sz="1000" b="1" dirty="0" err="1" smtClean="0"/>
              <a:t>radio.length</a:t>
            </a:r>
            <a:r>
              <a:rPr lang="en-US" altLang="ko-KR" sz="1000" b="1" dirty="0" smtClean="0"/>
              <a:t>; </a:t>
            </a:r>
            <a:r>
              <a:rPr lang="en-US" altLang="ko-KR" sz="1000" b="1" dirty="0" err="1" smtClean="0"/>
              <a:t>i</a:t>
            </a:r>
            <a:r>
              <a:rPr lang="en-US" altLang="ko-KR" sz="1000" b="1" dirty="0" smtClean="0"/>
              <a:t>++) {</a:t>
            </a:r>
          </a:p>
          <a:p>
            <a:pPr defTabSz="180000"/>
            <a:r>
              <a:rPr lang="en-US" altLang="ko-KR" sz="1000" dirty="0" smtClean="0"/>
              <a:t>			radio[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JRadioButton</a:t>
            </a:r>
            <a:r>
              <a:rPr lang="en-US" altLang="ko-KR" sz="1000" b="1" dirty="0" smtClean="0"/>
              <a:t>(text[</a:t>
            </a:r>
            <a:r>
              <a:rPr lang="en-US" altLang="ko-KR" sz="1000" b="1" dirty="0" err="1" smtClean="0"/>
              <a:t>i</a:t>
            </a:r>
            <a:r>
              <a:rPr lang="en-US" altLang="ko-KR" sz="1000" b="1" dirty="0" smtClean="0"/>
              <a:t>]);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b="1" dirty="0" err="1" smtClean="0"/>
              <a:t>g.add</a:t>
            </a:r>
            <a:r>
              <a:rPr lang="en-US" altLang="ko-KR" sz="1000" b="1" dirty="0" smtClean="0"/>
              <a:t>(radio[</a:t>
            </a:r>
            <a:r>
              <a:rPr lang="en-US" altLang="ko-KR" sz="1000" b="1" dirty="0" err="1" smtClean="0"/>
              <a:t>i</a:t>
            </a:r>
            <a:r>
              <a:rPr lang="en-US" altLang="ko-KR" sz="1000" b="1" dirty="0" smtClean="0"/>
              <a:t>]);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dirty="0" err="1" smtClean="0"/>
              <a:t>panel.add</a:t>
            </a:r>
            <a:r>
              <a:rPr lang="en-US" altLang="ko-KR" sz="1000" dirty="0" smtClean="0"/>
              <a:t>(radio[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]);</a:t>
            </a:r>
          </a:p>
          <a:p>
            <a:pPr defTabSz="180000"/>
            <a:r>
              <a:rPr lang="en-US" altLang="ko-KR" sz="1000" dirty="0" smtClean="0"/>
              <a:t>			radio[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].</a:t>
            </a:r>
            <a:r>
              <a:rPr lang="en-US" altLang="ko-KR" sz="1000" dirty="0" err="1" smtClean="0"/>
              <a:t>addItemListener</a:t>
            </a:r>
            <a:r>
              <a:rPr lang="en-US" altLang="ko-KR" sz="1000" dirty="0" smtClean="0"/>
              <a:t>(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MyItemListener</a:t>
            </a:r>
            <a:r>
              <a:rPr lang="en-US" altLang="ko-KR" sz="1000" b="1" dirty="0" smtClean="0"/>
              <a:t>());</a:t>
            </a:r>
          </a:p>
          <a:p>
            <a:pPr defTabSz="180000"/>
            <a:r>
              <a:rPr lang="en-US" altLang="ko-KR" sz="1000" dirty="0" smtClean="0"/>
              <a:t>		}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smtClean="0"/>
              <a:t>radio[2].</a:t>
            </a:r>
            <a:r>
              <a:rPr lang="en-US" altLang="ko-KR" sz="1000" b="1" dirty="0" err="1" smtClean="0"/>
              <a:t>setSelected</a:t>
            </a:r>
            <a:r>
              <a:rPr lang="en-US" altLang="ko-KR" sz="1000" b="1" dirty="0" smtClean="0"/>
              <a:t>(true);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contentPane.add</a:t>
            </a:r>
            <a:r>
              <a:rPr lang="en-US" altLang="ko-KR" sz="1000" dirty="0" smtClean="0"/>
              <a:t>(panel, </a:t>
            </a:r>
            <a:r>
              <a:rPr lang="en-US" altLang="ko-KR" sz="1000" dirty="0" err="1" smtClean="0"/>
              <a:t>BorderLayout.</a:t>
            </a:r>
            <a:r>
              <a:rPr lang="en-US" altLang="ko-KR" sz="1000" i="1" dirty="0" err="1" smtClean="0"/>
              <a:t>NORTH</a:t>
            </a:r>
            <a:r>
              <a:rPr lang="en-US" altLang="ko-KR" sz="1000" i="1" dirty="0" smtClean="0"/>
              <a:t>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contentPane.add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imageLabel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BorderLayout.</a:t>
            </a:r>
            <a:r>
              <a:rPr lang="en-US" altLang="ko-KR" sz="1000" i="1" dirty="0" err="1" smtClean="0"/>
              <a:t>CENTER</a:t>
            </a:r>
            <a:r>
              <a:rPr lang="en-US" altLang="ko-KR" sz="1000" i="1" dirty="0" smtClean="0"/>
              <a:t>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err="1" smtClean="0"/>
              <a:t>imageLabel.setHorizontalAlignment</a:t>
            </a:r>
            <a:r>
              <a:rPr lang="en-US" altLang="ko-KR" sz="1000" b="1" dirty="0" smtClean="0"/>
              <a:t>(</a:t>
            </a:r>
            <a:r>
              <a:rPr lang="en-US" altLang="ko-KR" sz="1000" b="1" dirty="0" err="1" smtClean="0"/>
              <a:t>SwingConstants.</a:t>
            </a:r>
            <a:r>
              <a:rPr lang="en-US" altLang="ko-KR" sz="1000" b="1" i="1" dirty="0" err="1" smtClean="0"/>
              <a:t>CENTER</a:t>
            </a:r>
            <a:r>
              <a:rPr lang="en-US" altLang="ko-KR" sz="1000" b="1" i="1" dirty="0" smtClean="0"/>
              <a:t>);</a:t>
            </a:r>
          </a:p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setSize</a:t>
            </a:r>
            <a:r>
              <a:rPr lang="en-US" altLang="ko-KR" sz="1000" dirty="0" smtClean="0"/>
              <a:t>(250,200);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setVisible</a:t>
            </a:r>
            <a:r>
              <a:rPr lang="en-US" altLang="ko-KR" sz="1000" dirty="0" smtClean="0"/>
              <a:t>(true);</a:t>
            </a:r>
          </a:p>
          <a:p>
            <a:pPr defTabSz="180000"/>
            <a:r>
              <a:rPr lang="en-US" altLang="ko-KR" sz="1000" dirty="0" smtClean="0"/>
              <a:t>	}</a:t>
            </a: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5415219" y="5180543"/>
            <a:ext cx="1605053" cy="783193"/>
          </a:xfrm>
          <a:prstGeom prst="wedgeRoundRectCallout">
            <a:avLst>
              <a:gd name="adj1" fmla="val -216438"/>
              <a:gd name="adj2" fmla="val -211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 err="1" smtClean="0"/>
              <a:t>setSelected</a:t>
            </a:r>
            <a:r>
              <a:rPr lang="en-US" altLang="ko-KR" sz="1000" dirty="0" smtClean="0"/>
              <a:t>(true) </a:t>
            </a:r>
            <a:r>
              <a:rPr lang="ko-KR" altLang="en-US" sz="1000" dirty="0" smtClean="0"/>
              <a:t>호출로 인해 </a:t>
            </a:r>
            <a:r>
              <a:rPr lang="en-US" altLang="ko-KR" sz="1000" dirty="0" smtClean="0"/>
              <a:t>Item </a:t>
            </a:r>
            <a:r>
              <a:rPr lang="ko-KR" altLang="en-US" sz="1000" dirty="0" smtClean="0"/>
              <a:t>이벤트가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발생하</a:t>
            </a:r>
            <a:r>
              <a:rPr lang="ko-KR" altLang="en-US" sz="1000" dirty="0"/>
              <a:t>며</a:t>
            </a:r>
            <a:r>
              <a:rPr lang="ko-KR" altLang="en-US" sz="1000" dirty="0" smtClean="0"/>
              <a:t> 해당하는 이미지 출력됨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2493313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실행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ItemEvent</a:t>
            </a:r>
            <a:r>
              <a:rPr lang="ko-KR" altLang="en-US" dirty="0" smtClean="0"/>
              <a:t> 활용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사진 보여 주기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0166" y="3571876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초기화면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71934" y="3571876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"</a:t>
            </a:r>
            <a:r>
              <a:rPr lang="ko-KR" altLang="en-US" sz="1400" smtClean="0"/>
              <a:t>배</a:t>
            </a:r>
            <a:r>
              <a:rPr lang="en-US" altLang="ko-KR" sz="1400" smtClean="0"/>
              <a:t>"</a:t>
            </a:r>
            <a:r>
              <a:rPr lang="ko-KR" altLang="en-US" sz="1400" smtClean="0"/>
              <a:t>를 선택한 경우</a:t>
            </a:r>
            <a:endParaRPr lang="ko-KR" alt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6643702" y="3571876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"</a:t>
            </a:r>
            <a:r>
              <a:rPr lang="ko-KR" altLang="en-US" sz="1400" dirty="0" smtClean="0"/>
              <a:t>사과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를 선택한 경우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63" y="1666876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666876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424" y="1666876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531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JTextField, </a:t>
            </a:r>
            <a:r>
              <a:rPr lang="ko-KR" altLang="en-US" smtClean="0"/>
              <a:t>텍스트필드 컴포넌트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텍스트필드란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줄 짜리 텍스트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)</a:t>
            </a:r>
            <a:r>
              <a:rPr lang="ko-KR" altLang="en-US" dirty="0" smtClean="0"/>
              <a:t> 입력 창을 구현한 컴포넌트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 입력 도중 </a:t>
            </a:r>
            <a:r>
              <a:rPr lang="en-US" altLang="ko-KR" dirty="0" smtClean="0"/>
              <a:t>&lt;Enter&gt;</a:t>
            </a:r>
            <a:r>
              <a:rPr lang="ko-KR" altLang="en-US" dirty="0" smtClean="0"/>
              <a:t>키가 입력되면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이벤트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가능한 문자 개수와 입력 창의 크기는 서로 다름</a:t>
            </a:r>
            <a:endParaRPr lang="en-US" altLang="ko-KR" dirty="0" smtClean="0"/>
          </a:p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JTextField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빈 입력 창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JTextField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cols)</a:t>
            </a:r>
          </a:p>
          <a:p>
            <a:pPr lvl="2"/>
            <a:r>
              <a:rPr lang="ko-KR" altLang="en-US" dirty="0" smtClean="0"/>
              <a:t>입력 창의 크기가 </a:t>
            </a:r>
            <a:r>
              <a:rPr lang="en-US" altLang="ko-KR" dirty="0" smtClean="0"/>
              <a:t>cols 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</a:t>
            </a:r>
            <a:r>
              <a:rPr lang="ko-KR" altLang="en-US" dirty="0" smtClean="0"/>
              <a:t> 빈 입력 창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JTextField</a:t>
            </a:r>
            <a:r>
              <a:rPr lang="en-US" altLang="ko-KR" dirty="0" smtClean="0"/>
              <a:t>(String text)</a:t>
            </a:r>
          </a:p>
          <a:p>
            <a:pPr lvl="2"/>
            <a:r>
              <a:rPr lang="en-US" altLang="ko-KR" dirty="0" smtClean="0"/>
              <a:t>text </a:t>
            </a:r>
            <a:r>
              <a:rPr lang="ko-KR" altLang="en-US" dirty="0" smtClean="0"/>
              <a:t>문자열로 초기화된 입력 창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JTextField</a:t>
            </a:r>
            <a:r>
              <a:rPr lang="en-US" altLang="ko-KR" dirty="0" smtClean="0"/>
              <a:t>(String text,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cols)</a:t>
            </a:r>
          </a:p>
          <a:p>
            <a:pPr lvl="2"/>
            <a:r>
              <a:rPr lang="ko-KR" altLang="en-US" dirty="0" smtClean="0"/>
              <a:t>입력 창의 크기가 </a:t>
            </a:r>
            <a:r>
              <a:rPr lang="en-US" altLang="ko-KR" dirty="0" smtClean="0"/>
              <a:t>cols </a:t>
            </a:r>
            <a:r>
              <a:rPr lang="ko-KR" altLang="en-US" dirty="0" smtClean="0"/>
              <a:t>개이고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 </a:t>
            </a:r>
            <a:r>
              <a:rPr lang="en-US" altLang="ko-KR" dirty="0" smtClean="0"/>
              <a:t>text </a:t>
            </a:r>
            <a:r>
              <a:rPr lang="ko-KR" altLang="en-US" dirty="0" smtClean="0"/>
              <a:t>문자열이 초기 출력된 텍스트 입력 창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919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11-7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간단한 텍스트 필드 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7085" y="992059"/>
            <a:ext cx="4676530" cy="5693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javax.swing</a:t>
            </a:r>
            <a:r>
              <a:rPr lang="en-US" altLang="ko-KR" sz="1400" dirty="0" smtClean="0"/>
              <a:t>.*;</a:t>
            </a:r>
          </a:p>
          <a:p>
            <a:pPr defTabSz="180000"/>
            <a:r>
              <a:rPr lang="en-US" altLang="ko-KR" sz="1400" dirty="0" smtClean="0"/>
              <a:t>import java.awt.*;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b="1" dirty="0" smtClean="0"/>
              <a:t>public class </a:t>
            </a:r>
            <a:r>
              <a:rPr lang="en-US" altLang="ko-KR" sz="1400" b="1" dirty="0" err="1" smtClean="0"/>
              <a:t>TextFieldEx</a:t>
            </a:r>
            <a:r>
              <a:rPr lang="en-US" altLang="ko-KR" sz="1400" b="1" dirty="0" smtClean="0"/>
              <a:t> extends </a:t>
            </a:r>
            <a:r>
              <a:rPr lang="en-US" altLang="ko-KR" sz="1400" b="1" dirty="0" err="1" smtClean="0"/>
              <a:t>JFrame</a:t>
            </a:r>
            <a:r>
              <a:rPr lang="en-US" altLang="ko-KR" sz="1400" b="1" dirty="0" smtClean="0"/>
              <a:t> {</a:t>
            </a:r>
          </a:p>
          <a:p>
            <a:pPr defTabSz="180000"/>
            <a:r>
              <a:rPr lang="en-US" altLang="ko-KR" sz="1400" dirty="0" smtClean="0"/>
              <a:t>	Container </a:t>
            </a:r>
            <a:r>
              <a:rPr lang="en-US" altLang="ko-KR" sz="1400" dirty="0" err="1" smtClean="0"/>
              <a:t>contentPane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TextFieldEx</a:t>
            </a:r>
            <a:r>
              <a:rPr lang="en-US" altLang="ko-KR" sz="1400" dirty="0" smtClean="0"/>
              <a:t>()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setTitle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텍스트 필드 만들기  예제</a:t>
            </a:r>
            <a:r>
              <a:rPr lang="en-US" altLang="ko-KR" sz="1400" dirty="0" smtClean="0"/>
              <a:t>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setDefaultCloseOperation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JFrame.</a:t>
            </a:r>
            <a:r>
              <a:rPr lang="en-US" altLang="ko-KR" sz="1400" i="1" dirty="0" err="1" smtClean="0"/>
              <a:t>EXIT_ON_CLOSE</a:t>
            </a:r>
            <a:r>
              <a:rPr lang="en-US" altLang="ko-KR" sz="1400" i="1" dirty="0" smtClean="0"/>
              <a:t>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getContentPane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contentPane.setLayout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 smtClean="0"/>
              <a:t>FlowLayout</a:t>
            </a:r>
            <a:r>
              <a:rPr lang="en-US" altLang="ko-KR" sz="1400" b="1" dirty="0" smtClean="0"/>
              <a:t>());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contentPane.add</a:t>
            </a:r>
            <a:r>
              <a:rPr lang="en-US" altLang="ko-KR" sz="1400" dirty="0" smtClean="0"/>
              <a:t>(new </a:t>
            </a:r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이름 </a:t>
            </a:r>
            <a:r>
              <a:rPr lang="en-US" altLang="ko-KR" sz="1400" dirty="0" smtClean="0"/>
              <a:t>: "));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contentPane.add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 smtClean="0"/>
              <a:t>JTextField</a:t>
            </a:r>
            <a:r>
              <a:rPr lang="en-US" altLang="ko-KR" sz="1400" b="1" dirty="0" smtClean="0"/>
              <a:t>(10));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contentPane.add</a:t>
            </a:r>
            <a:r>
              <a:rPr lang="en-US" altLang="ko-KR" sz="1400" dirty="0" smtClean="0"/>
              <a:t>(new </a:t>
            </a:r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학과 </a:t>
            </a:r>
            <a:r>
              <a:rPr lang="en-US" altLang="ko-KR" sz="1400" dirty="0" smtClean="0"/>
              <a:t>: "));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contentPane.add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 smtClean="0"/>
              <a:t>JTextField</a:t>
            </a:r>
            <a:r>
              <a:rPr lang="en-US" altLang="ko-KR" sz="1400" b="1" dirty="0" smtClean="0"/>
              <a:t>(“xxx </a:t>
            </a:r>
            <a:r>
              <a:rPr lang="ko-KR" altLang="en-US" sz="1400" b="1" dirty="0" smtClean="0"/>
              <a:t>공학과</a:t>
            </a:r>
            <a:r>
              <a:rPr lang="en-US" altLang="ko-KR" sz="1400" b="1" dirty="0" smtClean="0"/>
              <a:t>"));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contentPane.add</a:t>
            </a:r>
            <a:r>
              <a:rPr lang="en-US" altLang="ko-KR" sz="1400" dirty="0" smtClean="0"/>
              <a:t>(new </a:t>
            </a:r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주소 </a:t>
            </a:r>
            <a:r>
              <a:rPr lang="en-US" altLang="ko-KR" sz="1400" dirty="0" smtClean="0"/>
              <a:t>: "));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contentPane.add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 smtClean="0"/>
              <a:t>JTextField</a:t>
            </a:r>
            <a:r>
              <a:rPr lang="en-US" altLang="ko-KR" sz="1400" b="1" dirty="0" smtClean="0"/>
              <a:t>("</a:t>
            </a:r>
            <a:r>
              <a:rPr lang="ko-KR" altLang="en-US" sz="1400" b="1" dirty="0" smtClean="0"/>
              <a:t>서울시 </a:t>
            </a:r>
            <a:r>
              <a:rPr lang="en-US" altLang="ko-KR" sz="1400" b="1" dirty="0" smtClean="0"/>
              <a:t>...", 20));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setSize</a:t>
            </a:r>
            <a:r>
              <a:rPr lang="en-US" altLang="ko-KR" sz="1400" dirty="0" smtClean="0"/>
              <a:t>(350,200);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setVisible</a:t>
            </a:r>
            <a:r>
              <a:rPr lang="en-US" altLang="ko-KR" sz="1400" dirty="0" smtClean="0"/>
              <a:t>(true);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public static void main(String 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	new </a:t>
            </a:r>
            <a:r>
              <a:rPr lang="en-US" altLang="ko-KR" sz="1400" dirty="0" err="1" smtClean="0"/>
              <a:t>TextFieldEx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02375" y="3389919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초기화면</a:t>
            </a:r>
            <a:endParaRPr lang="ko-KR" alt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6073747" y="581881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사용자가 입력한 경우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929" y="1411968"/>
            <a:ext cx="33337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929" y="3838992"/>
            <a:ext cx="33337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2098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텍스트 필드의 주요 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텍스트의 편집을 불가능하게 하기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JTextField.setEditable</a:t>
            </a:r>
            <a:r>
              <a:rPr lang="en-US" altLang="ko-KR" dirty="0" smtClean="0"/>
              <a:t>(false);</a:t>
            </a:r>
          </a:p>
          <a:p>
            <a:r>
              <a:rPr lang="ko-KR" altLang="en-US" dirty="0" smtClean="0"/>
              <a:t>텍스트 창에 강제로 문자열 출력하기</a:t>
            </a:r>
            <a:endParaRPr lang="en-US" altLang="ko-KR" dirty="0" smtClean="0"/>
          </a:p>
          <a:p>
            <a:pPr lvl="1"/>
            <a:r>
              <a:rPr lang="en-US" altLang="ko-KR" dirty="0" err="1"/>
              <a:t>JTextField.setText</a:t>
            </a:r>
            <a:r>
              <a:rPr lang="en-US" altLang="ko-KR" dirty="0"/>
              <a:t>("</a:t>
            </a:r>
            <a:r>
              <a:rPr lang="en-US" altLang="ko-KR" dirty="0" smtClean="0"/>
              <a:t>hello</a:t>
            </a:r>
            <a:r>
              <a:rPr lang="en-US" altLang="ko-KR" dirty="0"/>
              <a:t>");</a:t>
            </a:r>
            <a:endParaRPr lang="en-US" altLang="ko-KR" dirty="0" smtClean="0"/>
          </a:p>
          <a:p>
            <a:r>
              <a:rPr lang="ko-KR" altLang="en-US" dirty="0" smtClean="0"/>
              <a:t>텍스트 폰트 지정하기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JTextField.setFont</a:t>
            </a:r>
            <a:r>
              <a:rPr lang="en-US" altLang="ko-KR" dirty="0" smtClean="0"/>
              <a:t>(new Font("</a:t>
            </a:r>
            <a:r>
              <a:rPr lang="ko-KR" altLang="en-US" dirty="0" smtClean="0"/>
              <a:t>고딕체</a:t>
            </a:r>
            <a:r>
              <a:rPr lang="en-US" altLang="ko-KR" dirty="0"/>
              <a:t>", </a:t>
            </a:r>
            <a:r>
              <a:rPr lang="en-US" altLang="ko-KR" dirty="0" err="1" smtClean="0"/>
              <a:t>Font.ITALIC</a:t>
            </a:r>
            <a:r>
              <a:rPr lang="en-US" altLang="ko-KR" dirty="0" smtClean="0"/>
              <a:t>, 20);</a:t>
            </a:r>
          </a:p>
          <a:p>
            <a:r>
              <a:rPr lang="ko-KR" altLang="en-US" dirty="0" smtClean="0"/>
              <a:t>텍스트 창에 있는 문자열 선택하기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JTextField.select</a:t>
            </a:r>
            <a:r>
              <a:rPr lang="en-US" altLang="ko-KR" dirty="0" smtClean="0"/>
              <a:t>(0, 5); //0</a:t>
            </a:r>
            <a:r>
              <a:rPr lang="ko-KR" altLang="en-US" dirty="0" smtClean="0"/>
              <a:t>번 문자에서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번째까지 문자열 선택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156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TextArea, </a:t>
            </a:r>
            <a:r>
              <a:rPr lang="ko-KR" altLang="en-US" smtClean="0"/>
              <a:t>텍스트영역</a:t>
            </a:r>
            <a:r>
              <a:rPr lang="en-US" altLang="ko-KR" smtClean="0"/>
              <a:t> </a:t>
            </a:r>
            <a:r>
              <a:rPr lang="ko-KR" altLang="en-US" smtClean="0"/>
              <a:t>컴포넌트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텍스트영역이란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여러 줄을 입력할 수 있는 텍스트 입력 창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스크롤바를</a:t>
            </a:r>
            <a:r>
              <a:rPr lang="ko-KR" altLang="en-US" dirty="0" smtClean="0"/>
              <a:t> 지원하지 않는다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JScrollPane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삽입하는 방식으로 </a:t>
            </a:r>
            <a:r>
              <a:rPr lang="ko-KR" altLang="en-US" dirty="0" err="1" smtClean="0"/>
              <a:t>스크롤바</a:t>
            </a:r>
            <a:r>
              <a:rPr lang="ko-KR" altLang="en-US" dirty="0" smtClean="0"/>
              <a:t> 지원</a:t>
            </a:r>
            <a:endParaRPr lang="en-US" altLang="ko-KR" dirty="0" smtClean="0"/>
          </a:p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JTextArea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빈 입력 창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JTextArea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rows,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cols)</a:t>
            </a:r>
          </a:p>
          <a:p>
            <a:pPr lvl="2"/>
            <a:r>
              <a:rPr lang="ko-KR" altLang="en-US" dirty="0" smtClean="0"/>
              <a:t>크기가 </a:t>
            </a:r>
            <a:r>
              <a:rPr lang="en-US" altLang="ko-KR" dirty="0" smtClean="0"/>
              <a:t>rows x cols,</a:t>
            </a:r>
            <a:r>
              <a:rPr lang="ko-KR" altLang="en-US" dirty="0" smtClean="0"/>
              <a:t> 빈 입력 창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JTextArea</a:t>
            </a:r>
            <a:r>
              <a:rPr lang="en-US" altLang="ko-KR" dirty="0" smtClean="0"/>
              <a:t>(String text)</a:t>
            </a:r>
          </a:p>
          <a:p>
            <a:pPr lvl="2"/>
            <a:r>
              <a:rPr lang="en-US" altLang="ko-KR" dirty="0" smtClean="0"/>
              <a:t>text </a:t>
            </a:r>
            <a:r>
              <a:rPr lang="ko-KR" altLang="en-US" dirty="0" smtClean="0"/>
              <a:t>문자열이 출력된 입력 창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JTextArea</a:t>
            </a:r>
            <a:r>
              <a:rPr lang="en-US" altLang="ko-KR" dirty="0" smtClean="0"/>
              <a:t>(String text,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rows,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cols)</a:t>
            </a:r>
          </a:p>
          <a:p>
            <a:pPr lvl="2"/>
            <a:r>
              <a:rPr lang="ko-KR" altLang="en-US" dirty="0" smtClean="0"/>
              <a:t>크기가 </a:t>
            </a:r>
            <a:r>
              <a:rPr lang="en-US" altLang="ko-KR" dirty="0" smtClean="0"/>
              <a:t>rows x cols, </a:t>
            </a:r>
            <a:r>
              <a:rPr lang="ko-KR" altLang="en-US" dirty="0" smtClean="0"/>
              <a:t> </a:t>
            </a:r>
            <a:r>
              <a:rPr lang="en-US" altLang="ko-KR" dirty="0" smtClean="0"/>
              <a:t>text </a:t>
            </a:r>
            <a:r>
              <a:rPr lang="ko-KR" altLang="en-US" dirty="0" smtClean="0"/>
              <a:t>문자열이 출력된 입력 창 생성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080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14695"/>
            <a:ext cx="2800636" cy="1904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921" y="1514697"/>
            <a:ext cx="2800633" cy="1904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스크롤 가능한 텍스트영역 만들기</a:t>
            </a:r>
            <a:endParaRPr lang="ko-KR" altLang="en-US" dirty="0"/>
          </a:p>
        </p:txBody>
      </p:sp>
      <p:sp>
        <p:nvSpPr>
          <p:cNvPr id="8" name="오른쪽 중괄호 7"/>
          <p:cNvSpPr/>
          <p:nvPr/>
        </p:nvSpPr>
        <p:spPr>
          <a:xfrm>
            <a:off x="3802873" y="1834412"/>
            <a:ext cx="285752" cy="1222857"/>
          </a:xfrm>
          <a:prstGeom prst="rightBrace">
            <a:avLst>
              <a:gd name="adj1" fmla="val 5833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95928" y="2291951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7 </a:t>
            </a:r>
            <a:r>
              <a:rPr lang="ko-KR" altLang="en-US" sz="1400" dirty="0" smtClean="0">
                <a:solidFill>
                  <a:srgbClr val="C00000"/>
                </a:solidFill>
              </a:rPr>
              <a:t>줄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0" name="오른쪽 중괄호 9"/>
          <p:cNvSpPr/>
          <p:nvPr/>
        </p:nvSpPr>
        <p:spPr>
          <a:xfrm rot="5400000">
            <a:off x="2562616" y="2200014"/>
            <a:ext cx="285752" cy="2000264"/>
          </a:xfrm>
          <a:prstGeom prst="rightBrace">
            <a:avLst>
              <a:gd name="adj1" fmla="val 5833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339752" y="3343023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20 </a:t>
            </a:r>
            <a:r>
              <a:rPr lang="ko-KR" altLang="en-US" sz="1400" dirty="0" smtClean="0">
                <a:solidFill>
                  <a:srgbClr val="C00000"/>
                </a:solidFill>
              </a:rPr>
              <a:t>문자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79110" y="3861048"/>
            <a:ext cx="2330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new </a:t>
            </a:r>
            <a:r>
              <a:rPr lang="en-US" altLang="ko-KR" sz="1400" dirty="0" err="1" smtClean="0"/>
              <a:t>JTextArea</a:t>
            </a:r>
            <a:r>
              <a:rPr lang="en-US" altLang="ko-KR" sz="1400" dirty="0" smtClean="0"/>
              <a:t>(“hello”, 7, 20);</a:t>
            </a:r>
            <a:endParaRPr lang="ko-KR" altLang="en-US" sz="1400" dirty="0"/>
          </a:p>
        </p:txBody>
      </p:sp>
      <p:sp>
        <p:nvSpPr>
          <p:cNvPr id="15" name="자유형 14"/>
          <p:cNvSpPr/>
          <p:nvPr/>
        </p:nvSpPr>
        <p:spPr>
          <a:xfrm>
            <a:off x="3236690" y="2834544"/>
            <a:ext cx="259080" cy="1098511"/>
          </a:xfrm>
          <a:custGeom>
            <a:avLst/>
            <a:gdLst>
              <a:gd name="connsiteX0" fmla="*/ 91440 w 259080"/>
              <a:gd name="connsiteY0" fmla="*/ 762000 h 762000"/>
              <a:gd name="connsiteX1" fmla="*/ 243840 w 259080"/>
              <a:gd name="connsiteY1" fmla="*/ 508000 h 762000"/>
              <a:gd name="connsiteX2" fmla="*/ 0 w 25908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080" h="762000">
                <a:moveTo>
                  <a:pt x="91440" y="762000"/>
                </a:moveTo>
                <a:cubicBezTo>
                  <a:pt x="175260" y="698500"/>
                  <a:pt x="259080" y="635000"/>
                  <a:pt x="243840" y="508000"/>
                </a:cubicBezTo>
                <a:cubicBezTo>
                  <a:pt x="228600" y="381000"/>
                  <a:pt x="114300" y="190500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503412" y="3861048"/>
            <a:ext cx="3561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new </a:t>
            </a:r>
            <a:r>
              <a:rPr lang="en-US" altLang="ko-KR" sz="1400" dirty="0" err="1" smtClean="0"/>
              <a:t>JScrollPane</a:t>
            </a:r>
            <a:r>
              <a:rPr lang="en-US" altLang="ko-KR" sz="1400" dirty="0" smtClean="0"/>
              <a:t>(new </a:t>
            </a:r>
            <a:r>
              <a:rPr lang="en-US" altLang="ko-KR" sz="1400" dirty="0" err="1" smtClean="0"/>
              <a:t>JTextArea</a:t>
            </a:r>
            <a:r>
              <a:rPr lang="en-US" altLang="ko-KR" sz="1400" dirty="0" smtClean="0"/>
              <a:t>(“hello”, 7, 20));</a:t>
            </a:r>
            <a:endParaRPr lang="ko-KR" altLang="en-US" sz="1400" dirty="0"/>
          </a:p>
        </p:txBody>
      </p:sp>
      <p:sp>
        <p:nvSpPr>
          <p:cNvPr id="19" name="자유형 18"/>
          <p:cNvSpPr/>
          <p:nvPr/>
        </p:nvSpPr>
        <p:spPr>
          <a:xfrm flipH="1">
            <a:off x="4932040" y="2466912"/>
            <a:ext cx="576064" cy="1548024"/>
          </a:xfrm>
          <a:custGeom>
            <a:avLst/>
            <a:gdLst>
              <a:gd name="connsiteX0" fmla="*/ 91440 w 259080"/>
              <a:gd name="connsiteY0" fmla="*/ 762000 h 762000"/>
              <a:gd name="connsiteX1" fmla="*/ 243840 w 259080"/>
              <a:gd name="connsiteY1" fmla="*/ 508000 h 762000"/>
              <a:gd name="connsiteX2" fmla="*/ 0 w 25908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080" h="762000">
                <a:moveTo>
                  <a:pt x="91440" y="762000"/>
                </a:moveTo>
                <a:cubicBezTo>
                  <a:pt x="175260" y="698500"/>
                  <a:pt x="259080" y="635000"/>
                  <a:pt x="243840" y="508000"/>
                </a:cubicBezTo>
                <a:cubicBezTo>
                  <a:pt x="228600" y="381000"/>
                  <a:pt x="114300" y="190500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80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66401" y="163860"/>
            <a:ext cx="3867152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11-8 : </a:t>
            </a:r>
            <a:r>
              <a:rPr lang="en-US" altLang="ko-KR" dirty="0" err="1" smtClean="0"/>
              <a:t>JTextArea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ko-KR" altLang="en-US" dirty="0" smtClean="0"/>
              <a:t>컴포넌트 생성 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67944" y="79221"/>
            <a:ext cx="5004048" cy="6694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javax.swing</a:t>
            </a:r>
            <a:r>
              <a:rPr lang="en-US" altLang="ko-KR" sz="1100" dirty="0" smtClean="0"/>
              <a:t>.*;</a:t>
            </a:r>
          </a:p>
          <a:p>
            <a:pPr defTabSz="180000"/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java.awt.event</a:t>
            </a:r>
            <a:r>
              <a:rPr lang="en-US" altLang="ko-KR" sz="1100" dirty="0" smtClean="0"/>
              <a:t>.*;</a:t>
            </a:r>
          </a:p>
          <a:p>
            <a:pPr defTabSz="180000">
              <a:tabLst>
                <a:tab pos="5113338" algn="l"/>
              </a:tabLst>
            </a:pPr>
            <a:r>
              <a:rPr lang="en-US" altLang="ko-KR" sz="1100" dirty="0" smtClean="0"/>
              <a:t>import java.awt.*;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b="1" dirty="0" smtClean="0"/>
              <a:t>public class </a:t>
            </a:r>
            <a:r>
              <a:rPr lang="en-US" altLang="ko-KR" sz="1100" b="1" dirty="0" err="1" smtClean="0"/>
              <a:t>TextAreaEx</a:t>
            </a:r>
            <a:r>
              <a:rPr lang="en-US" altLang="ko-KR" sz="1100" b="1" dirty="0" smtClean="0"/>
              <a:t> extends </a:t>
            </a:r>
            <a:r>
              <a:rPr lang="en-US" altLang="ko-KR" sz="1100" b="1" dirty="0" err="1" smtClean="0"/>
              <a:t>JFrame</a:t>
            </a:r>
            <a:r>
              <a:rPr lang="en-US" altLang="ko-KR" sz="1100" b="1" dirty="0" smtClean="0"/>
              <a:t> </a:t>
            </a:r>
            <a:r>
              <a:rPr lang="en-US" altLang="ko-KR" sz="1100" dirty="0" smtClean="0"/>
              <a:t>{</a:t>
            </a:r>
          </a:p>
          <a:p>
            <a:pPr defTabSz="180000"/>
            <a:r>
              <a:rPr lang="en-US" altLang="ko-KR" sz="1100" dirty="0" smtClean="0"/>
              <a:t>	Container 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;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TextAreaEx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setTitle</a:t>
            </a:r>
            <a:r>
              <a:rPr lang="en-US" altLang="ko-KR" sz="1100" dirty="0" smtClean="0"/>
              <a:t>("</a:t>
            </a:r>
            <a:r>
              <a:rPr lang="ko-KR" altLang="en-US" sz="1100" dirty="0" smtClean="0"/>
              <a:t>텍스트 영역 만들기  예제</a:t>
            </a:r>
            <a:r>
              <a:rPr lang="en-US" altLang="ko-KR" sz="1100" dirty="0" smtClean="0"/>
              <a:t>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setDefaultCloseOperation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JFrame.</a:t>
            </a:r>
            <a:r>
              <a:rPr lang="en-US" altLang="ko-KR" sz="1100" i="1" dirty="0" err="1" smtClean="0"/>
              <a:t>EXIT_ON_CLOSE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i="1" dirty="0" smtClean="0"/>
              <a:t>		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getContentPane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contentPane.</a:t>
            </a:r>
            <a:r>
              <a:rPr lang="en-US" altLang="ko-KR" sz="1100" b="1" dirty="0" err="1" smtClean="0"/>
              <a:t>add</a:t>
            </a:r>
            <a:r>
              <a:rPr lang="en-US" altLang="ko-KR" sz="1100" b="1" dirty="0" smtClean="0"/>
              <a:t>(new </a:t>
            </a:r>
            <a:r>
              <a:rPr lang="en-US" altLang="ko-KR" sz="1100" b="1" dirty="0" err="1" smtClean="0"/>
              <a:t>MyCenterPanel</a:t>
            </a:r>
            <a:r>
              <a:rPr lang="en-US" altLang="ko-KR" sz="1100" b="1" dirty="0" smtClean="0"/>
              <a:t>(),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			 </a:t>
            </a:r>
            <a:r>
              <a:rPr lang="en-US" altLang="ko-KR" sz="1100" b="1" dirty="0" err="1" smtClean="0"/>
              <a:t>BorderLayout.CENTER</a:t>
            </a:r>
            <a:r>
              <a:rPr lang="en-US" altLang="ko-KR" sz="1100" b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(300,300);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(true);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smtClean="0"/>
              <a:t>class </a:t>
            </a:r>
            <a:r>
              <a:rPr lang="en-US" altLang="ko-KR" sz="1100" b="1" dirty="0" err="1" smtClean="0"/>
              <a:t>MyCenterPanel</a:t>
            </a:r>
            <a:r>
              <a:rPr lang="en-US" altLang="ko-KR" sz="1100" b="1" dirty="0" smtClean="0"/>
              <a:t> extends </a:t>
            </a:r>
            <a:r>
              <a:rPr lang="en-US" altLang="ko-KR" sz="1100" b="1" dirty="0" err="1" smtClean="0"/>
              <a:t>JPanel</a:t>
            </a:r>
            <a:r>
              <a:rPr lang="en-US" altLang="ko-KR" sz="1100" b="1" dirty="0" smtClean="0"/>
              <a:t> </a:t>
            </a:r>
            <a:r>
              <a:rPr lang="en-US" altLang="ko-KR" sz="1100" dirty="0" smtClean="0"/>
              <a:t>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JTextField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tf</a:t>
            </a:r>
            <a:r>
              <a:rPr lang="en-US" altLang="ko-KR" sz="1100" dirty="0" smtClean="0"/>
              <a:t>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JButton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btn</a:t>
            </a:r>
            <a:r>
              <a:rPr lang="en-US" altLang="ko-KR" sz="1100" dirty="0" smtClean="0"/>
              <a:t>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JTextArea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ta</a:t>
            </a:r>
            <a:r>
              <a:rPr lang="en-US" altLang="ko-KR" sz="1100" dirty="0" smtClean="0"/>
              <a:t>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MyCenterPanel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tf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JTextField</a:t>
            </a:r>
            <a:r>
              <a:rPr lang="en-US" altLang="ko-KR" sz="1100" b="1" dirty="0" smtClean="0"/>
              <a:t>(20);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btn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JButton</a:t>
            </a:r>
            <a:r>
              <a:rPr lang="en-US" altLang="ko-KR" sz="1100" b="1" dirty="0" smtClean="0"/>
              <a:t>("</a:t>
            </a:r>
            <a:r>
              <a:rPr lang="ko-KR" altLang="en-US" sz="1100" b="1" dirty="0" smtClean="0"/>
              <a:t>추가</a:t>
            </a:r>
            <a:r>
              <a:rPr lang="en-US" altLang="ko-KR" sz="1100" b="1" dirty="0" smtClean="0"/>
              <a:t>");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err="1" smtClean="0"/>
              <a:t>btn.addActionListener</a:t>
            </a:r>
            <a:r>
              <a:rPr lang="en-US" altLang="ko-KR" sz="1100" b="1" dirty="0" smtClean="0"/>
              <a:t>(new </a:t>
            </a:r>
            <a:r>
              <a:rPr lang="en-US" altLang="ko-KR" sz="1100" b="1" dirty="0" err="1" smtClean="0"/>
              <a:t>ActionListener</a:t>
            </a:r>
            <a:r>
              <a:rPr lang="en-US" altLang="ko-KR" sz="1100" b="1" dirty="0" smtClean="0"/>
              <a:t>() {</a:t>
            </a:r>
          </a:p>
          <a:p>
            <a:pPr defTabSz="180000"/>
            <a:r>
              <a:rPr lang="en-US" altLang="ko-KR" sz="1100" b="1" dirty="0" smtClean="0"/>
              <a:t>				public void </a:t>
            </a:r>
            <a:r>
              <a:rPr lang="en-US" altLang="ko-KR" sz="1100" b="1" dirty="0" err="1" smtClean="0"/>
              <a:t>actionPerformed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ActionEvent</a:t>
            </a:r>
            <a:r>
              <a:rPr lang="en-US" altLang="ko-KR" sz="1100" b="1" dirty="0" smtClean="0"/>
              <a:t> e) {</a:t>
            </a:r>
          </a:p>
          <a:p>
            <a:pPr defTabSz="180000"/>
            <a:r>
              <a:rPr lang="en-US" altLang="ko-KR" sz="1100" b="1" dirty="0" smtClean="0"/>
              <a:t>					</a:t>
            </a:r>
            <a:r>
              <a:rPr lang="en-US" altLang="ko-KR" sz="1100" b="1" dirty="0" err="1" smtClean="0"/>
              <a:t>ta.append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tf.getText</a:t>
            </a:r>
            <a:r>
              <a:rPr lang="en-US" altLang="ko-KR" sz="1100" b="1" dirty="0" smtClean="0"/>
              <a:t>()+"\n");</a:t>
            </a:r>
          </a:p>
          <a:p>
            <a:pPr defTabSz="180000"/>
            <a:r>
              <a:rPr lang="en-US" altLang="ko-KR" sz="1100" b="1" dirty="0" smtClean="0"/>
              <a:t>				}</a:t>
            </a:r>
          </a:p>
          <a:p>
            <a:pPr defTabSz="180000"/>
            <a:r>
              <a:rPr lang="en-US" altLang="ko-KR" sz="1100" dirty="0" smtClean="0"/>
              <a:t>			});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ta</a:t>
            </a:r>
            <a:r>
              <a:rPr lang="en-US" altLang="ko-KR" sz="1100" dirty="0" smtClean="0"/>
              <a:t> =</a:t>
            </a:r>
            <a:r>
              <a:rPr lang="en-US" altLang="ko-KR" sz="1100" b="1" dirty="0" smtClean="0"/>
              <a:t> new </a:t>
            </a:r>
            <a:r>
              <a:rPr lang="en-US" altLang="ko-KR" sz="1100" b="1" dirty="0" err="1" smtClean="0"/>
              <a:t>JTextArea</a:t>
            </a:r>
            <a:r>
              <a:rPr lang="en-US" altLang="ko-KR" sz="1100" b="1" dirty="0" smtClean="0"/>
              <a:t>("hello", 7, 20);</a:t>
            </a:r>
          </a:p>
          <a:p>
            <a:pPr defTabSz="180000"/>
            <a:r>
              <a:rPr lang="en-US" altLang="ko-KR" sz="1100" dirty="0" smtClean="0"/>
              <a:t>			add(new </a:t>
            </a:r>
            <a:r>
              <a:rPr lang="en-US" altLang="ko-KR" sz="1100" dirty="0" err="1" smtClean="0"/>
              <a:t>JLabel</a:t>
            </a:r>
            <a:r>
              <a:rPr lang="en-US" altLang="ko-KR" sz="1100" dirty="0" smtClean="0"/>
              <a:t>("</a:t>
            </a:r>
            <a:r>
              <a:rPr lang="ko-KR" altLang="en-US" sz="1100" dirty="0" smtClean="0"/>
              <a:t>아래 창에 문자열을 입력하고 버튼을 클릭하세요</a:t>
            </a:r>
            <a:r>
              <a:rPr lang="en-US" altLang="ko-KR" sz="1100" dirty="0" smtClean="0"/>
              <a:t>"));</a:t>
            </a:r>
          </a:p>
          <a:p>
            <a:pPr defTabSz="180000"/>
            <a:r>
              <a:rPr lang="en-US" altLang="ko-KR" sz="1100" dirty="0" smtClean="0"/>
              <a:t>			add(</a:t>
            </a:r>
            <a:r>
              <a:rPr lang="en-US" altLang="ko-KR" sz="1100" dirty="0" err="1" smtClean="0"/>
              <a:t>tf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	add(</a:t>
            </a:r>
            <a:r>
              <a:rPr lang="en-US" altLang="ko-KR" sz="1100" dirty="0" err="1" smtClean="0"/>
              <a:t>btn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	add(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JScrollPane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ta</a:t>
            </a:r>
            <a:r>
              <a:rPr lang="en-US" altLang="ko-KR" sz="1100" b="1" dirty="0" smtClean="0"/>
              <a:t>))</a:t>
            </a:r>
            <a:r>
              <a:rPr lang="en-US" altLang="ko-KR" sz="1100" dirty="0" smtClean="0"/>
              <a:t>;			</a:t>
            </a:r>
          </a:p>
          <a:p>
            <a:pPr defTabSz="180000"/>
            <a:r>
              <a:rPr lang="en-US" altLang="ko-KR" sz="1100" dirty="0" smtClean="0"/>
              <a:t>		}</a:t>
            </a:r>
          </a:p>
          <a:p>
            <a:pPr defTabSz="180000"/>
            <a:r>
              <a:rPr lang="en-US" altLang="ko-KR" sz="1100" dirty="0" smtClean="0"/>
              <a:t>	}		</a:t>
            </a:r>
          </a:p>
          <a:p>
            <a:pPr defTabSz="180000"/>
            <a:r>
              <a:rPr lang="en-US" altLang="ko-KR" sz="1100" dirty="0" smtClean="0"/>
              <a:t>	public static void main(String [] </a:t>
            </a:r>
            <a:r>
              <a:rPr lang="en-US" altLang="ko-KR" sz="1100" dirty="0" err="1" smtClean="0"/>
              <a:t>args</a:t>
            </a:r>
            <a:r>
              <a:rPr lang="en-US" altLang="ko-KR" sz="1100" dirty="0" smtClean="0"/>
              <a:t>) {</a:t>
            </a:r>
          </a:p>
          <a:p>
            <a:pPr defTabSz="180000"/>
            <a:r>
              <a:rPr lang="en-US" altLang="ko-KR" sz="1100" dirty="0" smtClean="0"/>
              <a:t>		new </a:t>
            </a:r>
            <a:r>
              <a:rPr lang="en-US" altLang="ko-KR" sz="1100" dirty="0" err="1" smtClean="0"/>
              <a:t>TextAreaEx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} </a:t>
            </a:r>
            <a:endParaRPr lang="en-US" altLang="ko-KR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2585444" y="212826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초기화면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3565909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텍스트필드에 입력 후 </a:t>
            </a:r>
            <a:endParaRPr lang="en-US" altLang="ko-KR" sz="1200" dirty="0" smtClean="0"/>
          </a:p>
          <a:p>
            <a:r>
              <a:rPr lang="ko-KR" altLang="en-US" sz="1200" dirty="0" smtClean="0"/>
              <a:t>추가 버튼을 누른 경우</a:t>
            </a:r>
            <a:endParaRPr lang="en-US" altLang="ko-KR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308304" y="5178900"/>
            <a:ext cx="1599024" cy="953453"/>
          </a:xfrm>
          <a:prstGeom prst="wedgeRoundRectCallout">
            <a:avLst>
              <a:gd name="adj1" fmla="val -106562"/>
              <a:gd name="adj2" fmla="val -246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스크롤바를</a:t>
            </a:r>
            <a:r>
              <a:rPr lang="ko-KR" altLang="en-US" sz="1000" dirty="0" smtClean="0"/>
              <a:t> 출력하기 위해 </a:t>
            </a:r>
            <a:r>
              <a:rPr lang="en-US" altLang="ko-KR" sz="1000" dirty="0" err="1" smtClean="0"/>
              <a:t>JTextArea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컴포넌트를 </a:t>
            </a:r>
            <a:r>
              <a:rPr lang="en-US" altLang="ko-KR" sz="1000" dirty="0" err="1" smtClean="0"/>
              <a:t>JScrollPane</a:t>
            </a:r>
            <a:r>
              <a:rPr lang="ko-KR" altLang="en-US" sz="1000" dirty="0" smtClean="0"/>
              <a:t>에 삽입하고 </a:t>
            </a:r>
            <a:r>
              <a:rPr lang="en-US" altLang="ko-KR" sz="1000" dirty="0" err="1" smtClean="0"/>
              <a:t>JScrollPane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객체를 패널에 삽입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832886" y="4445075"/>
            <a:ext cx="1599024" cy="612934"/>
          </a:xfrm>
          <a:prstGeom prst="wedgeRoundRectCallout">
            <a:avLst>
              <a:gd name="adj1" fmla="val 62093"/>
              <a:gd name="adj2" fmla="val 4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20x7 </a:t>
            </a:r>
            <a:r>
              <a:rPr lang="ko-KR" altLang="en-US" sz="1000" dirty="0" smtClean="0"/>
              <a:t>크기에 </a:t>
            </a:r>
            <a:r>
              <a:rPr lang="en-US" altLang="ko-KR" sz="1000" dirty="0" smtClean="0"/>
              <a:t>“hello”</a:t>
            </a:r>
            <a:r>
              <a:rPr lang="ko-KR" altLang="en-US" sz="1000" dirty="0" smtClean="0"/>
              <a:t>문자열을 가진 </a:t>
            </a:r>
            <a:r>
              <a:rPr lang="en-US" altLang="ko-KR" sz="1000" dirty="0" err="1" smtClean="0"/>
              <a:t>JTextArea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컴포넌트 생성</a:t>
            </a:r>
            <a:endParaRPr lang="en-US" altLang="ko-KR" sz="1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863264" y="3565508"/>
            <a:ext cx="1599024" cy="612934"/>
          </a:xfrm>
          <a:prstGeom prst="wedgeRoundRectCallout">
            <a:avLst>
              <a:gd name="adj1" fmla="val 86760"/>
              <a:gd name="adj2" fmla="val 6408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버튼이 선택되면 </a:t>
            </a:r>
            <a:r>
              <a:rPr lang="en-US" altLang="ko-KR" sz="1000" dirty="0" err="1" smtClean="0"/>
              <a:t>ta</a:t>
            </a:r>
            <a:r>
              <a:rPr lang="ko-KR" altLang="en-US" sz="1000" dirty="0" smtClean="0"/>
              <a:t>의 끝에 </a:t>
            </a:r>
            <a:r>
              <a:rPr lang="en-US" altLang="ko-KR" sz="1000" dirty="0" err="1" smtClean="0"/>
              <a:t>tf</a:t>
            </a:r>
            <a:r>
              <a:rPr lang="ko-KR" altLang="en-US" sz="1000" dirty="0" smtClean="0"/>
              <a:t>에 입력된 문자열을 추가함</a:t>
            </a:r>
            <a:endParaRPr lang="en-US" altLang="ko-KR" sz="1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01" y="1107248"/>
            <a:ext cx="2319043" cy="231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00" y="4002264"/>
            <a:ext cx="2319043" cy="231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440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JList,</a:t>
            </a:r>
            <a:r>
              <a:rPr lang="ko-KR" altLang="en-US" smtClean="0"/>
              <a:t> 리스트 컴포넌트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리스트 컴포넌트란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객체 리스트를 보여주고 하나 혹은 다수의 아이템을 선택할 수 있게 하는 컴포넌트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JComboBox</a:t>
            </a:r>
            <a:r>
              <a:rPr lang="ko-KR" altLang="en-US" dirty="0" smtClean="0"/>
              <a:t>와 기본적으로 같은 기능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JList</a:t>
            </a:r>
            <a:r>
              <a:rPr lang="ko-KR" altLang="en-US" dirty="0" smtClean="0"/>
              <a:t>는 스크롤 지원하지 않음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JScrollPane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JList</a:t>
            </a:r>
            <a:r>
              <a:rPr lang="ko-KR" altLang="en-US" dirty="0" smtClean="0"/>
              <a:t>를 삽입하여 스크롤 가능</a:t>
            </a:r>
            <a:endParaRPr lang="en-US" altLang="ko-KR" dirty="0" smtClean="0"/>
          </a:p>
          <a:p>
            <a:r>
              <a:rPr lang="ko-KR" altLang="en-US" dirty="0" smtClean="0"/>
              <a:t>컴포넌트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JList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빈 리스트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JList</a:t>
            </a:r>
            <a:r>
              <a:rPr lang="en-US" altLang="ko-KR" dirty="0" smtClean="0"/>
              <a:t>(Vector </a:t>
            </a:r>
            <a:r>
              <a:rPr lang="en-US" altLang="ko-KR" dirty="0" err="1" smtClean="0"/>
              <a:t>listData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err="1" smtClean="0"/>
              <a:t>벡트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listData</a:t>
            </a:r>
            <a:r>
              <a:rPr lang="ko-KR" altLang="en-US" dirty="0" smtClean="0"/>
              <a:t>로부터 아이템을 공급받는 구성되는 리스트 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read-only : </a:t>
            </a:r>
            <a:r>
              <a:rPr lang="ko-KR" altLang="en-US" dirty="0" err="1" smtClean="0"/>
              <a:t>벡트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listData</a:t>
            </a:r>
            <a:r>
              <a:rPr lang="ko-KR" altLang="en-US" dirty="0" smtClean="0"/>
              <a:t>를 추후 수정해도 리스트 변경 안 됨</a:t>
            </a:r>
          </a:p>
          <a:p>
            <a:pPr lvl="1"/>
            <a:r>
              <a:rPr lang="en-US" altLang="ko-KR" dirty="0" err="1" smtClean="0"/>
              <a:t>JList</a:t>
            </a:r>
            <a:r>
              <a:rPr lang="en-US" altLang="ko-KR" dirty="0" smtClean="0"/>
              <a:t>(Object [] </a:t>
            </a:r>
            <a:r>
              <a:rPr lang="en-US" altLang="ko-KR" dirty="0" err="1" smtClean="0"/>
              <a:t>listData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배열 </a:t>
            </a:r>
            <a:r>
              <a:rPr lang="en-US" altLang="ko-KR" dirty="0" err="1" smtClean="0"/>
              <a:t>listData</a:t>
            </a:r>
            <a:r>
              <a:rPr lang="ko-KR" altLang="en-US" dirty="0" smtClean="0"/>
              <a:t>로부터 리스트 아이템을 공급받는 리스트 컴포넌트 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read-only : </a:t>
            </a:r>
            <a:r>
              <a:rPr lang="ko-KR" altLang="en-US" dirty="0" smtClean="0"/>
              <a:t>배열 </a:t>
            </a:r>
            <a:r>
              <a:rPr lang="en-US" altLang="ko-KR" dirty="0" err="1" smtClean="0"/>
              <a:t>listData</a:t>
            </a:r>
            <a:r>
              <a:rPr lang="ko-KR" altLang="en-US" dirty="0" smtClean="0"/>
              <a:t>를 추후 수정해도 리스트 변경 안 됨</a:t>
            </a:r>
          </a:p>
          <a:p>
            <a:pPr lvl="2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7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스윙 컴포넌트의 공통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JComponent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0" y="1845082"/>
            <a:ext cx="9108759" cy="3548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9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en-US" altLang="ko-KR" dirty="0" err="1" smtClean="0"/>
              <a:t>JList</a:t>
            </a:r>
            <a:r>
              <a:rPr lang="ko-KR" altLang="en-US" dirty="0" smtClean="0"/>
              <a:t>를 생성하는 방법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42924" y="1271574"/>
            <a:ext cx="497559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String [] fruits= {"apple", "banana", "kiwi", "mango", "pear", "peach", </a:t>
            </a:r>
          </a:p>
          <a:p>
            <a:r>
              <a:rPr lang="en-US" altLang="ko-KR" sz="1200" dirty="0" smtClean="0"/>
              <a:t>	"berry", "strawberry", "blackberry"};</a:t>
            </a:r>
          </a:p>
          <a:p>
            <a:r>
              <a:rPr lang="en-US" altLang="ko-KR" sz="1200" dirty="0" err="1" smtClean="0"/>
              <a:t>JList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strList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JList</a:t>
            </a:r>
            <a:r>
              <a:rPr lang="en-US" altLang="ko-KR" sz="1200" b="1" dirty="0" smtClean="0"/>
              <a:t>(fruits);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1314362" y="2486020"/>
            <a:ext cx="2928958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Vector v = new Vector();</a:t>
            </a:r>
          </a:p>
          <a:p>
            <a:r>
              <a:rPr lang="en-US" altLang="ko-KR" sz="1200" dirty="0" err="1" smtClean="0"/>
              <a:t>v.add</a:t>
            </a:r>
            <a:r>
              <a:rPr lang="en-US" altLang="ko-KR" sz="1200" dirty="0" smtClean="0"/>
              <a:t>("apple");</a:t>
            </a:r>
          </a:p>
          <a:p>
            <a:r>
              <a:rPr lang="en-US" altLang="ko-KR" sz="1200" dirty="0" err="1" smtClean="0"/>
              <a:t>v.add</a:t>
            </a:r>
            <a:r>
              <a:rPr lang="en-US" altLang="ko-KR" sz="1200" dirty="0" smtClean="0"/>
              <a:t>("banana");</a:t>
            </a:r>
          </a:p>
          <a:p>
            <a:r>
              <a:rPr lang="en-US" altLang="ko-KR" sz="1200" dirty="0" err="1" smtClean="0"/>
              <a:t>v.add</a:t>
            </a:r>
            <a:r>
              <a:rPr lang="en-US" altLang="ko-KR" sz="1200" dirty="0" smtClean="0"/>
              <a:t>("kiwi"); </a:t>
            </a:r>
          </a:p>
          <a:p>
            <a:r>
              <a:rPr lang="en-US" altLang="ko-KR" sz="1200" dirty="0" err="1" smtClean="0"/>
              <a:t>JList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vList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JList</a:t>
            </a:r>
            <a:r>
              <a:rPr lang="en-US" altLang="ko-KR" sz="1200" b="1" dirty="0" smtClean="0"/>
              <a:t>(v);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314362" y="4129094"/>
            <a:ext cx="483149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[] images = {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("images/icon1.png"), 	</a:t>
            </a:r>
          </a:p>
          <a:p>
            <a:r>
              <a:rPr lang="en-US" altLang="ko-KR" sz="1200" b="1" dirty="0" smtClean="0"/>
              <a:t>	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("images/icon2.png"),  </a:t>
            </a:r>
          </a:p>
          <a:p>
            <a:r>
              <a:rPr lang="en-US" altLang="ko-KR" sz="1200" b="1" dirty="0"/>
              <a:t>	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("images/icon3.png"),  </a:t>
            </a:r>
          </a:p>
          <a:p>
            <a:r>
              <a:rPr lang="en-US" altLang="ko-KR" sz="1200" b="1" dirty="0" smtClean="0"/>
              <a:t>	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("images/icon4.png")</a:t>
            </a:r>
          </a:p>
          <a:p>
            <a:r>
              <a:rPr lang="en-US" altLang="ko-KR" sz="1200" dirty="0" smtClean="0"/>
              <a:t>};</a:t>
            </a:r>
          </a:p>
          <a:p>
            <a:r>
              <a:rPr lang="en-US" altLang="ko-KR" sz="1200" dirty="0" err="1" smtClean="0"/>
              <a:t>JList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imageList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JList</a:t>
            </a:r>
            <a:r>
              <a:rPr lang="en-US" altLang="ko-KR" sz="1200" b="1" dirty="0" smtClean="0"/>
              <a:t>();</a:t>
            </a:r>
          </a:p>
          <a:p>
            <a:r>
              <a:rPr lang="en-US" altLang="ko-KR" sz="1200" b="1" dirty="0" err="1" smtClean="0"/>
              <a:t>imageList.setListData</a:t>
            </a:r>
            <a:r>
              <a:rPr lang="en-US" altLang="ko-KR" sz="1200" b="1" dirty="0" smtClean="0"/>
              <a:t>(images);</a:t>
            </a:r>
            <a:endParaRPr lang="ko-KR" altLang="en-US" sz="1200" b="1" dirty="0"/>
          </a:p>
        </p:txBody>
      </p:sp>
      <p:sp>
        <p:nvSpPr>
          <p:cNvPr id="18" name="직사각형 17"/>
          <p:cNvSpPr/>
          <p:nvPr/>
        </p:nvSpPr>
        <p:spPr>
          <a:xfrm>
            <a:off x="1314362" y="6000768"/>
            <a:ext cx="292895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JList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scrollList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JList</a:t>
            </a:r>
            <a:r>
              <a:rPr lang="en-US" altLang="ko-KR" sz="1200" b="1" dirty="0" smtClean="0"/>
              <a:t>(fruits);</a:t>
            </a:r>
          </a:p>
          <a:p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JScrollPane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scrollList</a:t>
            </a:r>
            <a:r>
              <a:rPr lang="en-US" altLang="ko-KR" sz="1200" b="1" dirty="0" smtClean="0"/>
              <a:t>);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957172" y="985822"/>
            <a:ext cx="2369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객체 배열로 아이템 제공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957172" y="2128830"/>
            <a:ext cx="2104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2. Vector</a:t>
            </a:r>
            <a:r>
              <a:rPr lang="ko-KR" altLang="en-US" sz="1400" dirty="0" smtClean="0"/>
              <a:t>로 아이템 제공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957172" y="3771904"/>
            <a:ext cx="4966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빈 </a:t>
            </a:r>
            <a:r>
              <a:rPr lang="en-US" altLang="ko-KR" sz="1400" dirty="0" err="1" smtClean="0"/>
              <a:t>JList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컴포넌트를 생성하고 </a:t>
            </a:r>
            <a:r>
              <a:rPr lang="en-US" altLang="ko-KR" sz="1400" dirty="0" err="1" smtClean="0"/>
              <a:t>setListData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로 아이템 제공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957172" y="5666756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스크롤 지원</a:t>
            </a:r>
            <a:endParaRPr lang="ko-KR" alt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650" y="1142984"/>
            <a:ext cx="14287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102" y="2239015"/>
            <a:ext cx="14287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650" y="3771904"/>
            <a:ext cx="14287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369" y="5006233"/>
            <a:ext cx="1051551" cy="1752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8551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79512" y="188640"/>
            <a:ext cx="4464496" cy="129614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11-9 : </a:t>
            </a:r>
            <a:r>
              <a:rPr lang="ko-KR" altLang="en-US" dirty="0" smtClean="0"/>
              <a:t>다양한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리스트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 생성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23928" y="73069"/>
            <a:ext cx="5040560" cy="6740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ListEx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String [] fruits= {"apple", "banana", "kiwi", "mango", "pear", </a:t>
            </a:r>
          </a:p>
          <a:p>
            <a:pPr defTabSz="180000"/>
            <a:r>
              <a:rPr lang="en-US" altLang="ko-KR" sz="1200" dirty="0" smtClean="0"/>
              <a:t>			"peach", "berry", "strawberry", "blackberry"};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[] images = {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("images/icon1.png"),</a:t>
            </a:r>
          </a:p>
          <a:p>
            <a:pPr defTabSz="180000"/>
            <a:r>
              <a:rPr lang="en-US" altLang="ko-KR" sz="1200" b="1" dirty="0" smtClean="0"/>
              <a:t>			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("images/icon2.png"),</a:t>
            </a:r>
          </a:p>
          <a:p>
            <a:pPr defTabSz="180000"/>
            <a:r>
              <a:rPr lang="en-US" altLang="ko-KR" sz="1200" b="1" dirty="0" smtClean="0"/>
              <a:t>			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("images/icon3.png"),</a:t>
            </a:r>
          </a:p>
          <a:p>
            <a:pPr defTabSz="180000"/>
            <a:r>
              <a:rPr lang="en-US" altLang="ko-KR" sz="1200" b="1" dirty="0" smtClean="0"/>
              <a:t>			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("images/icon4.png")</a:t>
            </a:r>
          </a:p>
          <a:p>
            <a:pPr defTabSz="180000"/>
            <a:r>
              <a:rPr lang="en-US" altLang="ko-KR" sz="1200" dirty="0" smtClean="0"/>
              <a:t>	};</a:t>
            </a:r>
          </a:p>
          <a:p>
            <a:pPr defTabSz="180000"/>
            <a:r>
              <a:rPr lang="en-US" altLang="ko-KR" sz="1200" dirty="0" smtClean="0"/>
              <a:t>	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ListEx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리스트 만들기  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contentPane.setLayout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FlowLayout</a:t>
            </a:r>
            <a:r>
              <a:rPr lang="en-US" altLang="ko-KR" sz="1200" b="1" dirty="0" smtClean="0"/>
              <a:t>());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JList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strList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JList</a:t>
            </a:r>
            <a:r>
              <a:rPr lang="en-US" altLang="ko-KR" sz="1200" b="1" dirty="0" smtClean="0"/>
              <a:t>(fruits);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strList</a:t>
            </a:r>
            <a:r>
              <a:rPr lang="en-US" altLang="ko-KR" sz="1200" dirty="0" smtClean="0"/>
              <a:t>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JList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imageList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JList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imageList.setListData</a:t>
            </a:r>
            <a:r>
              <a:rPr lang="en-US" altLang="ko-KR" sz="1200" dirty="0" smtClean="0"/>
              <a:t>(images);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imageList</a:t>
            </a:r>
            <a:r>
              <a:rPr lang="en-US" altLang="ko-KR" sz="1200" dirty="0" smtClean="0"/>
              <a:t>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JList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scrollList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JList</a:t>
            </a:r>
            <a:r>
              <a:rPr lang="en-US" altLang="ko-KR" sz="1200" b="1" dirty="0" smtClean="0"/>
              <a:t>(fruits);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JScrollPane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scrollList</a:t>
            </a:r>
            <a:r>
              <a:rPr lang="en-US" altLang="ko-KR" sz="1200" b="1" dirty="0" smtClean="0"/>
              <a:t>));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(300,300);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public static void main(String [] </a:t>
            </a:r>
            <a:r>
              <a:rPr lang="en-US" altLang="ko-KR" sz="1200" b="1" dirty="0" err="1" smtClean="0"/>
              <a:t>args</a:t>
            </a:r>
            <a:r>
              <a:rPr lang="en-US" altLang="ko-KR" sz="1200" b="1" dirty="0" smtClean="0"/>
              <a:t>) {</a:t>
            </a:r>
          </a:p>
          <a:p>
            <a:pPr defTabSz="180000"/>
            <a:r>
              <a:rPr lang="en-US" altLang="ko-KR" sz="1200" b="1" dirty="0" smtClean="0"/>
              <a:t>		new </a:t>
            </a:r>
            <a:r>
              <a:rPr lang="en-US" altLang="ko-KR" sz="1200" b="1" dirty="0" err="1" smtClean="0"/>
              <a:t>ListEx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75122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888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JComboBox, </a:t>
            </a:r>
            <a:r>
              <a:rPr lang="ko-KR" altLang="en-US" smtClean="0"/>
              <a:t>콤보박스 컴포넌트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콤보박스란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텍스트 필드와 버튼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</a:t>
            </a:r>
            <a:r>
              <a:rPr lang="ko-KR" altLang="en-US" dirty="0" err="1" smtClean="0"/>
              <a:t>드롭다운</a:t>
            </a:r>
            <a:r>
              <a:rPr lang="ko-KR" altLang="en-US" dirty="0" smtClean="0"/>
              <a:t> 리스트로 구성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컴포넌트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JComboBox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비어 있는 </a:t>
            </a:r>
            <a:r>
              <a:rPr lang="ko-KR" altLang="en-US" dirty="0" err="1" smtClean="0"/>
              <a:t>콤보박스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JComboBox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ComboBoxModel</a:t>
            </a:r>
            <a:r>
              <a:rPr lang="en-US" altLang="ko-KR" dirty="0" smtClean="0"/>
              <a:t> model)</a:t>
            </a:r>
          </a:p>
          <a:p>
            <a:pPr lvl="2"/>
            <a:r>
              <a:rPr lang="en-US" altLang="ko-KR" dirty="0" smtClean="0"/>
              <a:t>model</a:t>
            </a:r>
            <a:r>
              <a:rPr lang="ko-KR" altLang="en-US" dirty="0" smtClean="0"/>
              <a:t>에 의해 아이템을 공급 받는 </a:t>
            </a:r>
            <a:r>
              <a:rPr lang="ko-KR" altLang="en-US" dirty="0" err="1" smtClean="0"/>
              <a:t>콤보박스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JComboBox</a:t>
            </a:r>
            <a:r>
              <a:rPr lang="en-US" altLang="ko-KR" dirty="0" smtClean="0"/>
              <a:t>(Object [] items)</a:t>
            </a:r>
          </a:p>
          <a:p>
            <a:pPr lvl="2"/>
            <a:r>
              <a:rPr lang="en-US" altLang="ko-KR" dirty="0" smtClean="0"/>
              <a:t>items </a:t>
            </a:r>
            <a:r>
              <a:rPr lang="ko-KR" altLang="en-US" dirty="0" smtClean="0"/>
              <a:t>배열로부터 아이템을 공급받는 </a:t>
            </a:r>
            <a:r>
              <a:rPr lang="ko-KR" altLang="en-US" dirty="0" err="1" smtClean="0"/>
              <a:t>콤보박스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JComboBox</a:t>
            </a:r>
            <a:r>
              <a:rPr lang="en-US" altLang="ko-KR" dirty="0" smtClean="0"/>
              <a:t>(Vector items)</a:t>
            </a:r>
          </a:p>
          <a:p>
            <a:pPr lvl="2"/>
            <a:r>
              <a:rPr lang="en-US" altLang="ko-KR" dirty="0" smtClean="0"/>
              <a:t>items </a:t>
            </a:r>
            <a:r>
              <a:rPr lang="ko-KR" altLang="en-US" dirty="0" smtClean="0"/>
              <a:t>벡터로부터 아이템을 공급받는 </a:t>
            </a:r>
            <a:r>
              <a:rPr lang="ko-KR" altLang="en-US" dirty="0" err="1" smtClean="0"/>
              <a:t>콤보박스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3857620" y="2138739"/>
            <a:ext cx="3959592" cy="1819275"/>
            <a:chOff x="2571736" y="2000240"/>
            <a:chExt cx="3959592" cy="18192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57620" y="2000240"/>
              <a:ext cx="876300" cy="181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2571736" y="2000240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텍스트필드</a:t>
              </a:r>
              <a:endParaRPr lang="ko-KR" alt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43504" y="200024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버튼</a:t>
              </a:r>
              <a:endParaRPr lang="ko-KR" altLang="en-US" sz="1200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 rot="10800000">
              <a:off x="4714876" y="2143116"/>
              <a:ext cx="35719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214942" y="2714620"/>
              <a:ext cx="1316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드롭다운</a:t>
              </a:r>
              <a:r>
                <a:rPr lang="ko-KR" altLang="en-US" sz="1200" dirty="0" smtClean="0"/>
                <a:t> 리스트</a:t>
              </a:r>
              <a:endParaRPr lang="ko-KR" altLang="en-US" sz="1200" dirty="0"/>
            </a:p>
          </p:txBody>
        </p:sp>
        <p:cxnSp>
          <p:nvCxnSpPr>
            <p:cNvPr id="12" name="직선 화살표 연결선 11"/>
            <p:cNvCxnSpPr>
              <a:stCxn id="10" idx="1"/>
            </p:cNvCxnSpPr>
            <p:nvPr/>
          </p:nvCxnSpPr>
          <p:spPr>
            <a:xfrm flipH="1">
              <a:off x="4429124" y="2853120"/>
              <a:ext cx="785818" cy="14725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6" idx="3"/>
            </p:cNvCxnSpPr>
            <p:nvPr/>
          </p:nvCxnSpPr>
          <p:spPr>
            <a:xfrm>
              <a:off x="3525843" y="2138740"/>
              <a:ext cx="331777" cy="437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2805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587302" y="22927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11-10 : 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박스 컴포넌트 만들기 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78740" y="908720"/>
            <a:ext cx="4572000" cy="581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ComboBoxEx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String [] fruits = {"apple", "banana", "kiwi", "mango", "pear", </a:t>
            </a:r>
          </a:p>
          <a:p>
            <a:pPr defTabSz="180000"/>
            <a:r>
              <a:rPr lang="en-US" altLang="ko-KR" sz="1200" dirty="0" smtClean="0"/>
              <a:t>		"peach", "berry", "strawberry", "blackberry"};</a:t>
            </a:r>
          </a:p>
          <a:p>
            <a:pPr defTabSz="180000"/>
            <a:r>
              <a:rPr lang="en-US" altLang="ko-KR" sz="1200" dirty="0" smtClean="0"/>
              <a:t>	String [] names = {"</a:t>
            </a:r>
            <a:r>
              <a:rPr lang="en-US" altLang="ko-KR" sz="1200" dirty="0" err="1" smtClean="0"/>
              <a:t>kitae</a:t>
            </a:r>
            <a:r>
              <a:rPr lang="en-US" altLang="ko-KR" sz="1200" dirty="0" smtClean="0"/>
              <a:t>", "</a:t>
            </a:r>
            <a:r>
              <a:rPr lang="en-US" altLang="ko-KR" sz="1200" dirty="0" err="1" smtClean="0"/>
              <a:t>jaemoon</a:t>
            </a:r>
            <a:r>
              <a:rPr lang="en-US" altLang="ko-KR" sz="1200" dirty="0" smtClean="0"/>
              <a:t>", "</a:t>
            </a:r>
            <a:r>
              <a:rPr lang="en-US" altLang="ko-KR" sz="1200" dirty="0" err="1" smtClean="0"/>
              <a:t>hyosoo</a:t>
            </a:r>
            <a:r>
              <a:rPr lang="en-US" altLang="ko-KR" sz="1200" dirty="0" smtClean="0"/>
              <a:t>", "</a:t>
            </a:r>
            <a:r>
              <a:rPr lang="en-US" altLang="ko-KR" sz="1200" dirty="0" err="1" smtClean="0"/>
              <a:t>namyun</a:t>
            </a:r>
            <a:r>
              <a:rPr lang="en-US" altLang="ko-KR" sz="1200" dirty="0" smtClean="0"/>
              <a:t>"};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ComboBoxEx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</a:t>
            </a:r>
            <a:r>
              <a:rPr lang="ko-KR" altLang="en-US" sz="1200" dirty="0" err="1" smtClean="0"/>
              <a:t>콤보박스</a:t>
            </a:r>
            <a:r>
              <a:rPr lang="ko-KR" altLang="en-US" sz="1200" dirty="0" smtClean="0"/>
              <a:t> 만들기  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contentPane.setLayout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FlowLayout</a:t>
            </a:r>
            <a:r>
              <a:rPr lang="en-US" altLang="ko-KR" sz="1200" b="1" dirty="0" smtClean="0"/>
              <a:t>());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JComboBox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strCombo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JComboBox</a:t>
            </a:r>
            <a:r>
              <a:rPr lang="en-US" altLang="ko-KR" sz="1200" b="1" dirty="0" smtClean="0"/>
              <a:t>(fruits);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strCombo</a:t>
            </a:r>
            <a:r>
              <a:rPr lang="en-US" altLang="ko-KR" sz="1200" dirty="0" smtClean="0"/>
              <a:t>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JComboBox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nameCombo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JComboBox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b="1" dirty="0" smtClean="0"/>
              <a:t>		for(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=0; 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&lt;</a:t>
            </a:r>
            <a:r>
              <a:rPr lang="en-US" altLang="ko-KR" sz="1200" b="1" dirty="0" err="1" smtClean="0"/>
              <a:t>names.length</a:t>
            </a:r>
            <a:r>
              <a:rPr lang="en-US" altLang="ko-KR" sz="1200" b="1" dirty="0" smtClean="0"/>
              <a:t>; 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++)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nameCombo.addItem</a:t>
            </a:r>
            <a:r>
              <a:rPr lang="en-US" altLang="ko-KR" sz="1200" dirty="0" smtClean="0"/>
              <a:t>(names[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nameCombo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(300,300);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public static void main(String [] </a:t>
            </a:r>
            <a:r>
              <a:rPr lang="en-US" altLang="ko-KR" sz="1200" b="1" dirty="0" err="1" smtClean="0"/>
              <a:t>args</a:t>
            </a:r>
            <a:r>
              <a:rPr lang="en-US" altLang="ko-KR" sz="1200" b="1" dirty="0" smtClean="0"/>
              <a:t>) {</a:t>
            </a:r>
          </a:p>
          <a:p>
            <a:pPr defTabSz="180000"/>
            <a:r>
              <a:rPr lang="en-US" altLang="ko-KR" sz="1200" b="1" dirty="0" smtClean="0"/>
              <a:t>		new </a:t>
            </a:r>
            <a:r>
              <a:rPr lang="en-US" altLang="ko-KR" sz="1200" b="1" dirty="0" err="1" smtClean="0"/>
              <a:t>ComboBoxEx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0112" y="4572007"/>
            <a:ext cx="2615830" cy="510778"/>
          </a:xfrm>
          <a:prstGeom prst="wedgeRoundRectCallout">
            <a:avLst>
              <a:gd name="adj1" fmla="val -131280"/>
              <a:gd name="adj2" fmla="val -232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addItem</a:t>
            </a:r>
            <a:r>
              <a:rPr lang="en-US" altLang="ko-KR" sz="1200" dirty="0" smtClean="0"/>
              <a:t>()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호출하여</a:t>
            </a:r>
            <a:endParaRPr lang="en-US" altLang="ko-KR" sz="1200" dirty="0" smtClean="0"/>
          </a:p>
          <a:p>
            <a:r>
              <a:rPr lang="ko-KR" altLang="en-US" sz="1200" dirty="0" smtClean="0"/>
              <a:t>아이템을 동적으로 삽입할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268760"/>
            <a:ext cx="28765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19830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JComboBox</a:t>
            </a:r>
            <a:r>
              <a:rPr lang="ko-KR" altLang="en-US" smtClean="0"/>
              <a:t>와 </a:t>
            </a:r>
            <a:r>
              <a:rPr lang="en-US" altLang="ko-KR" smtClean="0"/>
              <a:t>Action </a:t>
            </a:r>
            <a:r>
              <a:rPr lang="ko-KR" altLang="en-US" smtClean="0"/>
              <a:t>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콤보박스의</a:t>
            </a:r>
            <a:r>
              <a:rPr lang="ko-KR" altLang="en-US" dirty="0" smtClean="0"/>
              <a:t> 아이템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 이벤트 발생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ActionListener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r>
              <a:rPr lang="ko-KR" altLang="en-US" dirty="0" err="1" smtClean="0"/>
              <a:t>콤보박스의</a:t>
            </a:r>
            <a:r>
              <a:rPr lang="ko-KR" altLang="en-US" dirty="0" smtClean="0"/>
              <a:t> 아이템의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Item 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ItemListener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아이템이 선택되면 두</a:t>
            </a:r>
            <a:r>
              <a:rPr lang="en-US" altLang="ko-KR" dirty="0" smtClean="0"/>
              <a:t> </a:t>
            </a:r>
            <a:r>
              <a:rPr lang="ko-KR" altLang="en-US" dirty="0" smtClean="0"/>
              <a:t>번의 </a:t>
            </a:r>
            <a:r>
              <a:rPr lang="en-US" altLang="ko-KR" dirty="0" smtClean="0"/>
              <a:t>Item </a:t>
            </a:r>
            <a:r>
              <a:rPr lang="ko-KR" altLang="en-US" dirty="0" smtClean="0"/>
              <a:t>이벤트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새로 아이템이 선택되었음을 알리는 </a:t>
            </a:r>
            <a:r>
              <a:rPr lang="en-US" altLang="ko-KR" dirty="0" smtClean="0"/>
              <a:t>Item 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이전에 선택된 아이템이 해제됨을 알리는 </a:t>
            </a:r>
            <a:r>
              <a:rPr lang="en-US" altLang="ko-KR" dirty="0" smtClean="0"/>
              <a:t>Item 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선택 상태인 아이템을 선택하는 경우 </a:t>
            </a:r>
            <a:r>
              <a:rPr lang="en-US" altLang="ko-KR" dirty="0" smtClean="0"/>
              <a:t>Item </a:t>
            </a:r>
            <a:r>
              <a:rPr lang="ko-KR" altLang="en-US" dirty="0" smtClean="0"/>
              <a:t>이벤트 발생 않음</a:t>
            </a:r>
            <a:endParaRPr lang="en-US" altLang="ko-KR" dirty="0" smtClean="0"/>
          </a:p>
          <a:p>
            <a:r>
              <a:rPr lang="ko-KR" altLang="en-US" dirty="0" smtClean="0"/>
              <a:t>현재 선택된 아이템 알아내기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JComboBox.getSelectedIndex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선택 상태인 아이템의 인덱스 번호 리턴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Object </a:t>
            </a:r>
            <a:r>
              <a:rPr lang="en-US" altLang="ko-KR" dirty="0" err="1" smtClean="0"/>
              <a:t>JComboBox.getSelectedItem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선택 상태인 아이템 객체의 </a:t>
            </a:r>
            <a:r>
              <a:rPr lang="ko-KR" altLang="en-US" dirty="0" err="1" smtClean="0"/>
              <a:t>레퍼런스</a:t>
            </a:r>
            <a:r>
              <a:rPr lang="ko-KR" altLang="en-US" dirty="0" smtClean="0"/>
              <a:t> 리턴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431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79512" y="188640"/>
            <a:ext cx="4680520" cy="108012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11-11 : Action </a:t>
            </a:r>
            <a:r>
              <a:rPr lang="ko-KR" altLang="en-US" sz="2400" dirty="0" smtClean="0"/>
              <a:t>이벤트를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이용한 </a:t>
            </a:r>
            <a:r>
              <a:rPr lang="ko-KR" altLang="en-US" sz="2400" dirty="0" err="1" smtClean="0"/>
              <a:t>콤보</a:t>
            </a:r>
            <a:r>
              <a:rPr lang="ko-KR" altLang="en-US" sz="2400" dirty="0" smtClean="0"/>
              <a:t> 박스 활용 예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4427984" y="73069"/>
            <a:ext cx="4573172" cy="6740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</a:t>
            </a:r>
            <a:r>
              <a:rPr lang="en-US" altLang="ko-KR" sz="1200" dirty="0" smtClean="0"/>
              <a:t>.*;</a:t>
            </a:r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ComboActionEx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String [] fruits = {"apple", "banana", "kiwi", "mango"};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[] images = {</a:t>
            </a:r>
          </a:p>
          <a:p>
            <a:pPr defTabSz="180000"/>
            <a:r>
              <a:rPr lang="en-US" altLang="ko-KR" sz="1200" b="1" dirty="0" smtClean="0"/>
              <a:t>		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("images/apple.jpg"),</a:t>
            </a:r>
          </a:p>
          <a:p>
            <a:pPr defTabSz="180000"/>
            <a:r>
              <a:rPr lang="en-US" altLang="ko-KR" sz="1200" b="1" dirty="0" smtClean="0"/>
              <a:t>		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("images/banana.jpg"),</a:t>
            </a:r>
          </a:p>
          <a:p>
            <a:pPr defTabSz="180000"/>
            <a:r>
              <a:rPr lang="en-US" altLang="ko-KR" sz="1200" b="1" dirty="0" smtClean="0"/>
              <a:t>		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("images/kiwi.jpg"),</a:t>
            </a:r>
          </a:p>
          <a:p>
            <a:pPr defTabSz="180000"/>
            <a:r>
              <a:rPr lang="en-US" altLang="ko-KR" sz="1200" b="1" dirty="0" smtClean="0"/>
              <a:t>		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("images/mango.jpg") </a:t>
            </a:r>
            <a:r>
              <a:rPr lang="en-US" altLang="ko-KR" sz="1200" dirty="0" smtClean="0"/>
              <a:t>};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imgLabel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(images[0]);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ComboActionEx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리스트 만들기  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i="1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contentPane.setLayout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FlowLayout</a:t>
            </a:r>
            <a:r>
              <a:rPr lang="en-US" altLang="ko-KR" sz="1200" b="1" dirty="0" smtClean="0"/>
              <a:t>());</a:t>
            </a:r>
            <a:endParaRPr lang="ko-KR" altLang="en-US" sz="1200" dirty="0" smtClean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JComboBox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strCombo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JComboBox</a:t>
            </a:r>
            <a:r>
              <a:rPr lang="en-US" altLang="ko-KR" sz="1200" b="1" dirty="0" smtClean="0"/>
              <a:t>(fruits);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strCombo.addActionListener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ActionListener</a:t>
            </a:r>
            <a:r>
              <a:rPr lang="en-US" altLang="ko-KR" sz="1200" b="1" dirty="0" smtClean="0"/>
              <a:t>() {</a:t>
            </a:r>
          </a:p>
          <a:p>
            <a:pPr defTabSz="180000"/>
            <a:r>
              <a:rPr lang="en-US" altLang="ko-KR" sz="1200" b="1" dirty="0" smtClean="0"/>
              <a:t>			public void </a:t>
            </a:r>
            <a:r>
              <a:rPr lang="en-US" altLang="ko-KR" sz="1200" b="1" dirty="0" err="1" smtClean="0"/>
              <a:t>actionPerformed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ActionEvent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JComboBox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cb</a:t>
            </a:r>
            <a:r>
              <a:rPr lang="en-US" altLang="ko-KR" sz="1200" dirty="0" smtClean="0"/>
              <a:t> = (</a:t>
            </a:r>
            <a:r>
              <a:rPr lang="en-US" altLang="ko-KR" sz="1200" dirty="0" err="1" smtClean="0"/>
              <a:t>JComboBox</a:t>
            </a:r>
            <a:r>
              <a:rPr lang="en-US" altLang="ko-KR" sz="1200" dirty="0" smtClean="0"/>
              <a:t>)</a:t>
            </a:r>
            <a:r>
              <a:rPr lang="en-US" altLang="ko-KR" sz="1200" dirty="0" err="1" smtClean="0"/>
              <a:t>e.getSource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b="1" dirty="0" smtClean="0"/>
              <a:t>	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index = </a:t>
            </a:r>
            <a:r>
              <a:rPr lang="en-US" altLang="ko-KR" sz="1200" b="1" dirty="0" err="1" smtClean="0"/>
              <a:t>cb.getSelectedIndex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imgLabel.setIcon</a:t>
            </a:r>
            <a:r>
              <a:rPr lang="en-US" altLang="ko-KR" sz="1200" dirty="0" smtClean="0"/>
              <a:t>(images[index]);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});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strCombo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imgLabel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(300,300);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ComboActionEx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38" y="1412776"/>
            <a:ext cx="28575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38" y="4077072"/>
            <a:ext cx="28575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6624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슬라이더</a:t>
            </a:r>
            <a:r>
              <a:rPr lang="en-US" altLang="ko-KR" smtClean="0"/>
              <a:t>, JSlider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슬라이더란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일정 범위 내에서 마우스로 움직이면서 값을 선택하는 컴포넌트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슬라이더 구성 요소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슬라이더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슬라이더의 디폴트 값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minimum=0, maximum=100, value=50</a:t>
            </a:r>
            <a:r>
              <a:rPr lang="ko-KR" altLang="en-US" dirty="0" smtClean="0"/>
              <a:t>인 수평 슬라이더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JSlider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디폴트 슬라이더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JSlider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smtClean="0"/>
              <a:t>orientation)</a:t>
            </a:r>
          </a:p>
          <a:p>
            <a:pPr lvl="2"/>
            <a:r>
              <a:rPr lang="en-US" altLang="ko-KR" dirty="0" smtClean="0"/>
              <a:t>orientation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방향으로 구성된 슬라이더 생성</a:t>
            </a:r>
          </a:p>
          <a:p>
            <a:pPr lvl="1"/>
            <a:r>
              <a:rPr lang="en-US" altLang="ko-KR" dirty="0" err="1" smtClean="0"/>
              <a:t>JSlider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smtClean="0"/>
              <a:t>min,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max,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minimum, maximum, value </a:t>
            </a:r>
            <a:r>
              <a:rPr lang="ko-KR" altLang="en-US" dirty="0" smtClean="0"/>
              <a:t>값이 각각 </a:t>
            </a:r>
            <a:r>
              <a:rPr lang="en-US" altLang="ko-KR" dirty="0" smtClean="0"/>
              <a:t>min, max, </a:t>
            </a:r>
            <a:r>
              <a:rPr lang="en-US" altLang="ko-KR" dirty="0" err="1" smtClean="0"/>
              <a:t>val</a:t>
            </a:r>
            <a:r>
              <a:rPr lang="ko-KR" altLang="en-US" dirty="0" smtClean="0"/>
              <a:t>로 초기화된 수평 슬라이더 생성</a:t>
            </a:r>
          </a:p>
          <a:p>
            <a:pPr lvl="1"/>
            <a:r>
              <a:rPr lang="en-US" altLang="ko-KR" dirty="0" err="1" smtClean="0"/>
              <a:t>JSlider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smtClean="0"/>
              <a:t>orientation,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smtClean="0"/>
              <a:t>min,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max,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minimum, maximum, value </a:t>
            </a:r>
            <a:r>
              <a:rPr lang="ko-KR" altLang="en-US" dirty="0" smtClean="0"/>
              <a:t>값이 각각 </a:t>
            </a:r>
            <a:r>
              <a:rPr lang="en-US" altLang="ko-KR" dirty="0" smtClean="0"/>
              <a:t>min, max, </a:t>
            </a:r>
            <a:r>
              <a:rPr lang="en-US" altLang="ko-KR" dirty="0" err="1" smtClean="0"/>
              <a:t>val</a:t>
            </a:r>
            <a:r>
              <a:rPr lang="ko-KR" altLang="en-US" dirty="0" smtClean="0"/>
              <a:t>로 초기화된 슬라이더 생성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방향은 </a:t>
            </a:r>
            <a:r>
              <a:rPr lang="en-US" altLang="ko-KR" dirty="0" smtClean="0"/>
              <a:t>orientation</a:t>
            </a:r>
          </a:p>
        </p:txBody>
      </p:sp>
      <p:sp>
        <p:nvSpPr>
          <p:cNvPr id="32" name="슬라이드 번호 개체 틀 3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085968" y="1412776"/>
            <a:ext cx="192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수직 슬라이더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(orientation = VERTICAL)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143240" y="1885399"/>
            <a:ext cx="3857652" cy="2071702"/>
            <a:chOff x="3214678" y="2346679"/>
            <a:chExt cx="3857652" cy="2071702"/>
          </a:xfrm>
        </p:grpSpPr>
        <p:sp>
          <p:nvSpPr>
            <p:cNvPr id="46" name="직사각형 45"/>
            <p:cNvSpPr/>
            <p:nvPr/>
          </p:nvSpPr>
          <p:spPr>
            <a:xfrm>
              <a:off x="3214678" y="2346679"/>
              <a:ext cx="3857652" cy="207170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000" b="1" dirty="0" smtClean="0"/>
            </a:p>
          </p:txBody>
        </p:sp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4126" y="3038458"/>
              <a:ext cx="2705100" cy="590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4572000" y="3857628"/>
              <a:ext cx="8500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value(100)</a:t>
              </a:r>
              <a:endParaRPr lang="ko-KR" altLang="en-US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86248" y="2428868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track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18410" y="3177808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label</a:t>
              </a:r>
              <a:endParaRPr lang="ko-KR" alt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14942" y="3643314"/>
              <a:ext cx="1543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minorTickSpacing</a:t>
              </a:r>
              <a:r>
                <a:rPr lang="en-US" altLang="ko-KR" sz="1200" dirty="0" smtClean="0"/>
                <a:t>(10)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57554" y="3643314"/>
              <a:ext cx="15102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majorTickSpacing</a:t>
              </a:r>
              <a:r>
                <a:rPr lang="en-US" altLang="ko-KR" sz="1200" dirty="0" smtClean="0"/>
                <a:t>(50)</a:t>
              </a:r>
              <a:endParaRPr lang="ko-KR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43570" y="2428868"/>
              <a:ext cx="10966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maximum(200)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28992" y="2428868"/>
              <a:ext cx="865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minimum(0)</a:t>
              </a:r>
              <a:endParaRPr lang="ko-KR" altLang="en-US" sz="1200" dirty="0"/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 rot="5400000">
              <a:off x="3919010" y="2928934"/>
              <a:ext cx="428628" cy="158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rot="5400000">
              <a:off x="5614221" y="2928139"/>
              <a:ext cx="428626" cy="158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rot="5400000">
              <a:off x="4287042" y="2856702"/>
              <a:ext cx="427834" cy="794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왼쪽 중괄호 25"/>
            <p:cNvSpPr/>
            <p:nvPr/>
          </p:nvSpPr>
          <p:spPr>
            <a:xfrm rot="16200000">
              <a:off x="4286247" y="3357563"/>
              <a:ext cx="142876" cy="428625"/>
            </a:xfrm>
            <a:prstGeom prst="leftBrace">
              <a:avLst>
                <a:gd name="adj1" fmla="val 35714"/>
                <a:gd name="adj2" fmla="val 5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rot="5400000" flipH="1" flipV="1">
              <a:off x="5418414" y="3500438"/>
              <a:ext cx="428628" cy="158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자유형 28"/>
            <p:cNvSpPr/>
            <p:nvPr/>
          </p:nvSpPr>
          <p:spPr>
            <a:xfrm>
              <a:off x="5936216" y="3326291"/>
              <a:ext cx="622997" cy="105508"/>
            </a:xfrm>
            <a:custGeom>
              <a:avLst/>
              <a:gdLst>
                <a:gd name="connsiteX0" fmla="*/ 622997 w 622997"/>
                <a:gd name="connsiteY0" fmla="*/ 8374 h 105508"/>
                <a:gd name="connsiteX1" fmla="*/ 401934 w 622997"/>
                <a:gd name="connsiteY1" fmla="*/ 8374 h 105508"/>
                <a:gd name="connsiteX2" fmla="*/ 231112 w 622997"/>
                <a:gd name="connsiteY2" fmla="*/ 58616 h 105508"/>
                <a:gd name="connsiteX3" fmla="*/ 120580 w 622997"/>
                <a:gd name="connsiteY3" fmla="*/ 98809 h 105508"/>
                <a:gd name="connsiteX4" fmla="*/ 0 w 622997"/>
                <a:gd name="connsiteY4" fmla="*/ 98809 h 105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997" h="105508">
                  <a:moveTo>
                    <a:pt x="622997" y="8374"/>
                  </a:moveTo>
                  <a:cubicBezTo>
                    <a:pt x="545122" y="4187"/>
                    <a:pt x="467248" y="0"/>
                    <a:pt x="401934" y="8374"/>
                  </a:cubicBezTo>
                  <a:cubicBezTo>
                    <a:pt x="336620" y="16748"/>
                    <a:pt x="278004" y="43544"/>
                    <a:pt x="231112" y="58616"/>
                  </a:cubicBezTo>
                  <a:cubicBezTo>
                    <a:pt x="184220" y="73689"/>
                    <a:pt x="159099" y="92110"/>
                    <a:pt x="120580" y="98809"/>
                  </a:cubicBezTo>
                  <a:cubicBezTo>
                    <a:pt x="82061" y="105508"/>
                    <a:pt x="0" y="98809"/>
                    <a:pt x="0" y="98809"/>
                  </a:cubicBezTo>
                </a:path>
              </a:pathLst>
            </a:custGeom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화살표 연결선 32"/>
            <p:cNvCxnSpPr>
              <a:stCxn id="31" idx="0"/>
            </p:cNvCxnSpPr>
            <p:nvPr/>
          </p:nvCxnSpPr>
          <p:spPr>
            <a:xfrm rot="5400000" flipH="1" flipV="1">
              <a:off x="4820231" y="3677230"/>
              <a:ext cx="357188" cy="360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571868" y="4141382"/>
              <a:ext cx="31729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FF0000"/>
                  </a:solidFill>
                </a:rPr>
                <a:t>수평 슬라이더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(orientation = HORIZONTAL)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56916" y="2428868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손잡이</a:t>
              </a:r>
              <a:endParaRPr lang="ko-KR" altLang="en-US" sz="1200" dirty="0"/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 rot="5400000">
              <a:off x="4766088" y="2856702"/>
              <a:ext cx="427834" cy="794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388" y="1899701"/>
            <a:ext cx="11620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2841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슬라이더의 모양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4034408" cy="4572000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슬라이더 방향 설정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void </a:t>
            </a:r>
            <a:r>
              <a:rPr lang="en-US" altLang="ko-KR" sz="1600" dirty="0" err="1" smtClean="0"/>
              <a:t>setOrientation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orientation)</a:t>
            </a:r>
          </a:p>
          <a:p>
            <a:pPr lvl="2"/>
            <a:r>
              <a:rPr lang="en-US" altLang="ko-KR" sz="1400" dirty="0" smtClean="0"/>
              <a:t>orientation : </a:t>
            </a:r>
            <a:r>
              <a:rPr lang="en-US" altLang="ko-KR" sz="1400" dirty="0" err="1" smtClean="0"/>
              <a:t>JSlider.HORIZONTAL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JSlider.VERTICAL</a:t>
            </a:r>
            <a:endParaRPr lang="en-US" altLang="ko-KR" sz="1400" dirty="0" smtClean="0"/>
          </a:p>
          <a:p>
            <a:r>
              <a:rPr lang="ko-KR" altLang="en-US" sz="1800" dirty="0" smtClean="0"/>
              <a:t>최대 최소 값 설정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void </a:t>
            </a:r>
            <a:r>
              <a:rPr lang="en-US" altLang="ko-KR" sz="1600" dirty="0" err="1" smtClean="0"/>
              <a:t>setMaximum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max)</a:t>
            </a:r>
          </a:p>
          <a:p>
            <a:pPr lvl="1"/>
            <a:r>
              <a:rPr lang="en-US" altLang="ko-KR" sz="1600" dirty="0" smtClean="0"/>
              <a:t>void </a:t>
            </a:r>
            <a:r>
              <a:rPr lang="en-US" altLang="ko-KR" sz="1600" dirty="0" err="1" smtClean="0"/>
              <a:t>setMinimum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min)</a:t>
            </a:r>
          </a:p>
          <a:p>
            <a:r>
              <a:rPr lang="en-US" altLang="ko-KR" sz="1800" dirty="0" smtClean="0"/>
              <a:t>label</a:t>
            </a:r>
            <a:r>
              <a:rPr lang="ko-KR" altLang="en-US" sz="1800" dirty="0" smtClean="0"/>
              <a:t> 보이기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감추기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void </a:t>
            </a:r>
            <a:r>
              <a:rPr lang="en-US" altLang="ko-KR" sz="1600" dirty="0" err="1" smtClean="0"/>
              <a:t>setPaintLabels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boolean</a:t>
            </a:r>
            <a:r>
              <a:rPr lang="en-US" altLang="ko-KR" sz="1600" dirty="0" smtClean="0"/>
              <a:t> b)</a:t>
            </a:r>
          </a:p>
          <a:p>
            <a:pPr lvl="2"/>
            <a:r>
              <a:rPr lang="en-US" altLang="ko-KR" sz="1400" dirty="0" smtClean="0"/>
              <a:t>b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true</a:t>
            </a:r>
            <a:r>
              <a:rPr lang="ko-KR" altLang="en-US" sz="1400" dirty="0" smtClean="0"/>
              <a:t>이면 </a:t>
            </a:r>
            <a:r>
              <a:rPr lang="en-US" altLang="ko-KR" sz="1400" dirty="0" smtClean="0"/>
              <a:t>label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r>
              <a:rPr lang="en-US" altLang="ko-KR" sz="1800" dirty="0" smtClean="0"/>
              <a:t>tick </a:t>
            </a:r>
            <a:r>
              <a:rPr lang="ko-KR" altLang="en-US" sz="1800" dirty="0" smtClean="0"/>
              <a:t>보이기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감추기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void </a:t>
            </a:r>
            <a:r>
              <a:rPr lang="en-US" altLang="ko-KR" sz="1600" dirty="0" err="1" smtClean="0"/>
              <a:t>setPaintTicks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boolean</a:t>
            </a:r>
            <a:r>
              <a:rPr lang="en-US" altLang="ko-KR" sz="1600" dirty="0" smtClean="0"/>
              <a:t> b)</a:t>
            </a:r>
          </a:p>
          <a:p>
            <a:pPr lvl="2"/>
            <a:r>
              <a:rPr lang="en-US" altLang="ko-KR" sz="1400" dirty="0" smtClean="0"/>
              <a:t>b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true</a:t>
            </a:r>
            <a:r>
              <a:rPr lang="ko-KR" altLang="en-US" sz="1400" dirty="0" smtClean="0"/>
              <a:t>이면 눈금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track</a:t>
            </a:r>
            <a:r>
              <a:rPr lang="ko-KR" altLang="en-US" sz="1800" dirty="0"/>
              <a:t> 보이기</a:t>
            </a:r>
            <a:r>
              <a:rPr lang="en-US" altLang="ko-KR" sz="1800" dirty="0"/>
              <a:t>/</a:t>
            </a:r>
            <a:r>
              <a:rPr lang="ko-KR" altLang="en-US" sz="1800" dirty="0"/>
              <a:t>감추기</a:t>
            </a:r>
            <a:endParaRPr lang="en-US" altLang="ko-KR" sz="1800" dirty="0"/>
          </a:p>
          <a:p>
            <a:pPr lvl="1"/>
            <a:r>
              <a:rPr lang="en-US" altLang="ko-KR" sz="1600" dirty="0"/>
              <a:t>void </a:t>
            </a:r>
            <a:r>
              <a:rPr lang="en-US" altLang="ko-KR" sz="1600" dirty="0" err="1"/>
              <a:t>setPaintTrack</a:t>
            </a:r>
            <a:r>
              <a:rPr lang="en-US" altLang="ko-KR" sz="1600" dirty="0"/>
              <a:t>(</a:t>
            </a:r>
            <a:r>
              <a:rPr lang="en-US" altLang="ko-KR" sz="1600" dirty="0" err="1"/>
              <a:t>boolean</a:t>
            </a:r>
            <a:r>
              <a:rPr lang="en-US" altLang="ko-KR" sz="1600" dirty="0"/>
              <a:t> b)</a:t>
            </a:r>
          </a:p>
          <a:p>
            <a:pPr lvl="2"/>
            <a:r>
              <a:rPr lang="en-US" altLang="ko-KR" sz="1400" dirty="0"/>
              <a:t>b</a:t>
            </a:r>
            <a:r>
              <a:rPr lang="ko-KR" altLang="en-US" sz="1400" dirty="0"/>
              <a:t>가 </a:t>
            </a:r>
            <a:r>
              <a:rPr lang="en-US" altLang="ko-KR" sz="1400" dirty="0"/>
              <a:t>true</a:t>
            </a:r>
            <a:r>
              <a:rPr lang="ko-KR" altLang="en-US" sz="1400" dirty="0"/>
              <a:t>이면 </a:t>
            </a:r>
            <a:r>
              <a:rPr lang="en-US" altLang="ko-KR" sz="1400" dirty="0"/>
              <a:t>track </a:t>
            </a:r>
            <a:r>
              <a:rPr lang="ko-KR" altLang="en-US" sz="1400" dirty="0"/>
              <a:t>출력</a:t>
            </a:r>
            <a:endParaRPr lang="en-US" altLang="ko-KR" sz="1400" dirty="0"/>
          </a:p>
          <a:p>
            <a:r>
              <a:rPr lang="ko-KR" altLang="en-US" sz="1800" dirty="0"/>
              <a:t>큰 눈금 간격 지정</a:t>
            </a:r>
            <a:endParaRPr lang="en-US" altLang="ko-KR" sz="1800" dirty="0"/>
          </a:p>
          <a:p>
            <a:pPr lvl="1"/>
            <a:r>
              <a:rPr lang="en-US" altLang="ko-KR" sz="1600" dirty="0"/>
              <a:t>void </a:t>
            </a:r>
            <a:r>
              <a:rPr lang="en-US" altLang="ko-KR" sz="1600" dirty="0" err="1"/>
              <a:t>setMajorTickSpacing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space)</a:t>
            </a:r>
          </a:p>
          <a:p>
            <a:r>
              <a:rPr lang="ko-KR" altLang="en-US" sz="1800" dirty="0"/>
              <a:t>작은 눈금 간격 지정</a:t>
            </a:r>
            <a:endParaRPr lang="en-US" altLang="ko-KR" sz="1800" dirty="0"/>
          </a:p>
          <a:p>
            <a:pPr lvl="1"/>
            <a:r>
              <a:rPr lang="en-US" altLang="ko-KR" sz="1600" dirty="0"/>
              <a:t>void </a:t>
            </a:r>
            <a:r>
              <a:rPr lang="en-US" altLang="ko-KR" sz="1600" dirty="0" err="1"/>
              <a:t>setMinorTickSpacing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space)</a:t>
            </a:r>
          </a:p>
          <a:p>
            <a:r>
              <a:rPr lang="ko-KR" altLang="en-US" sz="1800" dirty="0"/>
              <a:t>슬라이더 값 제어</a:t>
            </a:r>
            <a:endParaRPr lang="en-US" altLang="ko-KR" sz="1800" dirty="0"/>
          </a:p>
          <a:p>
            <a:pPr lvl="1"/>
            <a:r>
              <a:rPr lang="en-US" altLang="ko-KR" sz="1600" dirty="0"/>
              <a:t>void </a:t>
            </a:r>
            <a:r>
              <a:rPr lang="en-US" altLang="ko-KR" sz="1600" dirty="0" err="1"/>
              <a:t>setVaule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n)</a:t>
            </a:r>
          </a:p>
          <a:p>
            <a:pPr lvl="2"/>
            <a:r>
              <a:rPr lang="en-US" altLang="ko-KR" sz="1400" dirty="0"/>
              <a:t>n</a:t>
            </a:r>
            <a:r>
              <a:rPr lang="ko-KR" altLang="en-US" sz="1400" dirty="0"/>
              <a:t>이 슬라이더의 값이 되며 이에 따라 슬라이더의 손잡이 위치가 변경된다</a:t>
            </a:r>
            <a:r>
              <a:rPr lang="en-US" altLang="ko-KR" sz="1400" dirty="0"/>
              <a:t>.</a:t>
            </a:r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133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11-12 : </a:t>
            </a:r>
            <a:r>
              <a:rPr lang="en-US" altLang="ko-KR" dirty="0" err="1" smtClean="0"/>
              <a:t>JSlider</a:t>
            </a:r>
            <a:r>
              <a:rPr lang="ko-KR" altLang="en-US" dirty="0" smtClean="0"/>
              <a:t>로 슬라이더 생성 및 모양 제어 예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59832" y="785794"/>
            <a:ext cx="5941324" cy="5909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javax.swing</a:t>
            </a:r>
            <a:r>
              <a:rPr lang="en-US" altLang="ko-KR" sz="1400" dirty="0" smtClean="0"/>
              <a:t>.*;</a:t>
            </a:r>
          </a:p>
          <a:p>
            <a:pPr defTabSz="180000"/>
            <a:r>
              <a:rPr lang="en-US" altLang="ko-KR" sz="1400" dirty="0" smtClean="0"/>
              <a:t>import java.awt.*;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b="1" dirty="0" smtClean="0"/>
              <a:t>public class </a:t>
            </a:r>
            <a:r>
              <a:rPr lang="en-US" altLang="ko-KR" sz="1400" b="1" dirty="0" err="1" smtClean="0"/>
              <a:t>SliderEx</a:t>
            </a:r>
            <a:r>
              <a:rPr lang="en-US" altLang="ko-KR" sz="1400" b="1" dirty="0" smtClean="0"/>
              <a:t> extends </a:t>
            </a:r>
            <a:r>
              <a:rPr lang="en-US" altLang="ko-KR" sz="1400" b="1" dirty="0" err="1" smtClean="0"/>
              <a:t>JFrame</a:t>
            </a:r>
            <a:r>
              <a:rPr lang="en-US" altLang="ko-KR" sz="1400" b="1" dirty="0" smtClean="0"/>
              <a:t> {</a:t>
            </a:r>
          </a:p>
          <a:p>
            <a:pPr defTabSz="180000"/>
            <a:r>
              <a:rPr lang="en-US" altLang="ko-KR" sz="1400" dirty="0" smtClean="0"/>
              <a:t>	Container </a:t>
            </a:r>
            <a:r>
              <a:rPr lang="en-US" altLang="ko-KR" sz="1400" dirty="0" err="1" smtClean="0"/>
              <a:t>contentPane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SliderEx</a:t>
            </a:r>
            <a:r>
              <a:rPr lang="en-US" altLang="ko-KR" sz="1400" dirty="0" smtClean="0"/>
              <a:t>()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setTitle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슬라이더 만들기  예제</a:t>
            </a:r>
            <a:r>
              <a:rPr lang="en-US" altLang="ko-KR" sz="1400" dirty="0" smtClean="0"/>
              <a:t>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setDefaultCloseOperation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JFrame.</a:t>
            </a:r>
            <a:r>
              <a:rPr lang="en-US" altLang="ko-KR" sz="1400" i="1" dirty="0" err="1" smtClean="0"/>
              <a:t>EXIT_ON_CLOSE</a:t>
            </a:r>
            <a:r>
              <a:rPr lang="en-US" altLang="ko-KR" sz="1400" i="1" dirty="0" smtClean="0"/>
              <a:t>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getContentPane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contentPane.setLayout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 smtClean="0"/>
              <a:t>FlowLayout</a:t>
            </a:r>
            <a:r>
              <a:rPr lang="en-US" altLang="ko-KR" sz="1400" b="1" dirty="0" smtClean="0"/>
              <a:t>());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da-DK" altLang="ko-KR" sz="1400" dirty="0" smtClean="0"/>
              <a:t>		JSlider slider = </a:t>
            </a:r>
            <a:r>
              <a:rPr lang="da-DK" altLang="ko-KR" sz="1400" b="1" dirty="0" smtClean="0"/>
              <a:t>new JSlider(JSlider.HORIZONTAL, 0, 200, 100);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slider.setPaintLabels</a:t>
            </a:r>
            <a:r>
              <a:rPr lang="en-US" altLang="ko-KR" sz="1400" b="1" dirty="0" smtClean="0"/>
              <a:t>(true);</a:t>
            </a:r>
          </a:p>
          <a:p>
            <a:pPr defTabSz="180000"/>
            <a:r>
              <a:rPr lang="en-US" altLang="ko-KR" sz="1400" b="1" dirty="0" smtClean="0"/>
              <a:t>		</a:t>
            </a:r>
            <a:r>
              <a:rPr lang="en-US" altLang="ko-KR" sz="1400" b="1" dirty="0" err="1" smtClean="0"/>
              <a:t>slider.setPaintTicks</a:t>
            </a:r>
            <a:r>
              <a:rPr lang="en-US" altLang="ko-KR" sz="1400" b="1" dirty="0" smtClean="0"/>
              <a:t>(true);</a:t>
            </a:r>
          </a:p>
          <a:p>
            <a:pPr defTabSz="180000"/>
            <a:r>
              <a:rPr lang="en-US" altLang="ko-KR" sz="1400" b="1" dirty="0" smtClean="0"/>
              <a:t>		</a:t>
            </a:r>
            <a:r>
              <a:rPr lang="en-US" altLang="ko-KR" sz="1400" b="1" dirty="0" err="1" smtClean="0"/>
              <a:t>slider.setPaintTrack</a:t>
            </a:r>
            <a:r>
              <a:rPr lang="en-US" altLang="ko-KR" sz="1400" b="1" dirty="0" smtClean="0"/>
              <a:t>(true);</a:t>
            </a:r>
          </a:p>
          <a:p>
            <a:pPr defTabSz="180000"/>
            <a:r>
              <a:rPr lang="en-US" altLang="ko-KR" sz="1400" b="1" dirty="0" smtClean="0"/>
              <a:t>		</a:t>
            </a:r>
            <a:r>
              <a:rPr lang="en-US" altLang="ko-KR" sz="1400" b="1" dirty="0" err="1" smtClean="0"/>
              <a:t>slider.setMajorTickSpacing</a:t>
            </a:r>
            <a:r>
              <a:rPr lang="en-US" altLang="ko-KR" sz="1400" b="1" dirty="0" smtClean="0"/>
              <a:t>(50);</a:t>
            </a:r>
          </a:p>
          <a:p>
            <a:pPr defTabSz="180000"/>
            <a:r>
              <a:rPr lang="en-US" altLang="ko-KR" sz="1400" b="1" dirty="0" smtClean="0"/>
              <a:t>		</a:t>
            </a:r>
            <a:r>
              <a:rPr lang="en-US" altLang="ko-KR" sz="1400" b="1" dirty="0" err="1" smtClean="0"/>
              <a:t>slider.setMinorTickSpacing</a:t>
            </a:r>
            <a:r>
              <a:rPr lang="en-US" altLang="ko-KR" sz="1400" b="1" dirty="0" smtClean="0"/>
              <a:t>(10);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contentPane.add</a:t>
            </a:r>
            <a:r>
              <a:rPr lang="en-US" altLang="ko-KR" sz="1400" dirty="0" smtClean="0"/>
              <a:t>(slider);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setSize</a:t>
            </a:r>
            <a:r>
              <a:rPr lang="en-US" altLang="ko-KR" sz="1400" dirty="0" smtClean="0"/>
              <a:t>(300,100);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setVisible</a:t>
            </a:r>
            <a:r>
              <a:rPr lang="en-US" altLang="ko-KR" sz="1400" dirty="0" smtClean="0"/>
              <a:t>(true);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b="1" dirty="0" smtClean="0"/>
              <a:t>	</a:t>
            </a:r>
            <a:r>
              <a:rPr lang="en-US" altLang="ko-KR" sz="1400" dirty="0" smtClean="0"/>
              <a:t>public static void main(String 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	new </a:t>
            </a:r>
            <a:r>
              <a:rPr lang="en-US" altLang="ko-KR" sz="1400" dirty="0" err="1" smtClean="0"/>
              <a:t>SliderEx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52750"/>
            <a:ext cx="2857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7478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JSlider</a:t>
            </a:r>
            <a:r>
              <a:rPr lang="ko-KR" altLang="en-US" smtClean="0"/>
              <a:t>와 </a:t>
            </a:r>
            <a:r>
              <a:rPr lang="en-US" altLang="ko-KR" smtClean="0"/>
              <a:t>Change </a:t>
            </a:r>
            <a:r>
              <a:rPr lang="ko-KR" altLang="en-US" smtClean="0"/>
              <a:t>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Change </a:t>
            </a:r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소스 컴포넌트의 값이 변경되었을 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리스너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ChangeListener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ChangeEvent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ChangeListener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클래스가 속한 패키지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javax.swing.event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패키지에 정의</a:t>
            </a:r>
            <a:endParaRPr lang="en-US" altLang="ko-KR" dirty="0" smtClean="0"/>
          </a:p>
          <a:p>
            <a:r>
              <a:rPr lang="en-US" altLang="ko-KR" dirty="0" err="1" smtClean="0"/>
              <a:t>ChangeListener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public void </a:t>
            </a:r>
            <a:r>
              <a:rPr lang="en-US" altLang="ko-KR" dirty="0" err="1" smtClean="0"/>
              <a:t>stateChanged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ChangeEvent</a:t>
            </a:r>
            <a:r>
              <a:rPr lang="en-US" altLang="ko-KR" dirty="0" smtClean="0"/>
              <a:t> e)</a:t>
            </a:r>
          </a:p>
          <a:p>
            <a:r>
              <a:rPr lang="en-US" altLang="ko-KR" dirty="0" err="1" smtClean="0"/>
              <a:t>JSlider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value</a:t>
            </a:r>
            <a:r>
              <a:rPr lang="ko-KR" altLang="en-US" dirty="0" smtClean="0"/>
              <a:t>가 변경될 때 </a:t>
            </a:r>
            <a:r>
              <a:rPr lang="en-US" altLang="ko-KR" dirty="0" smtClean="0"/>
              <a:t>Change 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사용자가 슬라이더의 </a:t>
            </a:r>
            <a:r>
              <a:rPr lang="en-US" altLang="ko-KR" dirty="0" smtClean="0"/>
              <a:t>value </a:t>
            </a:r>
            <a:r>
              <a:rPr lang="ko-KR" altLang="en-US" dirty="0" smtClean="0"/>
              <a:t>값을 변경하는 동안 계속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응용프로그램에서 </a:t>
            </a:r>
            <a:r>
              <a:rPr lang="en-US" altLang="ko-KR" dirty="0" err="1" smtClean="0"/>
              <a:t>JSlider.setValue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n)</a:t>
            </a:r>
            <a:r>
              <a:rPr lang="ko-KR" altLang="en-US" dirty="0" smtClean="0"/>
              <a:t>을 호출하여 </a:t>
            </a:r>
            <a:r>
              <a:rPr lang="en-US" altLang="ko-KR" dirty="0" smtClean="0"/>
              <a:t>value </a:t>
            </a:r>
            <a:r>
              <a:rPr lang="ko-KR" altLang="en-US" dirty="0" smtClean="0"/>
              <a:t>값을 변경할 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90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00088"/>
          </a:xfrm>
        </p:spPr>
        <p:txBody>
          <a:bodyPr/>
          <a:lstStyle/>
          <a:p>
            <a:r>
              <a:rPr lang="ko-KR" altLang="en-US" dirty="0" smtClean="0"/>
              <a:t>스윙 컴포넌트의 공통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확인 사례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23928" y="642918"/>
            <a:ext cx="4997084" cy="60939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	 class </a:t>
            </a:r>
            <a:r>
              <a:rPr lang="en-US" altLang="ko-KR" sz="1000" b="1" dirty="0" err="1" smtClean="0"/>
              <a:t>MyButtonListener</a:t>
            </a:r>
            <a:r>
              <a:rPr lang="en-US" altLang="ko-KR" sz="1000" b="1" dirty="0" smtClean="0"/>
              <a:t> implements </a:t>
            </a:r>
            <a:r>
              <a:rPr lang="en-US" altLang="ko-KR" sz="1000" b="1" dirty="0" err="1" smtClean="0"/>
              <a:t>ActionListener</a:t>
            </a:r>
            <a:r>
              <a:rPr lang="en-US" altLang="ko-KR" sz="1000" b="1" dirty="0" smtClean="0"/>
              <a:t> {</a:t>
            </a:r>
          </a:p>
          <a:p>
            <a:pPr defTabSz="180000"/>
            <a:r>
              <a:rPr lang="en-US" altLang="ko-KR" sz="1000" b="1" dirty="0" smtClean="0"/>
              <a:t>		public void </a:t>
            </a:r>
            <a:r>
              <a:rPr lang="en-US" altLang="ko-KR" sz="1000" b="1" dirty="0" err="1" smtClean="0"/>
              <a:t>actionPerformed</a:t>
            </a:r>
            <a:r>
              <a:rPr lang="en-US" altLang="ko-KR" sz="1000" b="1" dirty="0" smtClean="0"/>
              <a:t>(</a:t>
            </a:r>
            <a:r>
              <a:rPr lang="en-US" altLang="ko-KR" sz="1000" b="1" dirty="0" err="1" smtClean="0"/>
              <a:t>ActionEvent</a:t>
            </a:r>
            <a:r>
              <a:rPr lang="en-US" altLang="ko-KR" sz="1000" b="1" dirty="0" smtClean="0"/>
              <a:t> e) {</a:t>
            </a:r>
          </a:p>
          <a:p>
            <a:pPr defTabSz="180000"/>
            <a:r>
              <a:rPr lang="en-US" altLang="ko-KR" sz="1000" dirty="0" smtClean="0"/>
              <a:t>			Object source = </a:t>
            </a:r>
            <a:r>
              <a:rPr lang="en-US" altLang="ko-KR" sz="1000" dirty="0" err="1" smtClean="0"/>
              <a:t>e.getSource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b="1" dirty="0" smtClean="0"/>
              <a:t>			if(source == b1) {</a:t>
            </a:r>
          </a:p>
          <a:p>
            <a:pPr defTabSz="180000"/>
            <a:r>
              <a:rPr lang="en-US" altLang="ko-KR" sz="1000" dirty="0" smtClean="0"/>
              <a:t>				</a:t>
            </a:r>
            <a:r>
              <a:rPr lang="en-US" altLang="ko-KR" sz="1000" dirty="0" err="1" smtClean="0"/>
              <a:t>System.out.println</a:t>
            </a:r>
            <a:r>
              <a:rPr lang="en-US" altLang="ko-KR" sz="1000" dirty="0" smtClean="0"/>
              <a:t>("</a:t>
            </a:r>
            <a:r>
              <a:rPr lang="ko-KR" altLang="en-US" sz="1000" dirty="0" smtClean="0"/>
              <a:t>버튼의 위치와 크기</a:t>
            </a:r>
            <a:r>
              <a:rPr lang="en-US" altLang="ko-KR" sz="1000" dirty="0" smtClean="0"/>
              <a:t>");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b="1" dirty="0" smtClean="0"/>
              <a:t>	</a:t>
            </a:r>
            <a:r>
              <a:rPr lang="en-US" altLang="ko-KR" sz="1000" b="1" dirty="0" err="1" smtClean="0"/>
              <a:t>System.out.println</a:t>
            </a:r>
            <a:r>
              <a:rPr lang="en-US" altLang="ko-KR" sz="1000" b="1" dirty="0" smtClean="0"/>
              <a:t>("</a:t>
            </a:r>
            <a:r>
              <a:rPr lang="ko-KR" altLang="en-US" sz="1000" b="1" dirty="0" smtClean="0"/>
              <a:t>위치 </a:t>
            </a:r>
            <a:r>
              <a:rPr lang="en-US" altLang="ko-KR" sz="1000" b="1" dirty="0" smtClean="0"/>
              <a:t>= ("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+ b1.getX() + "," + b1.getY() + ")");</a:t>
            </a:r>
          </a:p>
          <a:p>
            <a:pPr defTabSz="180000"/>
            <a:r>
              <a:rPr lang="en-US" altLang="ko-KR" sz="1000" b="1" dirty="0" smtClean="0"/>
              <a:t>				</a:t>
            </a:r>
            <a:r>
              <a:rPr lang="en-US" altLang="ko-KR" sz="1000" b="1" dirty="0" err="1" smtClean="0"/>
              <a:t>System.out.println</a:t>
            </a:r>
            <a:r>
              <a:rPr lang="en-US" altLang="ko-KR" sz="1000" b="1" dirty="0" smtClean="0"/>
              <a:t>("</a:t>
            </a:r>
            <a:r>
              <a:rPr lang="ko-KR" altLang="en-US" sz="1000" b="1" dirty="0" smtClean="0"/>
              <a:t>크기 </a:t>
            </a:r>
            <a:r>
              <a:rPr lang="en-US" altLang="ko-KR" sz="1000" b="1" dirty="0" smtClean="0"/>
              <a:t>= ("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+ b1.getWidth() + "x" </a:t>
            </a:r>
          </a:p>
          <a:p>
            <a:pPr defTabSz="180000"/>
            <a:r>
              <a:rPr lang="en-US" altLang="ko-KR" sz="1000" b="1" dirty="0"/>
              <a:t>	</a:t>
            </a:r>
            <a:r>
              <a:rPr lang="en-US" altLang="ko-KR" sz="1000" b="1" dirty="0" smtClean="0"/>
              <a:t>					+ b1.getHeight() + ")");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b="1" dirty="0" smtClean="0"/>
              <a:t>	</a:t>
            </a:r>
            <a:r>
              <a:rPr lang="en-US" altLang="ko-KR" sz="1000" b="1" dirty="0" err="1" smtClean="0"/>
              <a:t>JPanel</a:t>
            </a:r>
            <a:r>
              <a:rPr lang="en-US" altLang="ko-KR" sz="1000" b="1" dirty="0" smtClean="0"/>
              <a:t> c = (</a:t>
            </a:r>
            <a:r>
              <a:rPr lang="en-US" altLang="ko-KR" sz="1000" b="1" dirty="0" err="1" smtClean="0"/>
              <a:t>JPanel</a:t>
            </a:r>
            <a:r>
              <a:rPr lang="en-US" altLang="ko-KR" sz="1000" b="1" dirty="0" smtClean="0"/>
              <a:t>)b2.getParent(); </a:t>
            </a:r>
          </a:p>
          <a:p>
            <a:pPr defTabSz="180000"/>
            <a:r>
              <a:rPr lang="en-US" altLang="ko-KR" sz="1000" dirty="0" smtClean="0"/>
              <a:t>				</a:t>
            </a:r>
            <a:r>
              <a:rPr lang="en-US" altLang="ko-KR" sz="1000" dirty="0" err="1" smtClean="0"/>
              <a:t>System.out.println</a:t>
            </a:r>
            <a:r>
              <a:rPr lang="en-US" altLang="ko-KR" sz="1000" dirty="0" smtClean="0"/>
              <a:t>("</a:t>
            </a:r>
            <a:r>
              <a:rPr lang="ko-KR" altLang="en-US" sz="1000" dirty="0" err="1" smtClean="0"/>
              <a:t>컨텐트팬의</a:t>
            </a:r>
            <a:r>
              <a:rPr lang="ko-KR" altLang="en-US" sz="1000" dirty="0" smtClean="0"/>
              <a:t> 위치와 크기</a:t>
            </a:r>
            <a:r>
              <a:rPr lang="en-US" altLang="ko-KR" sz="1000" dirty="0" smtClean="0"/>
              <a:t>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System.out.println</a:t>
            </a:r>
            <a:r>
              <a:rPr lang="en-US" altLang="ko-KR" sz="1000" b="1" dirty="0" smtClean="0"/>
              <a:t>("</a:t>
            </a:r>
            <a:r>
              <a:rPr lang="ko-KR" altLang="en-US" sz="1000" b="1" dirty="0" smtClean="0"/>
              <a:t>위치 </a:t>
            </a:r>
            <a:r>
              <a:rPr lang="en-US" altLang="ko-KR" sz="1000" b="1" dirty="0" smtClean="0"/>
              <a:t>= ("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+ </a:t>
            </a:r>
            <a:r>
              <a:rPr lang="en-US" altLang="ko-KR" sz="1000" b="1" dirty="0" err="1" smtClean="0"/>
              <a:t>c.getX</a:t>
            </a:r>
            <a:r>
              <a:rPr lang="en-US" altLang="ko-KR" sz="1000" b="1" dirty="0" smtClean="0"/>
              <a:t>() + "," + </a:t>
            </a:r>
            <a:r>
              <a:rPr lang="en-US" altLang="ko-KR" sz="1000" b="1" dirty="0" err="1" smtClean="0"/>
              <a:t>c.getY</a:t>
            </a:r>
            <a:r>
              <a:rPr lang="en-US" altLang="ko-KR" sz="1000" b="1" dirty="0" smtClean="0"/>
              <a:t>() + ")");</a:t>
            </a:r>
          </a:p>
          <a:p>
            <a:pPr defTabSz="180000"/>
            <a:r>
              <a:rPr lang="en-US" altLang="ko-KR" sz="1000" b="1" dirty="0" smtClean="0"/>
              <a:t>				</a:t>
            </a:r>
            <a:r>
              <a:rPr lang="en-US" altLang="ko-KR" sz="1000" b="1" dirty="0" err="1" smtClean="0"/>
              <a:t>System.out.println</a:t>
            </a:r>
            <a:r>
              <a:rPr lang="en-US" altLang="ko-KR" sz="1000" b="1" dirty="0" smtClean="0"/>
              <a:t>("</a:t>
            </a:r>
            <a:r>
              <a:rPr lang="ko-KR" altLang="en-US" sz="1000" b="1" dirty="0" smtClean="0"/>
              <a:t>크기 </a:t>
            </a:r>
            <a:r>
              <a:rPr lang="en-US" altLang="ko-KR" sz="1000" b="1" dirty="0" smtClean="0"/>
              <a:t>= ("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+ </a:t>
            </a:r>
            <a:r>
              <a:rPr lang="en-US" altLang="ko-KR" sz="1000" b="1" dirty="0" err="1" smtClean="0"/>
              <a:t>c.getWidth</a:t>
            </a:r>
            <a:r>
              <a:rPr lang="en-US" altLang="ko-KR" sz="1000" b="1" dirty="0" smtClean="0"/>
              <a:t>() + "x" </a:t>
            </a:r>
          </a:p>
          <a:p>
            <a:pPr defTabSz="180000"/>
            <a:r>
              <a:rPr lang="en-US" altLang="ko-KR" sz="1000" b="1" dirty="0"/>
              <a:t>	</a:t>
            </a:r>
            <a:r>
              <a:rPr lang="en-US" altLang="ko-KR" sz="1000" b="1" dirty="0" smtClean="0"/>
              <a:t>					+ </a:t>
            </a:r>
            <a:r>
              <a:rPr lang="en-US" altLang="ko-KR" sz="1000" b="1" dirty="0" err="1" smtClean="0"/>
              <a:t>c.getHeight</a:t>
            </a:r>
            <a:r>
              <a:rPr lang="en-US" altLang="ko-KR" sz="1000" b="1" dirty="0" smtClean="0"/>
              <a:t>() + ")");</a:t>
            </a:r>
          </a:p>
          <a:p>
            <a:pPr defTabSz="180000"/>
            <a:r>
              <a:rPr lang="en-US" altLang="ko-KR" sz="1000" dirty="0" smtClean="0"/>
              <a:t>			}</a:t>
            </a:r>
          </a:p>
          <a:p>
            <a:pPr defTabSz="180000"/>
            <a:r>
              <a:rPr lang="en-US" altLang="ko-KR" sz="1000" b="1" dirty="0" smtClean="0"/>
              <a:t>			else if(source == b2) {</a:t>
            </a:r>
          </a:p>
          <a:p>
            <a:pPr defTabSz="180000"/>
            <a:r>
              <a:rPr lang="en-US" altLang="ko-KR" sz="1000" dirty="0" smtClean="0"/>
              <a:t>				</a:t>
            </a:r>
            <a:r>
              <a:rPr lang="en-US" altLang="ko-KR" sz="1000" b="1" dirty="0" err="1" smtClean="0"/>
              <a:t>System.out.println</a:t>
            </a:r>
            <a:r>
              <a:rPr lang="en-US" altLang="ko-KR" sz="1000" b="1" dirty="0" smtClean="0"/>
              <a:t>("</a:t>
            </a:r>
            <a:r>
              <a:rPr lang="ko-KR" altLang="en-US" sz="1000" b="1" dirty="0" smtClean="0"/>
              <a:t>폰트 </a:t>
            </a:r>
            <a:r>
              <a:rPr lang="en-US" altLang="ko-KR" sz="1000" b="1" dirty="0" smtClean="0"/>
              <a:t>= "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+ b2.getFont());</a:t>
            </a:r>
          </a:p>
          <a:p>
            <a:pPr defTabSz="180000"/>
            <a:r>
              <a:rPr lang="en-US" altLang="ko-KR" sz="1000" b="1" dirty="0" smtClean="0"/>
              <a:t>				</a:t>
            </a:r>
            <a:r>
              <a:rPr lang="en-US" altLang="ko-KR" sz="1000" b="1" dirty="0" err="1" smtClean="0"/>
              <a:t>System.out.println</a:t>
            </a:r>
            <a:r>
              <a:rPr lang="en-US" altLang="ko-KR" sz="1000" b="1" dirty="0" smtClean="0"/>
              <a:t>("</a:t>
            </a:r>
            <a:r>
              <a:rPr lang="ko-KR" altLang="en-US" sz="1000" b="1" dirty="0" smtClean="0"/>
              <a:t>배경색 </a:t>
            </a:r>
            <a:r>
              <a:rPr lang="en-US" altLang="ko-KR" sz="1000" b="1" dirty="0" smtClean="0"/>
              <a:t>= "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+ b2.getBackground());</a:t>
            </a:r>
          </a:p>
          <a:p>
            <a:pPr defTabSz="180000"/>
            <a:r>
              <a:rPr lang="en-US" altLang="ko-KR" sz="1000" b="1" dirty="0" smtClean="0"/>
              <a:t>				</a:t>
            </a:r>
            <a:r>
              <a:rPr lang="en-US" altLang="ko-KR" sz="1000" b="1" dirty="0" err="1" smtClean="0"/>
              <a:t>System.out.println</a:t>
            </a:r>
            <a:r>
              <a:rPr lang="en-US" altLang="ko-KR" sz="1000" b="1" dirty="0" smtClean="0"/>
              <a:t>("</a:t>
            </a:r>
            <a:r>
              <a:rPr lang="ko-KR" altLang="en-US" sz="1000" b="1" dirty="0" err="1" smtClean="0"/>
              <a:t>글자색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= "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+ b2.getForeground());</a:t>
            </a:r>
          </a:p>
          <a:p>
            <a:pPr defTabSz="180000"/>
            <a:r>
              <a:rPr lang="en-US" altLang="ko-KR" sz="1000" dirty="0" smtClean="0"/>
              <a:t>			}</a:t>
            </a:r>
          </a:p>
          <a:p>
            <a:pPr defTabSz="180000"/>
            <a:r>
              <a:rPr lang="en-US" altLang="ko-KR" sz="1000" b="1" dirty="0" smtClean="0"/>
              <a:t>			else {</a:t>
            </a:r>
          </a:p>
          <a:p>
            <a:pPr defTabSz="180000"/>
            <a:r>
              <a:rPr lang="en-US" altLang="ko-KR" sz="1000" b="1" dirty="0" smtClean="0"/>
              <a:t>				if(b1.isVisible()) {</a:t>
            </a:r>
          </a:p>
          <a:p>
            <a:pPr defTabSz="180000"/>
            <a:r>
              <a:rPr lang="en-US" altLang="ko-KR" sz="1000" dirty="0" smtClean="0"/>
              <a:t>					</a:t>
            </a:r>
            <a:r>
              <a:rPr lang="en-US" altLang="ko-KR" sz="1000" b="1" dirty="0" smtClean="0"/>
              <a:t>	b1.setVisible(false);</a:t>
            </a:r>
          </a:p>
          <a:p>
            <a:pPr defTabSz="180000"/>
            <a:r>
              <a:rPr lang="en-US" altLang="ko-KR" sz="1000" b="1" dirty="0" smtClean="0"/>
              <a:t>						b2.setVisible(false);</a:t>
            </a:r>
          </a:p>
          <a:p>
            <a:pPr defTabSz="180000"/>
            <a:r>
              <a:rPr lang="en-US" altLang="ko-KR" sz="1000" b="1" dirty="0" smtClean="0"/>
              <a:t>						b3.setVisible(false);</a:t>
            </a:r>
          </a:p>
          <a:p>
            <a:pPr defTabSz="180000"/>
            <a:r>
              <a:rPr lang="en-US" altLang="ko-KR" sz="1000" dirty="0" smtClean="0"/>
              <a:t>				}</a:t>
            </a:r>
          </a:p>
          <a:p>
            <a:pPr defTabSz="180000"/>
            <a:r>
              <a:rPr lang="en-US" altLang="ko-KR" sz="1000" b="1" dirty="0" smtClean="0"/>
              <a:t>				else {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b="1" dirty="0" smtClean="0"/>
              <a:t>		b1.setVisible(true);</a:t>
            </a:r>
          </a:p>
          <a:p>
            <a:pPr defTabSz="180000"/>
            <a:r>
              <a:rPr lang="en-US" altLang="ko-KR" sz="1000" b="1" dirty="0" smtClean="0"/>
              <a:t>					b2.setVisible(true);</a:t>
            </a:r>
          </a:p>
          <a:p>
            <a:pPr defTabSz="180000"/>
            <a:r>
              <a:rPr lang="en-US" altLang="ko-KR" sz="1000" b="1" dirty="0" smtClean="0"/>
              <a:t>					b3.setVisible(true);</a:t>
            </a:r>
          </a:p>
          <a:p>
            <a:pPr defTabSz="180000"/>
            <a:r>
              <a:rPr lang="en-US" altLang="ko-KR" sz="1000" dirty="0" smtClean="0"/>
              <a:t>				}</a:t>
            </a:r>
          </a:p>
          <a:p>
            <a:pPr defTabSz="180000"/>
            <a:r>
              <a:rPr lang="en-US" altLang="ko-KR" sz="1000" dirty="0" smtClean="0"/>
              <a:t>			}</a:t>
            </a:r>
          </a:p>
          <a:p>
            <a:pPr defTabSz="180000"/>
            <a:r>
              <a:rPr lang="en-US" altLang="ko-KR" sz="1000" dirty="0" smtClean="0"/>
              <a:t>		}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public static void main(String 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 {</a:t>
            </a:r>
          </a:p>
          <a:p>
            <a:pPr defTabSz="180000"/>
            <a:r>
              <a:rPr lang="en-US" altLang="ko-KR" sz="1000" dirty="0" smtClean="0"/>
              <a:t>		new </a:t>
            </a:r>
            <a:r>
              <a:rPr lang="en-US" altLang="ko-KR" sz="1000" dirty="0" err="1" smtClean="0"/>
              <a:t>SwingAPIEx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dirty="0" smtClean="0"/>
              <a:t>} </a:t>
            </a:r>
            <a:endParaRPr lang="ko-KR" altLang="en-US" sz="1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51520" y="642918"/>
            <a:ext cx="3571868" cy="60939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import </a:t>
            </a:r>
            <a:r>
              <a:rPr lang="en-US" altLang="ko-KR" sz="1000" dirty="0" err="1" smtClean="0"/>
              <a:t>javax.swing</a:t>
            </a:r>
            <a:r>
              <a:rPr lang="en-US" altLang="ko-KR" sz="1000" dirty="0" smtClean="0"/>
              <a:t>.*;</a:t>
            </a:r>
          </a:p>
          <a:p>
            <a:pPr defTabSz="180000"/>
            <a:r>
              <a:rPr lang="en-US" altLang="ko-KR" sz="1000" dirty="0" smtClean="0"/>
              <a:t>import </a:t>
            </a:r>
            <a:r>
              <a:rPr lang="en-US" altLang="ko-KR" sz="1000" dirty="0" err="1" smtClean="0"/>
              <a:t>java.awt.event</a:t>
            </a:r>
            <a:r>
              <a:rPr lang="en-US" altLang="ko-KR" sz="1000" dirty="0" smtClean="0"/>
              <a:t>.*;</a:t>
            </a:r>
          </a:p>
          <a:p>
            <a:pPr defTabSz="180000"/>
            <a:r>
              <a:rPr lang="en-US" altLang="ko-KR" sz="1000" dirty="0" smtClean="0"/>
              <a:t>import java.awt.*;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b="1" dirty="0" smtClean="0"/>
              <a:t>public class </a:t>
            </a:r>
            <a:r>
              <a:rPr lang="en-US" altLang="ko-KR" sz="1000" b="1" dirty="0" err="1" smtClean="0"/>
              <a:t>SwingAPIEx</a:t>
            </a:r>
            <a:r>
              <a:rPr lang="en-US" altLang="ko-KR" sz="1000" b="1" dirty="0" smtClean="0"/>
              <a:t> extends </a:t>
            </a:r>
            <a:r>
              <a:rPr lang="en-US" altLang="ko-KR" sz="1000" b="1" dirty="0" err="1" smtClean="0"/>
              <a:t>JFrame</a:t>
            </a:r>
            <a:r>
              <a:rPr lang="en-US" altLang="ko-KR" sz="1000" b="1" dirty="0" smtClean="0"/>
              <a:t> {</a:t>
            </a:r>
          </a:p>
          <a:p>
            <a:pPr defTabSz="180000"/>
            <a:r>
              <a:rPr lang="en-US" altLang="ko-KR" sz="1000" dirty="0" smtClean="0"/>
              <a:t>	Container </a:t>
            </a:r>
            <a:r>
              <a:rPr lang="en-US" altLang="ko-KR" sz="1000" dirty="0" err="1" smtClean="0"/>
              <a:t>contentPane</a:t>
            </a:r>
            <a:r>
              <a:rPr lang="en-US" altLang="ko-KR" sz="1000" dirty="0" smtClean="0"/>
              <a:t>;</a:t>
            </a:r>
            <a:endParaRPr lang="en-US" altLang="ko-KR" sz="1000" b="1" dirty="0" smtClean="0"/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JLabel</a:t>
            </a:r>
            <a:r>
              <a:rPr lang="en-US" altLang="ko-KR" sz="1000" dirty="0" smtClean="0"/>
              <a:t> la;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JButton</a:t>
            </a:r>
            <a:r>
              <a:rPr lang="en-US" altLang="ko-KR" sz="1000" dirty="0" smtClean="0"/>
              <a:t> b1, b2, b3, b4;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SwingAPIEx</a:t>
            </a:r>
            <a:r>
              <a:rPr lang="en-US" altLang="ko-KR" sz="1000" dirty="0" smtClean="0"/>
              <a:t>() {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setTitle</a:t>
            </a:r>
            <a:r>
              <a:rPr lang="en-US" altLang="ko-KR" sz="1000" dirty="0" smtClean="0"/>
              <a:t>("Swing </a:t>
            </a:r>
            <a:r>
              <a:rPr lang="ko-KR" altLang="en-US" sz="1000" dirty="0" smtClean="0"/>
              <a:t>공통 </a:t>
            </a:r>
            <a:r>
              <a:rPr lang="ko-KR" altLang="en-US" sz="1000" dirty="0" err="1" smtClean="0"/>
              <a:t>메소드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예제</a:t>
            </a:r>
            <a:r>
              <a:rPr lang="en-US" altLang="ko-KR" sz="1000" dirty="0" smtClean="0"/>
              <a:t>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setDefaultCloseOperation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JFrame.</a:t>
            </a:r>
            <a:r>
              <a:rPr lang="en-US" altLang="ko-KR" sz="1000" i="1" dirty="0" err="1" smtClean="0"/>
              <a:t>EXIT_ON_CLOSE</a:t>
            </a:r>
            <a:r>
              <a:rPr lang="en-US" altLang="ko-KR" sz="1000" i="1" dirty="0" smtClean="0"/>
              <a:t>);</a:t>
            </a:r>
            <a:endParaRPr lang="en-US" altLang="ko-KR" sz="1000" dirty="0" smtClean="0"/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contentPane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getContentPane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contentPane.setLayout</a:t>
            </a:r>
            <a:r>
              <a:rPr lang="en-US" altLang="ko-KR" sz="1000" dirty="0" smtClean="0"/>
              <a:t>(new </a:t>
            </a:r>
            <a:r>
              <a:rPr lang="en-US" altLang="ko-KR" sz="1000" dirty="0" err="1" smtClean="0"/>
              <a:t>FlowLayout</a:t>
            </a:r>
            <a:r>
              <a:rPr lang="en-US" altLang="ko-KR" sz="1000" dirty="0" smtClean="0"/>
              <a:t>());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	b1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= </a:t>
            </a:r>
            <a:r>
              <a:rPr lang="en-US" altLang="ko-KR" sz="1000" b="1" dirty="0" smtClean="0"/>
              <a:t>new</a:t>
            </a:r>
            <a:r>
              <a:rPr lang="ko-KR" altLang="en-US" sz="1000" b="1" dirty="0" smtClean="0"/>
              <a:t> </a:t>
            </a:r>
            <a:r>
              <a:rPr lang="en-US" altLang="ko-KR" sz="1000" b="1" dirty="0" err="1" smtClean="0"/>
              <a:t>JButton</a:t>
            </a:r>
            <a:r>
              <a:rPr lang="en-US" altLang="ko-KR" sz="1000" b="1" dirty="0" smtClean="0"/>
              <a:t>("</a:t>
            </a:r>
            <a:r>
              <a:rPr lang="ko-KR" altLang="en-US" sz="1000" b="1" dirty="0" smtClean="0"/>
              <a:t>위치와 크기 정보</a:t>
            </a:r>
            <a:r>
              <a:rPr lang="en-US" altLang="ko-KR" sz="1000" b="1" dirty="0" smtClean="0"/>
              <a:t>");</a:t>
            </a:r>
          </a:p>
          <a:p>
            <a:pPr defTabSz="180000"/>
            <a:r>
              <a:rPr lang="en-US" altLang="ko-KR" sz="1000" dirty="0" smtClean="0"/>
              <a:t>		b1.addActionListener(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MyButtonListener</a:t>
            </a:r>
            <a:r>
              <a:rPr lang="en-US" altLang="ko-KR" sz="1000" b="1" dirty="0" smtClean="0"/>
              <a:t>());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contentPane.add</a:t>
            </a:r>
            <a:r>
              <a:rPr lang="en-US" altLang="ko-KR" sz="1000" dirty="0" smtClean="0"/>
              <a:t>(b1);</a:t>
            </a:r>
          </a:p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dirty="0" smtClean="0"/>
              <a:t>		b2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JButton</a:t>
            </a:r>
            <a:r>
              <a:rPr lang="en-US" altLang="ko-KR" sz="1000" b="1" dirty="0" smtClean="0"/>
              <a:t>("</a:t>
            </a:r>
            <a:r>
              <a:rPr lang="ko-KR" altLang="en-US" sz="1000" b="1" dirty="0" smtClean="0"/>
              <a:t>모양 정보</a:t>
            </a:r>
            <a:r>
              <a:rPr lang="en-US" altLang="ko-KR" sz="1000" b="1" dirty="0" smtClean="0"/>
              <a:t>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smtClean="0"/>
              <a:t>b2.setOpaque(true);</a:t>
            </a:r>
          </a:p>
          <a:p>
            <a:pPr defTabSz="180000"/>
            <a:r>
              <a:rPr lang="en-US" altLang="ko-KR" sz="1000" b="1" dirty="0" smtClean="0"/>
              <a:t>		b2.setForeground(</a:t>
            </a:r>
            <a:r>
              <a:rPr lang="en-US" altLang="ko-KR" sz="1000" b="1" dirty="0" err="1" smtClean="0"/>
              <a:t>Color.</a:t>
            </a:r>
            <a:r>
              <a:rPr lang="en-US" altLang="ko-KR" sz="1000" b="1" i="1" dirty="0" err="1" smtClean="0"/>
              <a:t>MAGENTA</a:t>
            </a:r>
            <a:r>
              <a:rPr lang="en-US" altLang="ko-KR" sz="1000" b="1" i="1" dirty="0" smtClean="0"/>
              <a:t>);</a:t>
            </a:r>
          </a:p>
          <a:p>
            <a:pPr defTabSz="180000"/>
            <a:r>
              <a:rPr lang="en-US" altLang="ko-KR" sz="1000" b="1" dirty="0" smtClean="0"/>
              <a:t>		b2.setBackground(</a:t>
            </a:r>
            <a:r>
              <a:rPr lang="en-US" altLang="ko-KR" sz="1000" b="1" dirty="0" err="1" smtClean="0"/>
              <a:t>Color.</a:t>
            </a:r>
            <a:r>
              <a:rPr lang="en-US" altLang="ko-KR" sz="1000" b="1" i="1" dirty="0" err="1" smtClean="0"/>
              <a:t>YELLOW</a:t>
            </a:r>
            <a:r>
              <a:rPr lang="en-US" altLang="ko-KR" sz="1000" b="1" i="1" dirty="0" smtClean="0"/>
              <a:t>);</a:t>
            </a:r>
          </a:p>
          <a:p>
            <a:pPr defTabSz="180000"/>
            <a:r>
              <a:rPr lang="en-US" altLang="ko-KR" sz="1000" b="1" dirty="0" smtClean="0"/>
              <a:t>		b2.setFont(new Font("</a:t>
            </a:r>
            <a:r>
              <a:rPr lang="ko-KR" altLang="en-US" sz="1000" b="1" dirty="0" smtClean="0"/>
              <a:t>고딕체</a:t>
            </a:r>
            <a:r>
              <a:rPr lang="en-US" altLang="ko-KR" sz="1000" b="1" dirty="0" smtClean="0"/>
              <a:t>", </a:t>
            </a:r>
            <a:r>
              <a:rPr lang="en-US" altLang="ko-KR" sz="1000" b="1" dirty="0" err="1" smtClean="0"/>
              <a:t>Font.</a:t>
            </a:r>
            <a:r>
              <a:rPr lang="en-US" altLang="ko-KR" sz="1000" b="1" i="1" dirty="0" err="1" smtClean="0"/>
              <a:t>ITALIC</a:t>
            </a:r>
            <a:r>
              <a:rPr lang="en-US" altLang="ko-KR" sz="1000" b="1" i="1" dirty="0" smtClean="0"/>
              <a:t>, 20));</a:t>
            </a:r>
          </a:p>
          <a:p>
            <a:pPr defTabSz="180000"/>
            <a:r>
              <a:rPr lang="en-US" altLang="ko-KR" sz="1000" dirty="0" smtClean="0"/>
              <a:t>		b2.addActionListener(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MyButtonListener</a:t>
            </a:r>
            <a:r>
              <a:rPr lang="en-US" altLang="ko-KR" sz="1000" b="1" dirty="0" smtClean="0"/>
              <a:t>());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contentPane.add</a:t>
            </a:r>
            <a:r>
              <a:rPr lang="en-US" altLang="ko-KR" sz="1000" dirty="0" smtClean="0"/>
              <a:t>(b2);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	b3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= </a:t>
            </a:r>
            <a:r>
              <a:rPr lang="en-US" altLang="ko-KR" sz="1000" b="1" dirty="0" smtClean="0"/>
              <a:t>new</a:t>
            </a:r>
            <a:r>
              <a:rPr lang="ko-KR" altLang="en-US" sz="1000" b="1" dirty="0" smtClean="0"/>
              <a:t> </a:t>
            </a:r>
            <a:r>
              <a:rPr lang="en-US" altLang="ko-KR" sz="1000" b="1" dirty="0" err="1" smtClean="0"/>
              <a:t>JButton</a:t>
            </a:r>
            <a:r>
              <a:rPr lang="en-US" altLang="ko-KR" sz="1000" b="1" dirty="0" smtClean="0"/>
              <a:t>("</a:t>
            </a:r>
            <a:r>
              <a:rPr lang="ko-KR" altLang="en-US" sz="1000" b="1" dirty="0" smtClean="0"/>
              <a:t>작동하지 않는 버튼</a:t>
            </a:r>
            <a:r>
              <a:rPr lang="en-US" altLang="ko-KR" sz="1000" b="1" dirty="0" smtClean="0"/>
              <a:t>");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	b3.setEnabled(false);</a:t>
            </a:r>
          </a:p>
          <a:p>
            <a:pPr defTabSz="180000"/>
            <a:r>
              <a:rPr lang="en-US" altLang="ko-KR" sz="1000" dirty="0" smtClean="0"/>
              <a:t>		b3.addActionListener(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MyButtonListener</a:t>
            </a:r>
            <a:r>
              <a:rPr lang="en-US" altLang="ko-KR" sz="1000" b="1" dirty="0" smtClean="0"/>
              <a:t>());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contentPane.add</a:t>
            </a:r>
            <a:r>
              <a:rPr lang="en-US" altLang="ko-KR" sz="1000" dirty="0" smtClean="0"/>
              <a:t>(b3);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	b4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= </a:t>
            </a:r>
            <a:r>
              <a:rPr lang="en-US" altLang="ko-KR" sz="1000" b="1" dirty="0" smtClean="0"/>
              <a:t>new</a:t>
            </a:r>
            <a:r>
              <a:rPr lang="ko-KR" altLang="en-US" sz="1000" b="1" dirty="0" smtClean="0"/>
              <a:t> </a:t>
            </a:r>
            <a:r>
              <a:rPr lang="en-US" altLang="ko-KR" sz="1000" b="1" dirty="0" err="1" smtClean="0"/>
              <a:t>JButton</a:t>
            </a:r>
            <a:r>
              <a:rPr lang="en-US" altLang="ko-KR" sz="1000" b="1" dirty="0" smtClean="0"/>
              <a:t>("</a:t>
            </a:r>
            <a:r>
              <a:rPr lang="ko-KR" altLang="en-US" sz="1000" b="1" dirty="0" smtClean="0"/>
              <a:t>숨기기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보이기</a:t>
            </a:r>
            <a:r>
              <a:rPr lang="en-US" altLang="ko-KR" sz="1000" b="1" dirty="0" smtClean="0"/>
              <a:t>");</a:t>
            </a:r>
          </a:p>
          <a:p>
            <a:pPr defTabSz="180000"/>
            <a:r>
              <a:rPr lang="en-US" altLang="ko-KR" sz="1000" dirty="0" smtClean="0"/>
              <a:t>		b4.addActionListener(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MyButtonListener</a:t>
            </a:r>
            <a:r>
              <a:rPr lang="en-US" altLang="ko-KR" sz="1000" b="1" dirty="0" smtClean="0"/>
              <a:t>());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contentPane.add</a:t>
            </a:r>
            <a:r>
              <a:rPr lang="en-US" altLang="ko-KR" sz="1000" dirty="0" smtClean="0"/>
              <a:t>(b4);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setSize</a:t>
            </a:r>
            <a:r>
              <a:rPr lang="en-US" altLang="ko-KR" sz="1000" b="1" dirty="0" smtClean="0"/>
              <a:t>(250,200);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setVisible</a:t>
            </a:r>
            <a:r>
              <a:rPr lang="en-US" altLang="ko-KR" sz="1000" b="1" dirty="0" smtClean="0"/>
              <a:t>(true);</a:t>
            </a:r>
          </a:p>
          <a:p>
            <a:pPr defTabSz="180000"/>
            <a:r>
              <a:rPr lang="en-US" altLang="ko-KR" sz="1000" dirty="0" smtClean="0"/>
              <a:t>	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04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-23813"/>
            <a:ext cx="9144000" cy="70008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11-13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JSlider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Change</a:t>
            </a:r>
            <a:r>
              <a:rPr lang="ko-KR" altLang="en-US" sz="2400" dirty="0" smtClean="0"/>
              <a:t>이벤트를 활용한 색깔 다루기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81934" y="745615"/>
            <a:ext cx="4789196" cy="5847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javax.swing</a:t>
            </a:r>
            <a:r>
              <a:rPr lang="en-US" altLang="ko-KR" sz="1100" dirty="0" smtClean="0"/>
              <a:t>.*;</a:t>
            </a:r>
          </a:p>
          <a:p>
            <a:pPr defTabSz="180000"/>
            <a:r>
              <a:rPr lang="en-US" altLang="ko-KR" sz="1100" dirty="0" smtClean="0"/>
              <a:t>import java.awt.*;</a:t>
            </a:r>
          </a:p>
          <a:p>
            <a:pPr defTabSz="180000"/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javax.swing.event</a:t>
            </a:r>
            <a:r>
              <a:rPr lang="en-US" altLang="ko-KR" sz="1100" dirty="0" smtClean="0"/>
              <a:t>.*;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public class </a:t>
            </a:r>
            <a:r>
              <a:rPr lang="en-US" altLang="ko-KR" sz="1100" b="1" dirty="0" err="1" smtClean="0"/>
              <a:t>SliderChangeEx</a:t>
            </a:r>
            <a:r>
              <a:rPr lang="en-US" altLang="ko-KR" sz="1100" b="1" dirty="0" smtClean="0"/>
              <a:t> extends </a:t>
            </a:r>
            <a:r>
              <a:rPr lang="en-US" altLang="ko-KR" sz="1100" b="1" dirty="0" err="1" smtClean="0"/>
              <a:t>JFrame</a:t>
            </a:r>
            <a:r>
              <a:rPr lang="en-US" altLang="ko-KR" sz="1100" b="1" dirty="0" smtClean="0"/>
              <a:t> {</a:t>
            </a:r>
          </a:p>
          <a:p>
            <a:pPr defTabSz="180000"/>
            <a:r>
              <a:rPr lang="en-US" altLang="ko-KR" sz="1100" dirty="0" smtClean="0"/>
              <a:t>	Container 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;</a:t>
            </a:r>
            <a:endParaRPr lang="en-US" altLang="ko-KR" sz="1100" b="1" dirty="0" smtClean="0"/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JLabel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colorLabel</a:t>
            </a:r>
            <a:r>
              <a:rPr lang="en-US" altLang="ko-KR" sz="1100" dirty="0" smtClean="0"/>
              <a:t>;</a:t>
            </a:r>
          </a:p>
          <a:p>
            <a:pPr defTabSz="180000"/>
            <a:r>
              <a:rPr lang="da-DK" altLang="ko-KR" sz="1100" dirty="0" smtClean="0"/>
              <a:t>	JSlider [] sl = </a:t>
            </a:r>
            <a:r>
              <a:rPr lang="da-DK" altLang="ko-KR" sz="1100" b="1" dirty="0" smtClean="0"/>
              <a:t>new JSlider [3];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err="1" smtClean="0"/>
              <a:t>SliderChangeEx</a:t>
            </a:r>
            <a:r>
              <a:rPr lang="en-US" altLang="ko-KR" sz="1100" b="1" dirty="0" smtClean="0"/>
              <a:t>()</a:t>
            </a:r>
            <a:r>
              <a:rPr lang="en-US" altLang="ko-KR" sz="1100" dirty="0" smtClean="0"/>
              <a:t>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setTitle</a:t>
            </a:r>
            <a:r>
              <a:rPr lang="en-US" altLang="ko-KR" sz="1100" dirty="0" smtClean="0"/>
              <a:t>("</a:t>
            </a:r>
            <a:r>
              <a:rPr lang="ko-KR" altLang="en-US" sz="1100" dirty="0" smtClean="0"/>
              <a:t>슬라이더와 </a:t>
            </a:r>
            <a:r>
              <a:rPr lang="en-US" altLang="ko-KR" sz="1100" dirty="0" err="1" smtClean="0"/>
              <a:t>ChangeEvent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예제</a:t>
            </a:r>
            <a:r>
              <a:rPr lang="en-US" altLang="ko-KR" sz="1100" dirty="0" smtClean="0"/>
              <a:t>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setDefaultCloseOperation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JFrame.</a:t>
            </a:r>
            <a:r>
              <a:rPr lang="en-US" altLang="ko-KR" sz="1100" i="1" dirty="0" err="1" smtClean="0"/>
              <a:t>EXIT_ON_CLOSE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i="1" dirty="0" smtClean="0"/>
              <a:t>		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getContentPane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contentPane.setLayout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FlowLayout</a:t>
            </a:r>
            <a:r>
              <a:rPr lang="en-US" altLang="ko-KR" sz="1100" b="1" dirty="0" smtClean="0"/>
              <a:t>()); 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colorLabel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JLabel</a:t>
            </a:r>
            <a:r>
              <a:rPr lang="en-US" altLang="ko-KR" sz="1100" b="1" dirty="0" smtClean="0"/>
              <a:t>("        SLIDER EXAMPLE        ");</a:t>
            </a:r>
          </a:p>
          <a:p>
            <a:pPr defTabSz="180000"/>
            <a:r>
              <a:rPr lang="en-US" altLang="ko-KR" sz="1100" b="1" dirty="0" smtClean="0"/>
              <a:t>		for(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=0; 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&lt;</a:t>
            </a:r>
            <a:r>
              <a:rPr lang="en-US" altLang="ko-KR" sz="1100" b="1" dirty="0" err="1" smtClean="0"/>
              <a:t>sl.length</a:t>
            </a:r>
            <a:r>
              <a:rPr lang="en-US" altLang="ko-KR" sz="1100" b="1" dirty="0" smtClean="0"/>
              <a:t>; 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++) {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sl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]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JSlider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JSlider.</a:t>
            </a:r>
            <a:r>
              <a:rPr lang="en-US" altLang="ko-KR" sz="1100" b="1" i="1" dirty="0" err="1" smtClean="0"/>
              <a:t>HORIZONTAL</a:t>
            </a:r>
            <a:r>
              <a:rPr lang="en-US" altLang="ko-KR" sz="1100" b="1" dirty="0" smtClean="0"/>
              <a:t>, 0, 255, 128);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sl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].</a:t>
            </a:r>
            <a:r>
              <a:rPr lang="en-US" altLang="ko-KR" sz="1100" b="1" dirty="0" err="1" smtClean="0"/>
              <a:t>setPaintLabels</a:t>
            </a:r>
            <a:r>
              <a:rPr lang="en-US" altLang="ko-KR" sz="1100" b="1" dirty="0" smtClean="0"/>
              <a:t>(true);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sl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].</a:t>
            </a:r>
            <a:r>
              <a:rPr lang="en-US" altLang="ko-KR" sz="1100" b="1" dirty="0" err="1" smtClean="0"/>
              <a:t>setPaintTicks</a:t>
            </a:r>
            <a:r>
              <a:rPr lang="en-US" altLang="ko-KR" sz="1100" b="1" dirty="0" smtClean="0"/>
              <a:t>(true);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sl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].</a:t>
            </a:r>
            <a:r>
              <a:rPr lang="en-US" altLang="ko-KR" sz="1100" b="1" dirty="0" err="1" smtClean="0"/>
              <a:t>setPaintTrack</a:t>
            </a:r>
            <a:r>
              <a:rPr lang="en-US" altLang="ko-KR" sz="1100" b="1" dirty="0" smtClean="0"/>
              <a:t>(true);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sl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].</a:t>
            </a:r>
            <a:r>
              <a:rPr lang="en-US" altLang="ko-KR" sz="1100" b="1" dirty="0" err="1" smtClean="0"/>
              <a:t>setMajorTickSpacing</a:t>
            </a:r>
            <a:r>
              <a:rPr lang="en-US" altLang="ko-KR" sz="1100" b="1" dirty="0" smtClean="0"/>
              <a:t>(50);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sl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].</a:t>
            </a:r>
            <a:r>
              <a:rPr lang="en-US" altLang="ko-KR" sz="1100" b="1" dirty="0" err="1" smtClean="0"/>
              <a:t>setMinorTickSpacing</a:t>
            </a:r>
            <a:r>
              <a:rPr lang="en-US" altLang="ko-KR" sz="1100" b="1" dirty="0" smtClean="0"/>
              <a:t>(10);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sl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].</a:t>
            </a:r>
            <a:r>
              <a:rPr lang="en-US" altLang="ko-KR" sz="1100" b="1" dirty="0" err="1" smtClean="0"/>
              <a:t>addChangeListener</a:t>
            </a:r>
            <a:r>
              <a:rPr lang="en-US" altLang="ko-KR" sz="1100" b="1" dirty="0" smtClean="0"/>
              <a:t>(new </a:t>
            </a:r>
            <a:r>
              <a:rPr lang="en-US" altLang="ko-KR" sz="1100" b="1" dirty="0" err="1" smtClean="0"/>
              <a:t>MyChangeListener</a:t>
            </a:r>
            <a:r>
              <a:rPr lang="en-US" altLang="ko-KR" sz="1100" b="1" dirty="0" smtClean="0"/>
              <a:t>());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contentPane.add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sl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]);</a:t>
            </a:r>
          </a:p>
          <a:p>
            <a:pPr defTabSz="180000"/>
            <a:r>
              <a:rPr lang="en-US" altLang="ko-KR" sz="1100" dirty="0" smtClean="0"/>
              <a:t>		}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sl</a:t>
            </a:r>
            <a:r>
              <a:rPr lang="en-US" altLang="ko-KR" sz="1100" dirty="0" smtClean="0"/>
              <a:t>[0].</a:t>
            </a:r>
            <a:r>
              <a:rPr lang="en-US" altLang="ko-KR" sz="1100" dirty="0" err="1" smtClean="0"/>
              <a:t>setForeground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Color.</a:t>
            </a:r>
            <a:r>
              <a:rPr lang="en-US" altLang="ko-KR" sz="1100" i="1" dirty="0" err="1" smtClean="0"/>
              <a:t>RED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sl</a:t>
            </a:r>
            <a:r>
              <a:rPr lang="en-US" altLang="ko-KR" sz="1100" dirty="0" smtClean="0"/>
              <a:t>[1].</a:t>
            </a:r>
            <a:r>
              <a:rPr lang="en-US" altLang="ko-KR" sz="1100" dirty="0" err="1" smtClean="0"/>
              <a:t>setForeground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Color.</a:t>
            </a:r>
            <a:r>
              <a:rPr lang="en-US" altLang="ko-KR" sz="1100" i="1" dirty="0" err="1" smtClean="0"/>
              <a:t>GREEN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sl</a:t>
            </a:r>
            <a:r>
              <a:rPr lang="en-US" altLang="ko-KR" sz="1100" dirty="0" smtClean="0"/>
              <a:t>[2].</a:t>
            </a:r>
            <a:r>
              <a:rPr lang="en-US" altLang="ko-KR" sz="1100" dirty="0" err="1" smtClean="0"/>
              <a:t>setForeground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Color.</a:t>
            </a:r>
            <a:r>
              <a:rPr lang="en-US" altLang="ko-KR" sz="1100" i="1" dirty="0" err="1" smtClean="0"/>
              <a:t>BLUE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colorLabel.setOpaque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true);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colorLabel.setBackground</a:t>
            </a:r>
            <a:r>
              <a:rPr lang="en-US" altLang="ko-KR" sz="1100" dirty="0" smtClean="0"/>
              <a:t>(</a:t>
            </a:r>
          </a:p>
          <a:p>
            <a:pPr defTabSz="180000"/>
            <a:r>
              <a:rPr lang="en-US" altLang="ko-KR" sz="1100" b="1" dirty="0" smtClean="0"/>
              <a:t>			new Color(</a:t>
            </a:r>
            <a:r>
              <a:rPr lang="en-US" altLang="ko-KR" sz="1100" b="1" dirty="0" err="1" smtClean="0"/>
              <a:t>sl</a:t>
            </a:r>
            <a:r>
              <a:rPr lang="en-US" altLang="ko-KR" sz="1100" b="1" dirty="0" smtClean="0"/>
              <a:t>[0].</a:t>
            </a:r>
            <a:r>
              <a:rPr lang="en-US" altLang="ko-KR" sz="1100" b="1" dirty="0" err="1" smtClean="0"/>
              <a:t>getValue</a:t>
            </a:r>
            <a:r>
              <a:rPr lang="en-US" altLang="ko-KR" sz="1100" b="1" dirty="0" smtClean="0"/>
              <a:t>(),</a:t>
            </a:r>
            <a:r>
              <a:rPr lang="en-US" altLang="ko-KR" sz="1100" b="1" dirty="0" err="1" smtClean="0"/>
              <a:t>sl</a:t>
            </a:r>
            <a:r>
              <a:rPr lang="en-US" altLang="ko-KR" sz="1100" b="1" dirty="0" smtClean="0"/>
              <a:t>[1].</a:t>
            </a:r>
            <a:r>
              <a:rPr lang="en-US" altLang="ko-KR" sz="1100" b="1" dirty="0" err="1" smtClean="0"/>
              <a:t>getValue</a:t>
            </a:r>
            <a:r>
              <a:rPr lang="en-US" altLang="ko-KR" sz="1100" b="1" dirty="0" smtClean="0"/>
              <a:t>(), </a:t>
            </a:r>
            <a:r>
              <a:rPr lang="en-US" altLang="ko-KR" sz="1100" b="1" dirty="0" err="1" smtClean="0"/>
              <a:t>sl</a:t>
            </a:r>
            <a:r>
              <a:rPr lang="en-US" altLang="ko-KR" sz="1100" b="1" dirty="0" smtClean="0"/>
              <a:t>[2].</a:t>
            </a:r>
            <a:r>
              <a:rPr lang="en-US" altLang="ko-KR" sz="1100" b="1" dirty="0" err="1" smtClean="0"/>
              <a:t>getValue</a:t>
            </a:r>
            <a:r>
              <a:rPr lang="en-US" altLang="ko-KR" sz="1100" b="1" dirty="0" smtClean="0"/>
              <a:t>()));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contentPane.add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colorLabel</a:t>
            </a:r>
            <a:r>
              <a:rPr lang="en-US" altLang="ko-KR" sz="1100" dirty="0" smtClean="0"/>
              <a:t>);</a:t>
            </a:r>
            <a:endParaRPr lang="en-US" altLang="ko-KR" sz="1100" b="1" dirty="0" smtClean="0"/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(300,300);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(true);</a:t>
            </a:r>
          </a:p>
          <a:p>
            <a:pPr defTabSz="180000"/>
            <a:r>
              <a:rPr lang="en-US" altLang="ko-KR" sz="1100" dirty="0" smtClean="0"/>
              <a:t>	}</a:t>
            </a:r>
            <a:endParaRPr lang="ko-KR" altLang="en-US" sz="11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4572000" y="620688"/>
            <a:ext cx="4286248" cy="1785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b="1" dirty="0" smtClean="0"/>
              <a:t>	class </a:t>
            </a:r>
            <a:r>
              <a:rPr lang="en-US" altLang="ko-KR" sz="1100" b="1" dirty="0" err="1" smtClean="0"/>
              <a:t>MyChangeListener</a:t>
            </a:r>
            <a:r>
              <a:rPr lang="en-US" altLang="ko-KR" sz="1100" b="1" dirty="0" smtClean="0"/>
              <a:t> implements </a:t>
            </a:r>
            <a:r>
              <a:rPr lang="en-US" altLang="ko-KR" sz="1100" b="1" dirty="0" err="1" smtClean="0"/>
              <a:t>ChangeListener</a:t>
            </a:r>
            <a:r>
              <a:rPr lang="en-US" altLang="ko-KR" sz="1100" b="1" dirty="0" smtClean="0"/>
              <a:t> {</a:t>
            </a:r>
          </a:p>
          <a:p>
            <a:pPr defTabSz="180000"/>
            <a:r>
              <a:rPr lang="en-US" altLang="ko-KR" sz="1100" b="1" dirty="0" smtClean="0"/>
              <a:t>		public void </a:t>
            </a:r>
            <a:r>
              <a:rPr lang="en-US" altLang="ko-KR" sz="1100" b="1" dirty="0" err="1" smtClean="0"/>
              <a:t>stateChanged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ChangeEvent</a:t>
            </a:r>
            <a:r>
              <a:rPr lang="en-US" altLang="ko-KR" sz="1100" b="1" dirty="0" smtClean="0"/>
              <a:t> e) {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colorLabel.setBackground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	new Color</a:t>
            </a:r>
          </a:p>
          <a:p>
            <a:pPr defTabSz="180000"/>
            <a:r>
              <a:rPr lang="en-US" altLang="ko-KR" sz="1100" b="1" dirty="0" smtClean="0"/>
              <a:t>				(</a:t>
            </a:r>
            <a:r>
              <a:rPr lang="en-US" altLang="ko-KR" sz="1100" b="1" dirty="0" err="1" smtClean="0"/>
              <a:t>sl</a:t>
            </a:r>
            <a:r>
              <a:rPr lang="en-US" altLang="ko-KR" sz="1100" b="1" dirty="0" smtClean="0"/>
              <a:t>[0].</a:t>
            </a:r>
            <a:r>
              <a:rPr lang="en-US" altLang="ko-KR" sz="1100" b="1" dirty="0" err="1" smtClean="0"/>
              <a:t>getValue</a:t>
            </a:r>
            <a:r>
              <a:rPr lang="en-US" altLang="ko-KR" sz="1100" b="1" dirty="0" smtClean="0"/>
              <a:t>(),</a:t>
            </a:r>
            <a:r>
              <a:rPr lang="en-US" altLang="ko-KR" sz="1100" b="1" dirty="0" err="1" smtClean="0"/>
              <a:t>sl</a:t>
            </a:r>
            <a:r>
              <a:rPr lang="en-US" altLang="ko-KR" sz="1100" b="1" dirty="0" smtClean="0"/>
              <a:t>[1].</a:t>
            </a:r>
            <a:r>
              <a:rPr lang="en-US" altLang="ko-KR" sz="1100" b="1" dirty="0" err="1" smtClean="0"/>
              <a:t>getValue</a:t>
            </a:r>
            <a:r>
              <a:rPr lang="en-US" altLang="ko-KR" sz="1100" b="1" dirty="0" smtClean="0"/>
              <a:t>(), </a:t>
            </a:r>
            <a:r>
              <a:rPr lang="en-US" altLang="ko-KR" sz="1100" b="1" dirty="0" err="1" smtClean="0"/>
              <a:t>sl</a:t>
            </a:r>
            <a:r>
              <a:rPr lang="en-US" altLang="ko-KR" sz="1100" b="1" dirty="0" smtClean="0"/>
              <a:t>[2].</a:t>
            </a:r>
            <a:r>
              <a:rPr lang="en-US" altLang="ko-KR" sz="1100" b="1" dirty="0" err="1" smtClean="0"/>
              <a:t>getValue</a:t>
            </a:r>
            <a:r>
              <a:rPr lang="en-US" altLang="ko-KR" sz="1100" b="1" dirty="0" smtClean="0"/>
              <a:t>()));</a:t>
            </a:r>
          </a:p>
          <a:p>
            <a:pPr defTabSz="180000"/>
            <a:r>
              <a:rPr lang="en-US" altLang="ko-KR" sz="1100" dirty="0" smtClean="0"/>
              <a:t>		}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b="1" dirty="0" smtClean="0"/>
              <a:t>	</a:t>
            </a:r>
            <a:r>
              <a:rPr lang="en-US" altLang="ko-KR" sz="1100" dirty="0" smtClean="0"/>
              <a:t>public static void main(String [] </a:t>
            </a:r>
            <a:r>
              <a:rPr lang="en-US" altLang="ko-KR" sz="1100" dirty="0" err="1" smtClean="0"/>
              <a:t>args</a:t>
            </a:r>
            <a:r>
              <a:rPr lang="en-US" altLang="ko-KR" sz="1100" dirty="0" smtClean="0"/>
              <a:t>) {</a:t>
            </a:r>
          </a:p>
          <a:p>
            <a:pPr defTabSz="180000"/>
            <a:r>
              <a:rPr lang="en-US" altLang="ko-KR" sz="1100" dirty="0" smtClean="0"/>
              <a:t>		new </a:t>
            </a:r>
            <a:r>
              <a:rPr lang="en-US" altLang="ko-KR" sz="1100" dirty="0" err="1" smtClean="0"/>
              <a:t>SliderChangeEx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} </a:t>
            </a:r>
            <a:endParaRPr lang="ko-KR" altLang="en-US" sz="1100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763" y="2333625"/>
            <a:ext cx="285750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763" y="4636754"/>
            <a:ext cx="285750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62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07" y="4692352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16" y="1594329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스윙 컴포넌트의 공통 요소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30044" y="1594329"/>
            <a:ext cx="4644008" cy="1615827"/>
          </a:xfrm>
          <a:prstGeom prst="rect">
            <a:avLst/>
          </a:prstGeom>
          <a:solidFill>
            <a:srgbClr val="E4D3C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버튼의 위치와 크기</a:t>
            </a:r>
          </a:p>
          <a:p>
            <a:r>
              <a:rPr lang="ko-KR" altLang="en-US" sz="1100" dirty="0" smtClean="0"/>
              <a:t>위치 </a:t>
            </a:r>
            <a:r>
              <a:rPr lang="en-US" altLang="ko-KR" sz="1100" dirty="0" smtClean="0"/>
              <a:t>= (51,5)</a:t>
            </a:r>
          </a:p>
          <a:p>
            <a:r>
              <a:rPr lang="ko-KR" altLang="en-US" sz="1100" dirty="0" smtClean="0"/>
              <a:t>크기 </a:t>
            </a:r>
            <a:r>
              <a:rPr lang="en-US" altLang="ko-KR" sz="1100" dirty="0" smtClean="0"/>
              <a:t>= (131x28)</a:t>
            </a:r>
          </a:p>
          <a:p>
            <a:r>
              <a:rPr lang="ko-KR" altLang="en-US" sz="1100" dirty="0" err="1" smtClean="0"/>
              <a:t>컨텐트팬의</a:t>
            </a:r>
            <a:r>
              <a:rPr lang="ko-KR" altLang="en-US" sz="1100" dirty="0" smtClean="0"/>
              <a:t> 위치와 크기</a:t>
            </a:r>
          </a:p>
          <a:p>
            <a:r>
              <a:rPr lang="ko-KR" altLang="en-US" sz="1100" dirty="0" smtClean="0"/>
              <a:t>위치 </a:t>
            </a:r>
            <a:r>
              <a:rPr lang="en-US" altLang="ko-KR" sz="1100" dirty="0" smtClean="0"/>
              <a:t>= (0,0)</a:t>
            </a:r>
          </a:p>
          <a:p>
            <a:r>
              <a:rPr lang="ko-KR" altLang="en-US" sz="1100" dirty="0" smtClean="0"/>
              <a:t>크기 </a:t>
            </a:r>
            <a:r>
              <a:rPr lang="en-US" altLang="ko-KR" sz="1100" dirty="0" smtClean="0"/>
              <a:t>= (234x164)</a:t>
            </a:r>
          </a:p>
          <a:p>
            <a:r>
              <a:rPr lang="ko-KR" altLang="en-US" sz="1100" dirty="0" smtClean="0"/>
              <a:t>폰트 </a:t>
            </a:r>
            <a:r>
              <a:rPr lang="en-US" altLang="ko-KR" sz="1100" dirty="0" smtClean="0"/>
              <a:t>= </a:t>
            </a:r>
            <a:r>
              <a:rPr lang="en-US" altLang="ko-KR" sz="1100" dirty="0" err="1" smtClean="0"/>
              <a:t>java.awt.Font</a:t>
            </a:r>
            <a:r>
              <a:rPr lang="en-US" altLang="ko-KR" sz="1100" dirty="0" smtClean="0"/>
              <a:t>[family=</a:t>
            </a:r>
            <a:r>
              <a:rPr lang="en-US" altLang="ko-KR" sz="1100" dirty="0" err="1" smtClean="0"/>
              <a:t>Dialog,name</a:t>
            </a:r>
            <a:r>
              <a:rPr lang="en-US" altLang="ko-KR" sz="1100" dirty="0" smtClean="0"/>
              <a:t>=</a:t>
            </a:r>
            <a:r>
              <a:rPr lang="ko-KR" altLang="en-US" sz="1100" dirty="0" smtClean="0"/>
              <a:t>고딕체</a:t>
            </a:r>
            <a:r>
              <a:rPr lang="en-US" altLang="ko-KR" sz="1100" dirty="0" smtClean="0"/>
              <a:t>,style=</a:t>
            </a:r>
            <a:r>
              <a:rPr lang="en-US" altLang="ko-KR" sz="1100" dirty="0" err="1" smtClean="0"/>
              <a:t>italic,size</a:t>
            </a:r>
            <a:r>
              <a:rPr lang="en-US" altLang="ko-KR" sz="1100" dirty="0" smtClean="0"/>
              <a:t>=20]</a:t>
            </a:r>
          </a:p>
          <a:p>
            <a:r>
              <a:rPr lang="ko-KR" altLang="en-US" sz="1100" dirty="0" smtClean="0"/>
              <a:t>배경색 </a:t>
            </a:r>
            <a:r>
              <a:rPr lang="en-US" altLang="ko-KR" sz="1100" dirty="0" smtClean="0"/>
              <a:t>= </a:t>
            </a:r>
            <a:r>
              <a:rPr lang="en-US" altLang="ko-KR" sz="1100" dirty="0" err="1" smtClean="0"/>
              <a:t>java.awt.Color</a:t>
            </a:r>
            <a:r>
              <a:rPr lang="en-US" altLang="ko-KR" sz="1100" dirty="0" smtClean="0"/>
              <a:t>[r=255,g=255,b=0]</a:t>
            </a:r>
          </a:p>
          <a:p>
            <a:r>
              <a:rPr lang="ko-KR" altLang="en-US" sz="1100" dirty="0" err="1" smtClean="0"/>
              <a:t>글자색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= </a:t>
            </a:r>
            <a:r>
              <a:rPr lang="en-US" altLang="ko-KR" sz="1100" dirty="0" err="1" smtClean="0"/>
              <a:t>java.awt.Color</a:t>
            </a:r>
            <a:r>
              <a:rPr lang="en-US" altLang="ko-KR" sz="1100" dirty="0" smtClean="0"/>
              <a:t>[r=255,g=0,b=255]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16100" y="4013751"/>
            <a:ext cx="185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버튼을 선택하면 나머지</a:t>
            </a:r>
            <a:endParaRPr lang="en-US" altLang="ko-KR" sz="1200" dirty="0" smtClean="0"/>
          </a:p>
          <a:p>
            <a:r>
              <a:rPr lang="ko-KR" altLang="en-US" sz="1200" dirty="0" smtClean="0"/>
              <a:t>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개의 버튼이 보이지</a:t>
            </a:r>
            <a:endParaRPr lang="en-US" altLang="ko-KR" sz="1200" dirty="0" smtClean="0"/>
          </a:p>
          <a:p>
            <a:r>
              <a:rPr lang="ko-KR" altLang="en-US" sz="1200" dirty="0" smtClean="0"/>
              <a:t> 않게 됨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465610" y="4666163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버튼을 선택하면 </a:t>
            </a:r>
            <a:endParaRPr lang="en-US" altLang="ko-KR" sz="1200" dirty="0" smtClean="0"/>
          </a:p>
          <a:p>
            <a:r>
              <a:rPr lang="ko-KR" altLang="en-US" sz="1200" dirty="0" smtClean="0"/>
              <a:t>다시 보이게 됨</a:t>
            </a:r>
            <a:endParaRPr lang="ko-KR" altLang="en-US" sz="12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687540" y="5094791"/>
            <a:ext cx="2000264" cy="15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5400000">
            <a:off x="1866797" y="3843832"/>
            <a:ext cx="1500197" cy="15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왼쪽 중괄호 30"/>
          <p:cNvSpPr/>
          <p:nvPr/>
        </p:nvSpPr>
        <p:spPr>
          <a:xfrm>
            <a:off x="4113345" y="1677909"/>
            <a:ext cx="214314" cy="928694"/>
          </a:xfrm>
          <a:prstGeom prst="leftBrace">
            <a:avLst>
              <a:gd name="adj1" fmla="val 61039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4" name="왼쪽 중괄호 33"/>
          <p:cNvSpPr/>
          <p:nvPr/>
        </p:nvSpPr>
        <p:spPr>
          <a:xfrm>
            <a:off x="4115730" y="2710090"/>
            <a:ext cx="202439" cy="384437"/>
          </a:xfrm>
          <a:prstGeom prst="leftBrace">
            <a:avLst>
              <a:gd name="adj1" fmla="val 43750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1" name="왼쪽 중괄호 40"/>
          <p:cNvSpPr/>
          <p:nvPr/>
        </p:nvSpPr>
        <p:spPr>
          <a:xfrm>
            <a:off x="687276" y="1880081"/>
            <a:ext cx="428628" cy="1500198"/>
          </a:xfrm>
          <a:prstGeom prst="leftBrace">
            <a:avLst>
              <a:gd name="adj1" fmla="val 79067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왼쪽 중괄호 42"/>
          <p:cNvSpPr/>
          <p:nvPr/>
        </p:nvSpPr>
        <p:spPr>
          <a:xfrm rot="16200000">
            <a:off x="2008879" y="2487304"/>
            <a:ext cx="428628" cy="2214578"/>
          </a:xfrm>
          <a:prstGeom prst="leftBrace">
            <a:avLst>
              <a:gd name="adj1" fmla="val 79067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4" name="TextBox 43"/>
          <p:cNvSpPr txBox="1"/>
          <p:nvPr/>
        </p:nvSpPr>
        <p:spPr>
          <a:xfrm>
            <a:off x="39629" y="2594461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164 </a:t>
            </a:r>
            <a:r>
              <a:rPr lang="ko-KR" altLang="en-US" sz="1200" dirty="0" smtClean="0"/>
              <a:t>픽셀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7107" y="3737468"/>
            <a:ext cx="1867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컨텐트팬의</a:t>
            </a:r>
            <a:r>
              <a:rPr lang="ko-KR" altLang="en-US" sz="1200" dirty="0" smtClean="0"/>
              <a:t> 폭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234 </a:t>
            </a:r>
            <a:r>
              <a:rPr lang="ko-KR" altLang="en-US" sz="1200" dirty="0" smtClean="0"/>
              <a:t>픽셀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5572132" y="1266100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콘솔 창에 출력된 내용</a:t>
            </a:r>
            <a:endParaRPr lang="ko-KR" altLang="en-US" sz="1200"/>
          </a:p>
        </p:txBody>
      </p:sp>
      <p:sp>
        <p:nvSpPr>
          <p:cNvPr id="48" name="TextBox 47"/>
          <p:cNvSpPr txBox="1"/>
          <p:nvPr/>
        </p:nvSpPr>
        <p:spPr>
          <a:xfrm>
            <a:off x="39629" y="2121302"/>
            <a:ext cx="87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컨텐트팬의</a:t>
            </a:r>
            <a:r>
              <a:rPr lang="ko-KR" altLang="en-US" sz="1200" dirty="0" smtClean="0"/>
              <a:t> 높이</a:t>
            </a:r>
            <a:endParaRPr lang="ko-KR" altLang="en-US" sz="1200" dirty="0"/>
          </a:p>
        </p:txBody>
      </p:sp>
      <p:cxnSp>
        <p:nvCxnSpPr>
          <p:cNvPr id="6" name="직선 화살표 연결선 5"/>
          <p:cNvCxnSpPr>
            <a:endCxn id="31" idx="1"/>
          </p:cNvCxnSpPr>
          <p:nvPr/>
        </p:nvCxnSpPr>
        <p:spPr>
          <a:xfrm>
            <a:off x="2817876" y="2082122"/>
            <a:ext cx="1295469" cy="6013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34" idx="1"/>
          </p:cNvCxnSpPr>
          <p:nvPr/>
        </p:nvCxnSpPr>
        <p:spPr>
          <a:xfrm>
            <a:off x="2689925" y="2407819"/>
            <a:ext cx="1425805" cy="49449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19" y="4666163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3342926" y="1649248"/>
            <a:ext cx="975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버튼을 선택한 경우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330483" y="2881216"/>
            <a:ext cx="975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버튼을 선택한 경우</a:t>
            </a:r>
            <a:endParaRPr lang="ko-KR" altLang="en-US" sz="1200" dirty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47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JLabel, </a:t>
            </a:r>
            <a:r>
              <a:rPr lang="ko-KR" altLang="en-US" smtClean="0"/>
              <a:t>레이블</a:t>
            </a:r>
            <a:r>
              <a:rPr lang="en-US" altLang="ko-KR" smtClean="0"/>
              <a:t> </a:t>
            </a:r>
            <a:r>
              <a:rPr lang="ko-KR" altLang="en-US" smtClean="0"/>
              <a:t>컴포넌트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JLabel</a:t>
            </a:r>
            <a:r>
              <a:rPr lang="ko-KR" altLang="en-US" dirty="0" smtClean="0"/>
              <a:t>의 용도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텍스트나 이미지를 컴포넌트화 하여 출력하기 위한 목적</a:t>
            </a:r>
            <a:endParaRPr lang="en-US" altLang="ko-KR" dirty="0" smtClean="0"/>
          </a:p>
          <a:p>
            <a:r>
              <a:rPr lang="ko-KR" altLang="en-US" dirty="0" smtClean="0"/>
              <a:t>레이블 컴포넌트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JLabel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빈 레이블 컴포넌트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JLabel</a:t>
            </a:r>
            <a:r>
              <a:rPr lang="en-US" altLang="ko-KR" dirty="0" smtClean="0"/>
              <a:t>(Icon image)</a:t>
            </a:r>
          </a:p>
          <a:p>
            <a:pPr lvl="2"/>
            <a:r>
              <a:rPr lang="ko-KR" altLang="en-US" dirty="0" smtClean="0"/>
              <a:t>이미지만을 가진 레이블 컴포넌트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JLabel</a:t>
            </a:r>
            <a:r>
              <a:rPr lang="en-US" altLang="ko-KR" dirty="0" smtClean="0"/>
              <a:t>(String text)</a:t>
            </a:r>
          </a:p>
          <a:p>
            <a:pPr lvl="2"/>
            <a:r>
              <a:rPr lang="ko-KR" altLang="en-US" dirty="0" smtClean="0"/>
              <a:t>텍스트만을 가진 레이블 컴포넌트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JLabel</a:t>
            </a:r>
            <a:r>
              <a:rPr lang="en-US" altLang="ko-KR" dirty="0" smtClean="0"/>
              <a:t>(String text, Icon image,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hAlignment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텍스트와 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수평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정렬 값을 가진 레이블 컴포넌트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수평 정렬 값 </a:t>
            </a:r>
            <a:r>
              <a:rPr lang="en-US" dirty="0" err="1" smtClean="0"/>
              <a:t>hAlignment</a:t>
            </a:r>
            <a:r>
              <a:rPr lang="ko-KR" altLang="en-US" dirty="0" smtClean="0"/>
              <a:t>에 사용 가능한 값들</a:t>
            </a:r>
            <a:r>
              <a:rPr lang="en-US" altLang="ko-KR" dirty="0"/>
              <a:t> </a:t>
            </a:r>
            <a:r>
              <a:rPr lang="en-US" altLang="ko-KR" dirty="0" smtClean="0"/>
              <a:t>:</a:t>
            </a:r>
          </a:p>
          <a:p>
            <a:pPr lvl="3"/>
            <a:r>
              <a:rPr lang="en-US" dirty="0" err="1" smtClean="0"/>
              <a:t>SwingConstants.LEFT</a:t>
            </a:r>
            <a:r>
              <a:rPr lang="en-US" dirty="0" smtClean="0"/>
              <a:t>, CENTER, RIGHT, LEADING or TRAILING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44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레이블 컴포넌트 생성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46449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단순 텍스트 만을 가진 레이블 컴포넌트 생성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이미지를 가진 레이블 컴포넌트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이미지 파일로부터 이미지를 읽기 위해 </a:t>
            </a:r>
            <a:r>
              <a:rPr lang="en-US" altLang="ko-KR" dirty="0" err="1" smtClean="0"/>
              <a:t>ImageIcon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다룰 수 있는 이미지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, gif, jpg</a:t>
            </a:r>
          </a:p>
          <a:p>
            <a:pPr lvl="2"/>
            <a:r>
              <a:rPr lang="en-US" altLang="ko-KR" dirty="0" smtClean="0"/>
              <a:t>sunset.jpg</a:t>
            </a:r>
            <a:r>
              <a:rPr lang="ko-KR" altLang="en-US" dirty="0" smtClean="0"/>
              <a:t>의 경로명이  </a:t>
            </a:r>
            <a:r>
              <a:rPr lang="en-US" altLang="ko-KR" dirty="0" smtClean="0"/>
              <a:t>"images/sunset.jpg"</a:t>
            </a:r>
            <a:r>
              <a:rPr lang="ko-KR" altLang="en-US" dirty="0" smtClean="0"/>
              <a:t>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수평 정렬 값을 가진 레이블 컴포넌트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텍스트 이미지 모두 출력하고자 하는 경우 수평 정렬 지정</a:t>
            </a:r>
            <a:endParaRPr lang="en-US" altLang="ko-KR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57290" y="1785926"/>
            <a:ext cx="478634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textLabel</a:t>
            </a:r>
            <a:r>
              <a:rPr lang="en-US" altLang="ko-KR" sz="1400" dirty="0" smtClean="0"/>
              <a:t> = new </a:t>
            </a:r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사랑합니다</a:t>
            </a:r>
            <a:r>
              <a:rPr lang="en-US" altLang="ko-KR" sz="1400" dirty="0" smtClean="0"/>
              <a:t>");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57290" y="4005482"/>
            <a:ext cx="580813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 smtClean="0"/>
              <a:t>ImageIcon</a:t>
            </a:r>
            <a:r>
              <a:rPr lang="en-US" altLang="ko-KR" sz="1400" dirty="0" smtClean="0"/>
              <a:t> image = new </a:t>
            </a:r>
            <a:r>
              <a:rPr lang="en-US" altLang="ko-KR" sz="1400" dirty="0" err="1" smtClean="0"/>
              <a:t>ImageIcon</a:t>
            </a:r>
            <a:r>
              <a:rPr lang="en-US" altLang="ko-KR" sz="1400" dirty="0" smtClean="0"/>
              <a:t>("images/sunset.jpg");</a:t>
            </a:r>
          </a:p>
          <a:p>
            <a:pPr defTabSz="180000"/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imageLabel</a:t>
            </a:r>
            <a:r>
              <a:rPr lang="en-US" altLang="ko-KR" sz="1400" dirty="0" smtClean="0"/>
              <a:t> = new </a:t>
            </a:r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(image);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57290" y="5661248"/>
            <a:ext cx="623904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 smtClean="0"/>
              <a:t>ImageIcon</a:t>
            </a:r>
            <a:r>
              <a:rPr lang="en-US" altLang="ko-KR" sz="1400" dirty="0" smtClean="0"/>
              <a:t> image = new </a:t>
            </a:r>
            <a:r>
              <a:rPr lang="en-US" altLang="ko-KR" sz="1400" dirty="0" err="1" smtClean="0"/>
              <a:t>ImageIcon</a:t>
            </a:r>
            <a:r>
              <a:rPr lang="en-US" altLang="ko-KR" sz="1400" dirty="0" smtClean="0"/>
              <a:t>("images/sunset.jpg");</a:t>
            </a:r>
          </a:p>
          <a:p>
            <a:pPr defTabSz="180000"/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 label = new </a:t>
            </a:r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사랑합니다</a:t>
            </a:r>
            <a:r>
              <a:rPr lang="en-US" altLang="ko-KR" sz="1400" dirty="0" smtClean="0"/>
              <a:t>", image, </a:t>
            </a:r>
            <a:r>
              <a:rPr lang="en-US" altLang="ko-KR" sz="1400" dirty="0" err="1" smtClean="0"/>
              <a:t>SwingConstants.CENTER</a:t>
            </a:r>
            <a:r>
              <a:rPr lang="en-US" altLang="ko-KR" sz="14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1674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861" y="1143000"/>
            <a:ext cx="3540224" cy="531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11-1 : </a:t>
            </a:r>
            <a:r>
              <a:rPr lang="en-US" altLang="ko-KR" dirty="0" err="1" smtClean="0"/>
              <a:t>JLabel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 생성 예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4282" y="1071546"/>
            <a:ext cx="4786314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java.awt.event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LabelEx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LabelEx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레이블 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contentPane.setLayout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FlowLayout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textLabel</a:t>
            </a:r>
            <a:r>
              <a:rPr lang="en-US" altLang="ko-KR" sz="1200" b="1" dirty="0" smtClean="0"/>
              <a:t> </a:t>
            </a:r>
            <a:r>
              <a:rPr lang="en-US" altLang="ko-KR" sz="1200" dirty="0" smtClean="0"/>
              <a:t>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사랑합니다</a:t>
            </a:r>
            <a:r>
              <a:rPr lang="en-US" altLang="ko-KR" sz="1200" b="1" dirty="0" smtClean="0"/>
              <a:t>.");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beauty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("images/beauty.jpg");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imageLabel</a:t>
            </a:r>
            <a:r>
              <a:rPr lang="en-US" altLang="ko-KR" sz="1200" b="1" dirty="0" smtClean="0"/>
              <a:t> </a:t>
            </a:r>
            <a:r>
              <a:rPr lang="en-US" altLang="ko-KR" sz="1200" dirty="0" smtClean="0"/>
              <a:t>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(beauty);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normalIcon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("images/normalIcon.gif");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 label </a:t>
            </a:r>
            <a:r>
              <a:rPr lang="en-US" altLang="ko-KR" sz="1200" dirty="0" smtClean="0"/>
              <a:t>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("</a:t>
            </a:r>
            <a:r>
              <a:rPr lang="ko-KR" altLang="en-US" sz="1200" b="1" dirty="0" err="1" smtClean="0"/>
              <a:t>보고싶으면</a:t>
            </a:r>
            <a:r>
              <a:rPr lang="ko-KR" altLang="en-US" sz="1200" b="1" dirty="0" smtClean="0"/>
              <a:t> 전화하세요</a:t>
            </a:r>
            <a:r>
              <a:rPr lang="en-US" altLang="ko-KR" sz="1200" b="1" dirty="0" smtClean="0"/>
              <a:t>", 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normalIcon</a:t>
            </a:r>
            <a:r>
              <a:rPr lang="en-US" altLang="ko-KR" sz="1200" b="1" dirty="0" smtClean="0"/>
              <a:t>, </a:t>
            </a:r>
            <a:r>
              <a:rPr lang="en-US" altLang="ko-KR" sz="1200" b="1" dirty="0" err="1" smtClean="0"/>
              <a:t>SwingConstants.</a:t>
            </a:r>
            <a:r>
              <a:rPr lang="en-US" altLang="ko-KR" sz="1200" b="1" i="1" dirty="0" err="1" smtClean="0"/>
              <a:t>CENTER</a:t>
            </a:r>
            <a:r>
              <a:rPr lang="en-US" altLang="ko-KR" sz="1200" b="1" i="1" dirty="0" smtClean="0"/>
              <a:t>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</a:t>
            </a:r>
            <a:r>
              <a:rPr lang="en-US" altLang="ko-KR" sz="1200" b="1" dirty="0" err="1" smtClean="0"/>
              <a:t>add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textLabel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dirty="0" err="1" smtClean="0"/>
              <a:t>contentPane.</a:t>
            </a:r>
            <a:r>
              <a:rPr lang="en-US" altLang="ko-KR" sz="1200" b="1" dirty="0" err="1" smtClean="0"/>
              <a:t>add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imageLabel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dirty="0" err="1" smtClean="0"/>
              <a:t>contentPane.</a:t>
            </a:r>
            <a:r>
              <a:rPr lang="en-US" altLang="ko-KR" sz="1200" b="1" dirty="0" err="1" smtClean="0"/>
              <a:t>add</a:t>
            </a:r>
            <a:r>
              <a:rPr lang="en-US" altLang="ko-KR" sz="1200" b="1" dirty="0" smtClean="0"/>
              <a:t>(label);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(400,600);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LabelEx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 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 smtClean="0"/>
          </a:p>
        </p:txBody>
      </p:sp>
      <p:sp>
        <p:nvSpPr>
          <p:cNvPr id="8" name="자유형 7"/>
          <p:cNvSpPr/>
          <p:nvPr/>
        </p:nvSpPr>
        <p:spPr>
          <a:xfrm>
            <a:off x="3995936" y="1484784"/>
            <a:ext cx="2736304" cy="1735071"/>
          </a:xfrm>
          <a:custGeom>
            <a:avLst/>
            <a:gdLst>
              <a:gd name="connsiteX0" fmla="*/ 0 w 3453319"/>
              <a:gd name="connsiteY0" fmla="*/ 1583987 h 1583987"/>
              <a:gd name="connsiteX1" fmla="*/ 369651 w 3453319"/>
              <a:gd name="connsiteY1" fmla="*/ 1476983 h 1583987"/>
              <a:gd name="connsiteX2" fmla="*/ 1079770 w 3453319"/>
              <a:gd name="connsiteY2" fmla="*/ 1039238 h 1583987"/>
              <a:gd name="connsiteX3" fmla="*/ 1614792 w 3453319"/>
              <a:gd name="connsiteY3" fmla="*/ 348575 h 1583987"/>
              <a:gd name="connsiteX4" fmla="*/ 2266545 w 3453319"/>
              <a:gd name="connsiteY4" fmla="*/ 47017 h 1583987"/>
              <a:gd name="connsiteX5" fmla="*/ 3453319 w 3453319"/>
              <a:gd name="connsiteY5" fmla="*/ 66472 h 158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3319" h="1583987">
                <a:moveTo>
                  <a:pt x="0" y="1583987"/>
                </a:moveTo>
                <a:cubicBezTo>
                  <a:pt x="94844" y="1575881"/>
                  <a:pt x="189689" y="1567775"/>
                  <a:pt x="369651" y="1476983"/>
                </a:cubicBezTo>
                <a:cubicBezTo>
                  <a:pt x="549613" y="1386192"/>
                  <a:pt x="872247" y="1227306"/>
                  <a:pt x="1079770" y="1039238"/>
                </a:cubicBezTo>
                <a:cubicBezTo>
                  <a:pt x="1287293" y="851170"/>
                  <a:pt x="1416996" y="513945"/>
                  <a:pt x="1614792" y="348575"/>
                </a:cubicBezTo>
                <a:cubicBezTo>
                  <a:pt x="1812588" y="183205"/>
                  <a:pt x="1960124" y="94034"/>
                  <a:pt x="2266545" y="47017"/>
                </a:cubicBezTo>
                <a:cubicBezTo>
                  <a:pt x="2572966" y="0"/>
                  <a:pt x="3013142" y="33236"/>
                  <a:pt x="3453319" y="66472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3793786" y="3429000"/>
            <a:ext cx="1930341" cy="251298"/>
          </a:xfrm>
          <a:custGeom>
            <a:avLst/>
            <a:gdLst>
              <a:gd name="connsiteX0" fmla="*/ 0 w 2130357"/>
              <a:gd name="connsiteY0" fmla="*/ 175098 h 207524"/>
              <a:gd name="connsiteX1" fmla="*/ 778213 w 2130357"/>
              <a:gd name="connsiteY1" fmla="*/ 194554 h 207524"/>
              <a:gd name="connsiteX2" fmla="*/ 1527242 w 2130357"/>
              <a:gd name="connsiteY2" fmla="*/ 97277 h 207524"/>
              <a:gd name="connsiteX3" fmla="*/ 2130357 w 2130357"/>
              <a:gd name="connsiteY3" fmla="*/ 0 h 207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0357" h="207524">
                <a:moveTo>
                  <a:pt x="0" y="175098"/>
                </a:moveTo>
                <a:cubicBezTo>
                  <a:pt x="261836" y="191311"/>
                  <a:pt x="523673" y="207524"/>
                  <a:pt x="778213" y="194554"/>
                </a:cubicBezTo>
                <a:cubicBezTo>
                  <a:pt x="1032753" y="181584"/>
                  <a:pt x="1301885" y="129703"/>
                  <a:pt x="1527242" y="97277"/>
                </a:cubicBezTo>
                <a:cubicBezTo>
                  <a:pt x="1752599" y="64851"/>
                  <a:pt x="1941478" y="32425"/>
                  <a:pt x="2130357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4427984" y="4181273"/>
            <a:ext cx="1728192" cy="1335959"/>
          </a:xfrm>
          <a:custGeom>
            <a:avLst/>
            <a:gdLst>
              <a:gd name="connsiteX0" fmla="*/ 0 w 2461098"/>
              <a:gd name="connsiteY0" fmla="*/ 1621 h 1703961"/>
              <a:gd name="connsiteX1" fmla="*/ 340468 w 2461098"/>
              <a:gd name="connsiteY1" fmla="*/ 50259 h 1703961"/>
              <a:gd name="connsiteX2" fmla="*/ 710119 w 2461098"/>
              <a:gd name="connsiteY2" fmla="*/ 303178 h 1703961"/>
              <a:gd name="connsiteX3" fmla="*/ 1147864 w 2461098"/>
              <a:gd name="connsiteY3" fmla="*/ 1295399 h 1703961"/>
              <a:gd name="connsiteX4" fmla="*/ 2461098 w 2461098"/>
              <a:gd name="connsiteY4" fmla="*/ 1703961 h 170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1098" h="1703961">
                <a:moveTo>
                  <a:pt x="0" y="1621"/>
                </a:moveTo>
                <a:cubicBezTo>
                  <a:pt x="111057" y="810"/>
                  <a:pt x="222115" y="0"/>
                  <a:pt x="340468" y="50259"/>
                </a:cubicBezTo>
                <a:cubicBezTo>
                  <a:pt x="458821" y="100518"/>
                  <a:pt x="575553" y="95655"/>
                  <a:pt x="710119" y="303178"/>
                </a:cubicBezTo>
                <a:cubicBezTo>
                  <a:pt x="844685" y="510701"/>
                  <a:pt x="856034" y="1061935"/>
                  <a:pt x="1147864" y="1295399"/>
                </a:cubicBezTo>
                <a:cubicBezTo>
                  <a:pt x="1439694" y="1528863"/>
                  <a:pt x="1950396" y="1616412"/>
                  <a:pt x="2461098" y="1703961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304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116" y="3501008"/>
            <a:ext cx="23812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JButton, </a:t>
            </a:r>
            <a:r>
              <a:rPr lang="ko-KR" altLang="en-US" smtClean="0"/>
              <a:t>버튼</a:t>
            </a:r>
            <a:r>
              <a:rPr lang="en-US" altLang="ko-KR" smtClean="0"/>
              <a:t> </a:t>
            </a:r>
            <a:r>
              <a:rPr lang="ko-KR" altLang="en-US" smtClean="0"/>
              <a:t>컴포넌트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53650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버튼 컴포넌트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버튼 모양의 컴포넌트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버튼은 클릭될 때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이벤트를 발생시킴</a:t>
            </a:r>
            <a:endParaRPr lang="en-US" altLang="ko-KR" dirty="0" smtClean="0"/>
          </a:p>
          <a:p>
            <a:r>
              <a:rPr lang="ko-KR" altLang="en-US" dirty="0" smtClean="0"/>
              <a:t>버튼 컴포넌트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JButton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빈 버튼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JButton</a:t>
            </a:r>
            <a:r>
              <a:rPr lang="en-US" altLang="ko-KR" dirty="0" smtClean="0"/>
              <a:t>(Icon icon)</a:t>
            </a:r>
          </a:p>
          <a:p>
            <a:pPr lvl="2"/>
            <a:r>
              <a:rPr lang="ko-KR" altLang="en-US" dirty="0" smtClean="0"/>
              <a:t>이미지 아이콘만 가진 버튼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JButton</a:t>
            </a:r>
            <a:r>
              <a:rPr lang="en-US" altLang="ko-KR" dirty="0" smtClean="0"/>
              <a:t>(String text)</a:t>
            </a:r>
          </a:p>
          <a:p>
            <a:pPr lvl="2"/>
            <a:r>
              <a:rPr lang="ko-KR" altLang="en-US" dirty="0" smtClean="0"/>
              <a:t>텍스트만 가진 버튼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JButton</a:t>
            </a:r>
            <a:r>
              <a:rPr lang="en-US" altLang="ko-KR" dirty="0" smtClean="0"/>
              <a:t>(String text, Icon icon)</a:t>
            </a:r>
          </a:p>
          <a:p>
            <a:pPr lvl="2"/>
            <a:r>
              <a:rPr lang="ko-KR" altLang="en-US" dirty="0" smtClean="0"/>
              <a:t>텍스트와 이미지 아이콘 모두 가진 버튼 생성</a:t>
            </a:r>
            <a:endParaRPr lang="en-US" altLang="ko-KR" dirty="0" smtClean="0"/>
          </a:p>
          <a:p>
            <a:r>
              <a:rPr lang="ko-KR" altLang="en-US" dirty="0" smtClean="0"/>
              <a:t>버튼 컴포넌트 생성 예</a:t>
            </a:r>
            <a:endParaRPr lang="en-US" altLang="ko-KR" dirty="0" smtClean="0"/>
          </a:p>
          <a:p>
            <a:pPr lvl="1"/>
            <a:r>
              <a:rPr lang="en-US" altLang="ko-KR" dirty="0"/>
              <a:t>"</a:t>
            </a:r>
            <a:r>
              <a:rPr lang="en-US" altLang="ko-KR" dirty="0" smtClean="0"/>
              <a:t>hello</a:t>
            </a:r>
            <a:r>
              <a:rPr lang="en-US" altLang="ko-KR" dirty="0"/>
              <a:t>" </a:t>
            </a:r>
            <a:r>
              <a:rPr lang="ko-KR" altLang="en-US" dirty="0" smtClean="0"/>
              <a:t>문자열을 가진 버튼 컴포넌트 생성 예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89610" y="514978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버튼 이미지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018370" y="514978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버튼 문자열</a:t>
            </a:r>
            <a:endParaRPr lang="ko-KR" altLang="en-US" sz="1200" dirty="0"/>
          </a:p>
        </p:txBody>
      </p:sp>
      <p:sp>
        <p:nvSpPr>
          <p:cNvPr id="7" name="자유형 6"/>
          <p:cNvSpPr/>
          <p:nvPr/>
        </p:nvSpPr>
        <p:spPr>
          <a:xfrm>
            <a:off x="8018369" y="4294045"/>
            <a:ext cx="392223" cy="875490"/>
          </a:xfrm>
          <a:custGeom>
            <a:avLst/>
            <a:gdLst>
              <a:gd name="connsiteX0" fmla="*/ 535021 w 604736"/>
              <a:gd name="connsiteY0" fmla="*/ 875490 h 875490"/>
              <a:gd name="connsiteX1" fmla="*/ 515566 w 604736"/>
              <a:gd name="connsiteY1" fmla="*/ 486383 h 875490"/>
              <a:gd name="connsiteX2" fmla="*/ 0 w 604736"/>
              <a:gd name="connsiteY2" fmla="*/ 0 h 87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4736" h="875490">
                <a:moveTo>
                  <a:pt x="535021" y="875490"/>
                </a:moveTo>
                <a:cubicBezTo>
                  <a:pt x="569878" y="753894"/>
                  <a:pt x="604736" y="632298"/>
                  <a:pt x="515566" y="486383"/>
                </a:cubicBezTo>
                <a:cubicBezTo>
                  <a:pt x="426396" y="340468"/>
                  <a:pt x="213198" y="170234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7086010" y="4508054"/>
            <a:ext cx="165370" cy="680936"/>
          </a:xfrm>
          <a:custGeom>
            <a:avLst/>
            <a:gdLst>
              <a:gd name="connsiteX0" fmla="*/ 0 w 165370"/>
              <a:gd name="connsiteY0" fmla="*/ 680936 h 680936"/>
              <a:gd name="connsiteX1" fmla="*/ 29183 w 165370"/>
              <a:gd name="connsiteY1" fmla="*/ 291830 h 680936"/>
              <a:gd name="connsiteX2" fmla="*/ 165370 w 165370"/>
              <a:gd name="connsiteY2" fmla="*/ 0 h 68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370" h="680936">
                <a:moveTo>
                  <a:pt x="0" y="680936"/>
                </a:moveTo>
                <a:cubicBezTo>
                  <a:pt x="810" y="543127"/>
                  <a:pt x="1621" y="405319"/>
                  <a:pt x="29183" y="291830"/>
                </a:cubicBezTo>
                <a:cubicBezTo>
                  <a:pt x="56745" y="178341"/>
                  <a:pt x="111057" y="89170"/>
                  <a:pt x="16537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31640" y="5637154"/>
            <a:ext cx="429825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JButton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btn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JButton</a:t>
            </a:r>
            <a:r>
              <a:rPr lang="en-US" altLang="ko-KR" dirty="0" smtClean="0"/>
              <a:t>("hello");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085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3906</TotalTime>
  <Words>2322</Words>
  <Application>Microsoft Office PowerPoint</Application>
  <PresentationFormat>화면 슬라이드 쇼(4:3)</PresentationFormat>
  <Paragraphs>1034</Paragraphs>
  <Slides>40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가을</vt:lpstr>
      <vt:lpstr>PowerPoint 프레젠테이션</vt:lpstr>
      <vt:lpstr>기초적인 스윙 컴포넌트와 상속 관계</vt:lpstr>
      <vt:lpstr>스윙 컴포넌트의 공통 메소드, JComponent의 메소드</vt:lpstr>
      <vt:lpstr>스윙 컴포넌트의 공통 메소드 확인 사례</vt:lpstr>
      <vt:lpstr>실행: 스윙 컴포넌트의 공통 요소 </vt:lpstr>
      <vt:lpstr>JLabel, 레이블 컴포넌트</vt:lpstr>
      <vt:lpstr>레이블 컴포넌트 생성 예</vt:lpstr>
      <vt:lpstr>예제 11-1 : JLabel 컴포넌트 생성 예</vt:lpstr>
      <vt:lpstr>JButton, 버튼 컴포넌트</vt:lpstr>
      <vt:lpstr>이미지 버튼 컴포넌트 만들기</vt:lpstr>
      <vt:lpstr>예제 11-2 : 3 개의 이미지 아이콘을 가진 버튼 만들기</vt:lpstr>
      <vt:lpstr>레이블과 버튼의 정렬(Alignment)</vt:lpstr>
      <vt:lpstr>JCheckBox, 체크박스 컴포넌트</vt:lpstr>
      <vt:lpstr>체크 박스 생성</vt:lpstr>
      <vt:lpstr>예제 11-3 : 체크박스 생성 예</vt:lpstr>
      <vt:lpstr>JCheckBox와 Item 이벤트</vt:lpstr>
      <vt:lpstr>예제 11-4 : ItemEvent를 활용하여 가격 합산하기</vt:lpstr>
      <vt:lpstr>라디오버튼, JRadioButton</vt:lpstr>
      <vt:lpstr>라디오 버튼 생성 과정</vt:lpstr>
      <vt:lpstr>예제 11-5 : 라디오버튼  생성 예</vt:lpstr>
      <vt:lpstr>예제 11-6 : ItemEvent 활용, 사진 보여 주기</vt:lpstr>
      <vt:lpstr>예제 실행: ItemEvent 활용, 사진 보여 주기</vt:lpstr>
      <vt:lpstr>JTextField, 텍스트필드 컴포넌트 </vt:lpstr>
      <vt:lpstr>예제 11-7 : 간단한 텍스트 필드 만들기</vt:lpstr>
      <vt:lpstr>텍스트 필드의 주요 메소드</vt:lpstr>
      <vt:lpstr>TextArea, 텍스트영역 컴포넌트</vt:lpstr>
      <vt:lpstr>스크롤 가능한 텍스트영역 만들기</vt:lpstr>
      <vt:lpstr>예제 11-8 : JTextArea  컴포넌트 생성 예</vt:lpstr>
      <vt:lpstr>JList, 리스트 컴포넌트 </vt:lpstr>
      <vt:lpstr>JList를 생성하는 방법</vt:lpstr>
      <vt:lpstr>예제 11-9 : 다양한  리스트 컴포넌트 생성 예</vt:lpstr>
      <vt:lpstr>JComboBox, 콤보박스 컴포넌트 </vt:lpstr>
      <vt:lpstr>예제 11-10 : 콤보 박스 컴포넌트 만들기 예</vt:lpstr>
      <vt:lpstr>JComboBox와 Action 이벤트</vt:lpstr>
      <vt:lpstr>예제 11-11 : Action 이벤트를 이용한 콤보 박스 활용 예</vt:lpstr>
      <vt:lpstr>슬라이더, JSlider</vt:lpstr>
      <vt:lpstr>슬라이더의 모양 제어</vt:lpstr>
      <vt:lpstr>예제 11-12 : JSlider로 슬라이더 생성 및 모양 제어 예</vt:lpstr>
      <vt:lpstr>JSlider와 Change 이벤트</vt:lpstr>
      <vt:lpstr>예제 11-13 : JSlider와 Change이벤트를 활용한 색깔 다루기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Kitae</cp:lastModifiedBy>
  <cp:revision>167</cp:revision>
  <dcterms:created xsi:type="dcterms:W3CDTF">2011-08-27T14:53:28Z</dcterms:created>
  <dcterms:modified xsi:type="dcterms:W3CDTF">2015-02-04T10:27:43Z</dcterms:modified>
</cp:coreProperties>
</file>