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B0E2F4"/>
    <a:srgbClr val="B0F4F4"/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7689" autoAdjust="0"/>
  </p:normalViewPr>
  <p:slideViewPr>
    <p:cSldViewPr>
      <p:cViewPr varScale="1">
        <p:scale>
          <a:sx n="113" d="100"/>
          <a:sy n="113" d="100"/>
        </p:scale>
        <p:origin x="-8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3296"/>
            <a:ext cx="9153144" cy="68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5" y="384887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그리기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597931"/>
            <a:ext cx="500974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GraphicsDrawLineEx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GraphicsDrawLineEx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drawLine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panel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(panel, </a:t>
            </a:r>
            <a:r>
              <a:rPr lang="en-US" altLang="ko-KR" sz="1400" dirty="0" err="1" smtClean="0"/>
              <a:t>BorderLayout.</a:t>
            </a:r>
            <a:r>
              <a:rPr lang="en-US" altLang="ko-KR" sz="1400" i="1" dirty="0" err="1" smtClean="0"/>
              <a:t>CENTER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(200, 150);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	public void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(Graphics g)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super.paintComponent</a:t>
            </a:r>
            <a:r>
              <a:rPr lang="en-US" altLang="ko-KR" sz="1400" dirty="0" smtClean="0"/>
              <a:t>(g);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g.setColor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RED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g.drawLine</a:t>
            </a:r>
            <a:r>
              <a:rPr lang="en-US" altLang="ko-KR" sz="1400" b="1" dirty="0" smtClean="0"/>
              <a:t>(20,20, 100, 100);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GraphicsDrawLineEx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00063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(100,100)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5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56" y="4773790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48" y="2828053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68" y="908720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다른 도형 그리기 사례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55100" y="1371610"/>
            <a:ext cx="78581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83596" y="1157296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7140918" y="1371610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>
            <a:off x="6676571" y="907263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0918" y="130017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3596" y="308612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6646427" y="2836089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0918" y="322899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26472" y="501494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355100" y="5238406"/>
            <a:ext cx="114300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오른쪽 중괄호 29"/>
          <p:cNvSpPr/>
          <p:nvPr/>
        </p:nvSpPr>
        <p:spPr>
          <a:xfrm>
            <a:off x="7569546" y="5800766"/>
            <a:ext cx="142876" cy="214314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 rot="5400000" flipV="1">
            <a:off x="7355232" y="6086518"/>
            <a:ext cx="142876" cy="142876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55232" y="5086386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120x80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640984" y="580076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283794" y="61579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40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115616" y="942982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g.drawOval</a:t>
            </a:r>
            <a:r>
              <a:rPr lang="en-US" altLang="ko-KR" sz="1200" b="1" dirty="0" smtClean="0"/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15616" y="2871808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g.drawRect</a:t>
            </a:r>
            <a:r>
              <a:rPr lang="en-US" altLang="ko-KR" sz="1200" b="1" dirty="0" smtClean="0"/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5616" y="4872072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g.drawRoundRect</a:t>
            </a:r>
            <a:r>
              <a:rPr lang="en-US" altLang="ko-KR" sz="1200" b="1" dirty="0" smtClean="0"/>
              <a:t>(20,20,120,80,40,60);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29" name="오른쪽 중괄호 28"/>
          <p:cNvSpPr/>
          <p:nvPr/>
        </p:nvSpPr>
        <p:spPr>
          <a:xfrm>
            <a:off x="7140918" y="3279844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원호와 폐다각형 그리기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8153400" cy="243117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drawArc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arcAngle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사각형에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내접하는 원호를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원호의 시작 각도는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원호 각도는 </a:t>
            </a:r>
            <a:r>
              <a:rPr lang="en-US" altLang="ko-KR" dirty="0" err="1" smtClean="0"/>
              <a:t>arcAngle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원호는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 방향을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도의 기점에서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arcAngle</a:t>
            </a:r>
            <a:r>
              <a:rPr lang="ko-KR" altLang="en-US" dirty="0" smtClean="0"/>
              <a:t>이 양수이면 반시계방향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음수이면 시계방향으로 그리기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drawPolygon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pPr lvl="1"/>
            <a:r>
              <a:rPr lang="ko-KR" altLang="en-US" dirty="0" smtClean="0"/>
              <a:t>연결된 </a:t>
            </a:r>
            <a:r>
              <a:rPr lang="ko-KR" altLang="en-US" dirty="0" err="1" smtClean="0"/>
              <a:t>폐다각형을</a:t>
            </a:r>
            <a:r>
              <a:rPr lang="ko-KR" altLang="en-US" dirty="0" smtClean="0"/>
              <a:t> 그리며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다각형의 점들은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배열에서 지정됨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(x[0], y[0]),... ,(x[n-1], y[n-1])</a:t>
            </a:r>
            <a:r>
              <a:rPr lang="ko-KR" altLang="en-US" dirty="0" smtClean="0"/>
              <a:t>의 총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개의 점을 연결함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8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91" y="3717032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30" y="481764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02635" y="188640"/>
            <a:ext cx="6438920" cy="679450"/>
          </a:xfrm>
        </p:spPr>
        <p:txBody>
          <a:bodyPr/>
          <a:lstStyle/>
          <a:p>
            <a:r>
              <a:rPr lang="ko-KR" altLang="en-US" dirty="0" smtClean="0"/>
              <a:t>원호와 </a:t>
            </a:r>
            <a:r>
              <a:rPr lang="ko-KR" altLang="en-US" dirty="0" err="1" smtClean="0"/>
              <a:t>폐다각형</a:t>
            </a:r>
            <a:r>
              <a:rPr lang="ko-KR" altLang="en-US" dirty="0" smtClean="0"/>
              <a:t> 그리기 사례</a:t>
            </a:r>
            <a:endParaRPr lang="ko-KR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43834" y="1928802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0</a:t>
            </a:r>
            <a:r>
              <a:rPr lang="ko-KR" altLang="en-US" sz="1200" dirty="0"/>
              <a:t>도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72264" y="1142984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err="1"/>
              <a:t>startAngle</a:t>
            </a:r>
            <a:r>
              <a:rPr lang="en-US" altLang="ko-KR" sz="1200" dirty="0"/>
              <a:t>=90</a:t>
            </a:r>
            <a:r>
              <a:rPr lang="ko-KR" altLang="en-US" sz="1200" dirty="0"/>
              <a:t>도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72330" y="2786058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arcAngle=270</a:t>
            </a:r>
            <a:r>
              <a:rPr lang="ko-KR" altLang="en-US" sz="1200"/>
              <a:t>도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00760" y="1500174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(20,100</a:t>
            </a:r>
            <a:r>
              <a:rPr lang="en-US" altLang="ko-KR" sz="1200" dirty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680216" y="1750208"/>
            <a:ext cx="642149" cy="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000892" y="2071678"/>
            <a:ext cx="642942" cy="555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V="1">
            <a:off x="7108049" y="2536025"/>
            <a:ext cx="500066" cy="142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14890" y="1714488"/>
            <a:ext cx="779768" cy="7858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72198" y="2428868"/>
            <a:ext cx="601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80x80</a:t>
            </a:r>
            <a:endParaRPr lang="en-US" altLang="ko-KR" sz="1200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858016" y="4143380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(80,40)</a:t>
            </a:r>
            <a:endParaRPr lang="en-US" altLang="ko-KR" sz="1200" dirty="0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215074" y="4929198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(40,120)</a:t>
            </a:r>
            <a:endParaRPr lang="en-US" altLang="ko-KR" sz="1200" dirty="0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858016" y="5929330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(80,200)</a:t>
            </a:r>
            <a:endParaRPr lang="en-US" altLang="ko-KR" sz="120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7500958" y="4929198"/>
            <a:ext cx="811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(120,120)</a:t>
            </a:r>
            <a:endParaRPr lang="en-US" altLang="ko-KR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1285860"/>
            <a:ext cx="4241062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g.drawArc</a:t>
            </a:r>
            <a:r>
              <a:rPr lang="en-US" altLang="ko-KR" sz="1200" b="1" dirty="0" smtClean="0"/>
              <a:t>(20,100,80,80,90,270);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59632" y="4071942"/>
            <a:ext cx="4241062" cy="193899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i="1" dirty="0" smtClean="0"/>
              <a:t>	class </a:t>
            </a:r>
            <a:r>
              <a:rPr lang="en-US" altLang="ko-KR" sz="1200" i="1" dirty="0" err="1" smtClean="0"/>
              <a:t>MyPanel</a:t>
            </a:r>
            <a:r>
              <a:rPr lang="en-US" altLang="ko-KR" sz="1200" i="1" dirty="0" smtClean="0"/>
              <a:t> extends </a:t>
            </a:r>
            <a:r>
              <a:rPr lang="en-US" altLang="ko-KR" sz="1200" i="1" dirty="0" err="1" smtClean="0"/>
              <a:t>JPanel</a:t>
            </a:r>
            <a:r>
              <a:rPr lang="en-US" altLang="ko-KR" sz="1200" i="1" dirty="0" smtClean="0"/>
              <a:t> {</a:t>
            </a:r>
          </a:p>
          <a:p>
            <a:pPr defTabSz="180000"/>
            <a:r>
              <a:rPr lang="en-US" altLang="ko-KR" sz="1200" i="1" dirty="0" smtClean="0"/>
              <a:t>		public void </a:t>
            </a:r>
            <a:r>
              <a:rPr lang="en-US" altLang="ko-KR" sz="1200" i="1" dirty="0" err="1" smtClean="0"/>
              <a:t>paintComponent</a:t>
            </a:r>
            <a:r>
              <a:rPr lang="en-US" altLang="ko-KR" sz="1200" i="1" dirty="0" smtClean="0"/>
              <a:t>(Graphics g) {</a:t>
            </a:r>
          </a:p>
          <a:p>
            <a:pPr defTabSz="180000"/>
            <a:r>
              <a:rPr lang="en-US" altLang="ko-KR" sz="1200" i="1" dirty="0" smtClean="0"/>
              <a:t>			</a:t>
            </a:r>
            <a:r>
              <a:rPr lang="en-US" altLang="ko-KR" sz="1200" i="1" dirty="0" err="1" smtClean="0"/>
              <a:t>super.paintComponent</a:t>
            </a:r>
            <a:r>
              <a:rPr lang="en-US" altLang="ko-KR" sz="1200" i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[]x = {80,40,80,120};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[]y = {40,120,200,120}; </a:t>
            </a:r>
          </a:p>
          <a:p>
            <a:pPr defTabSz="180000"/>
            <a:r>
              <a:rPr lang="en-US" altLang="ko-KR" sz="1200" i="1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g.drawPolygon</a:t>
            </a:r>
            <a:r>
              <a:rPr lang="en-US" altLang="ko-KR" sz="1200" b="1" dirty="0" smtClean="0"/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148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도형 칠하기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도형 칠하기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도형을 그리고 내부를 칠하는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도형의 외곽선과 내부를 따로 칠하는 기능은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도형 칠하기를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도형 그리기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명에서 </a:t>
            </a:r>
            <a:r>
              <a:rPr lang="en-US" altLang="ko-KR" dirty="0" smtClean="0"/>
              <a:t>draw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fill</a:t>
            </a:r>
            <a:r>
              <a:rPr lang="ko-KR" altLang="en-US" dirty="0" smtClean="0"/>
              <a:t>로 대치하면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인자는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drawRect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drawArc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fillArc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칠하기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fillOval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fillRoundRect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arcHeight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fillArc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arcAngle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fillPolygon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6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0" y="142852"/>
            <a:ext cx="504056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: </a:t>
            </a:r>
            <a:r>
              <a:rPr lang="ko-KR" altLang="en-US" dirty="0" smtClean="0"/>
              <a:t>도형 칠하기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6770" y="116632"/>
            <a:ext cx="442972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GraphicsFillEx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fillXXX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(100, 350);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g.fillRect</a:t>
            </a:r>
            <a:r>
              <a:rPr lang="en-US" altLang="ko-KR" sz="1200" b="1" dirty="0" smtClean="0"/>
              <a:t>(10,10,50,50);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g.fillOval</a:t>
            </a:r>
            <a:r>
              <a:rPr lang="en-US" altLang="ko-KR" sz="1200" b="1" dirty="0" smtClean="0"/>
              <a:t>(10,70,50,50);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GREEN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g.fillRoundRect</a:t>
            </a:r>
            <a:r>
              <a:rPr lang="en-US" altLang="ko-KR" sz="1200" b="1" dirty="0" smtClean="0"/>
              <a:t>(10,130,50,50, 20,20);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MAGENTA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g.fillArc</a:t>
            </a:r>
            <a:r>
              <a:rPr lang="en-US" altLang="ko-KR" sz="1200" b="1" dirty="0" smtClean="0"/>
              <a:t>(10, 190, 50, 50, 0, 270);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ORANGE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[]x ={30,10,30,60};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[]y ={250,275,300,275};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g.fillPolygon</a:t>
            </a:r>
            <a:r>
              <a:rPr lang="en-US" altLang="ko-KR" sz="1200" b="1" dirty="0" smtClean="0"/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37" y="2564904"/>
            <a:ext cx="125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198" y="1321157"/>
            <a:ext cx="4066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Graphics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칠하기 메소드를 이용하여  그림과 같은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54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스윙에서 이미지를 그리는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0445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컴포넌트로 이미지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그리기가 간편하고 쉬운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크기대로 그리므로 이미지 크기 조절 불가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Graphics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이미지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크기와 다르게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일부분 등 그리기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컴포넌트로 관리 되지 않음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상황에 따라 이미지의 위치나 크기 등을 적절히 조절해야 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824576"/>
            <a:ext cx="60007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("images/apple.jpg");</a:t>
            </a:r>
          </a:p>
          <a:p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  <a:p>
            <a:r>
              <a:rPr lang="en-US" altLang="ko-KR" sz="1400" dirty="0" err="1" smtClean="0"/>
              <a:t>panel.add</a:t>
            </a:r>
            <a:r>
              <a:rPr lang="en-US" altLang="ko-KR" sz="1400" dirty="0" smtClean="0"/>
              <a:t>(label);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5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로 이미지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 smtClean="0"/>
              <a:t> 6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원본 크기로 그리기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크기 </a:t>
            </a:r>
            <a:r>
              <a:rPr lang="ko-KR" altLang="en-US" dirty="0" smtClean="0"/>
              <a:t>조절하여 그리기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원본의 </a:t>
            </a:r>
            <a:r>
              <a:rPr lang="ko-KR" altLang="en-US" dirty="0" smtClean="0"/>
              <a:t>일부분을 크기 조절하여 그리기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sy2,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sy2,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5649717"/>
            <a:ext cx="70185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*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ImageObserver</a:t>
            </a:r>
            <a:r>
              <a:rPr lang="ko-KR" altLang="en-US" sz="1400" dirty="0" smtClean="0">
                <a:solidFill>
                  <a:srgbClr val="0070C0"/>
                </a:solidFill>
              </a:rPr>
              <a:t>는 이미지가 다 그려졌을 때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통보를 받는 객체를 지정하는 매개변수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</a:t>
            </a:r>
            <a:r>
              <a:rPr lang="ko-KR" altLang="en-US" sz="1400" dirty="0" smtClean="0">
                <a:solidFill>
                  <a:srgbClr val="0070C0"/>
                </a:solidFill>
              </a:rPr>
              <a:t>이미지는 경우에 따라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디코딩</a:t>
            </a:r>
            <a:r>
              <a:rPr lang="ko-KR" altLang="en-US" sz="1400" dirty="0" smtClean="0">
                <a:solidFill>
                  <a:srgbClr val="0070C0"/>
                </a:solidFill>
              </a:rPr>
              <a:t> 등으로 인해 시간이 오래 걸릴 수 있기 때문에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이미지 그리기가 완료되었는지 통보 받을 때 사용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보통의 경우 </a:t>
            </a:r>
            <a:r>
              <a:rPr lang="en-US" altLang="ko-KR" sz="1400" dirty="0" smtClean="0">
                <a:solidFill>
                  <a:srgbClr val="0070C0"/>
                </a:solidFill>
              </a:rPr>
              <a:t>this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주거나 </a:t>
            </a:r>
            <a:r>
              <a:rPr lang="en-US" altLang="ko-KR" sz="1400" dirty="0" smtClean="0">
                <a:solidFill>
                  <a:srgbClr val="0070C0"/>
                </a:solidFill>
              </a:rPr>
              <a:t>null</a:t>
            </a:r>
            <a:r>
              <a:rPr lang="ko-KR" altLang="en-US" sz="1400" dirty="0" smtClean="0">
                <a:solidFill>
                  <a:srgbClr val="0070C0"/>
                </a:solidFill>
              </a:rPr>
              <a:t>을 주어 통보를 받지 않을 수 있음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샘플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4143404" cy="4696059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이미지 로딩 </a:t>
            </a:r>
            <a:r>
              <a:rPr lang="en-US" altLang="ko-KR" dirty="0" smtClean="0"/>
              <a:t>: Image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원본 이미지를 </a:t>
            </a:r>
            <a:r>
              <a:rPr lang="en-US" altLang="ko-KR" dirty="0" smtClean="0"/>
              <a:t>(20,20) </a:t>
            </a:r>
            <a:r>
              <a:rPr lang="ko-KR" altLang="en-US" dirty="0" smtClean="0"/>
              <a:t>위치에 원본 크기로 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고정 크기임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이미지를 </a:t>
            </a:r>
            <a:r>
              <a:rPr lang="en-US" altLang="ko-KR" dirty="0" smtClean="0"/>
              <a:t>100x100 </a:t>
            </a:r>
            <a:r>
              <a:rPr lang="ko-KR" altLang="en-US" dirty="0" smtClean="0"/>
              <a:t>크기로 조절하여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이미지를 패널에 꽉 차도록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JPanel</a:t>
            </a:r>
            <a:r>
              <a:rPr lang="ko-KR" altLang="en-US" dirty="0" smtClean="0"/>
              <a:t>의 크기로 조절하여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JPanel</a:t>
            </a:r>
            <a:r>
              <a:rPr lang="ko-KR" altLang="en-US" dirty="0" smtClean="0"/>
              <a:t>의 크기가 변할 때마다 이미지의 크기도 따라서 변함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이미지의 </a:t>
            </a:r>
            <a:r>
              <a:rPr lang="en-US" altLang="ko-KR" dirty="0" smtClean="0"/>
              <a:t>(50, 0)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(150,150) </a:t>
            </a:r>
            <a:r>
              <a:rPr lang="ko-KR" altLang="en-US" dirty="0" smtClean="0"/>
              <a:t>사각형 부분을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(20,20)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(250,100) </a:t>
            </a:r>
            <a:r>
              <a:rPr lang="ko-KR" altLang="en-US" dirty="0" smtClean="0"/>
              <a:t>영역에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1340768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그리고자 하는 이미지가 </a:t>
            </a:r>
            <a:r>
              <a:rPr lang="en-US" altLang="ko-KR" sz="1200" dirty="0" smtClean="0"/>
              <a:t>“image/image0.jpg”</a:t>
            </a:r>
            <a:r>
              <a:rPr lang="ko-KR" altLang="en-US" sz="1200" dirty="0" smtClean="0"/>
              <a:t>인 경우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(“image/image0.jpg”);</a:t>
            </a:r>
          </a:p>
          <a:p>
            <a:r>
              <a:rPr lang="en-US" altLang="ko-KR" sz="1200" b="1" dirty="0" smtClean="0"/>
              <a:t>Image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icon.getImage</a:t>
            </a:r>
            <a:r>
              <a:rPr lang="en-US" altLang="ko-KR" sz="1200" b="1" dirty="0" smtClean="0"/>
              <a:t>();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46072" y="2348880"/>
            <a:ext cx="441220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3356992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100, 100,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29124" y="436510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0, 0,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getHeight</a:t>
            </a:r>
            <a:r>
              <a:rPr lang="en-US" altLang="ko-KR" sz="1200" b="1" dirty="0" smtClean="0"/>
              <a:t>(),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543667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20,20,250,100,50,0,150,150,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9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55276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1336453"/>
            <a:ext cx="510743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GraphicsDrawImageEx1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GraphicsDrawImageEx1()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 smtClean="0"/>
              <a:t>1");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("images/image0.jpg");</a:t>
            </a:r>
          </a:p>
          <a:p>
            <a:pPr defTabSz="180000"/>
            <a:r>
              <a:rPr lang="en-US" altLang="ko-KR" sz="1200" b="1" dirty="0" smtClean="0"/>
              <a:t>		Image </a:t>
            </a:r>
            <a:r>
              <a:rPr lang="en-US" altLang="ko-KR" sz="1200" b="1" dirty="0" err="1" smtClean="0"/>
              <a:t>image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imageIcon.getImage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20,20,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GraphicsDrawImageEx1();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696566" y="1913982"/>
            <a:ext cx="85725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9508" y="155679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(20,20)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그리기</a:t>
            </a:r>
            <a:r>
              <a:rPr lang="en-US" altLang="ko-KR" smtClean="0"/>
              <a:t>, paintComponent()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스윙의 그리기 기본 철학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자신의 모양을 스스로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컨테이너는 자신을 그린 후 자식들에게 그리기 지시</a:t>
            </a:r>
            <a:endParaRPr lang="en-US" altLang="ko-KR" dirty="0" smtClean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(Graphics g)</a:t>
            </a:r>
          </a:p>
          <a:p>
            <a:pPr lvl="1"/>
            <a:r>
              <a:rPr lang="ko-KR" altLang="en-US" dirty="0" smtClean="0"/>
              <a:t>스윙 컴포넌트가 자신의 모양을 그리는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스윙 컴포넌트가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그려져야 하는 시점마다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크기가 변경되거나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위치가 변경되거나 컴포넌트가 가려졌던 것이 사라지는 등</a:t>
            </a:r>
            <a:endParaRPr lang="en-US" altLang="ko-KR" dirty="0" smtClean="0"/>
          </a:p>
          <a:p>
            <a:r>
              <a:rPr lang="en-US" altLang="ko-KR" dirty="0" smtClean="0"/>
              <a:t>Graphics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java.awt.Graphics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그리기에 필요한 도구를 제공하는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 그리기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그리기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smtClean="0"/>
              <a:t>사용자가 원하는 모양을 그리고자 할 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paintComponent</a:t>
            </a:r>
            <a:r>
              <a:rPr lang="en-US" altLang="ko-KR" dirty="0" smtClean="0"/>
              <a:t>(Graphic g)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재작성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5240591"/>
            <a:ext cx="407880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(Graphics g)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super.paintComponent</a:t>
            </a:r>
            <a:r>
              <a:rPr lang="en-US" altLang="ko-KR" sz="1400" dirty="0" smtClean="0"/>
              <a:t>(g); </a:t>
            </a:r>
          </a:p>
          <a:p>
            <a:r>
              <a:rPr lang="en-US" altLang="ko-KR" sz="1400" dirty="0" smtClean="0"/>
              <a:t>   ... </a:t>
            </a:r>
            <a:r>
              <a:rPr lang="ko-KR" altLang="en-US" sz="1400" dirty="0" smtClean="0"/>
              <a:t>필요한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그리기 코드 작성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5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12-6 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크기로 이미지 그리기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071547"/>
            <a:ext cx="49332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GraphicsDrawImageEx2()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 smtClean="0"/>
              <a:t>2");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= new 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Image </a:t>
            </a:r>
            <a:r>
              <a:rPr lang="en-US" altLang="ko-KR" sz="1200" b="1" dirty="0" err="1" smtClean="0"/>
              <a:t>image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imageIcon.getImage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0, 0, </a:t>
            </a:r>
            <a:r>
              <a:rPr lang="en-US" altLang="ko-KR" sz="1200" b="1" dirty="0" err="1" smtClean="0"/>
              <a:t>this.getWidth</a:t>
            </a:r>
            <a:r>
              <a:rPr lang="en-US" altLang="ko-KR" sz="1200" b="1" dirty="0" smtClean="0"/>
              <a:t>(),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</a:t>
            </a:r>
            <a:r>
              <a:rPr lang="en-US" altLang="ko-KR" sz="1200" b="1" dirty="0" err="1" smtClean="0"/>
              <a:t>this.getHeight</a:t>
            </a:r>
            <a:r>
              <a:rPr lang="en-US" altLang="ko-KR" sz="1200" b="1" dirty="0" smtClean="0"/>
              <a:t>(),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2" y="980728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36861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0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1" y="3882275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14688" y="228600"/>
            <a:ext cx="5929312" cy="7000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12-7 : </a:t>
            </a:r>
            <a:r>
              <a:rPr lang="ko-KR" altLang="en-US" dirty="0" smtClean="0"/>
              <a:t>이미지의 일부분을 크기 조절하여 그리기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5936" y="1071546"/>
            <a:ext cx="493378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GraphicsDrawImageEx3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GraphicsDrawImageEx3()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= new 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Image </a:t>
            </a:r>
            <a:r>
              <a:rPr lang="en-US" altLang="ko-KR" sz="1200" b="1" dirty="0" err="1" smtClean="0"/>
              <a:t>image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imageIcon.getImage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20,20,250,100,100,50,200,200, this)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GraphicsDrawImageEx3();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8321" y="410285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147" y="5102991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(250,100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1" y="500887"/>
            <a:ext cx="2133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5" y="908720"/>
            <a:ext cx="936103" cy="1440160"/>
          </a:xfrm>
          <a:prstGeom prst="rect">
            <a:avLst/>
          </a:prstGeom>
          <a:noFill/>
          <a:ln w="28575">
            <a:solidFill>
              <a:srgbClr val="DCE6F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202636" y="2348880"/>
            <a:ext cx="705068" cy="27541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843808" y="908720"/>
            <a:ext cx="556684" cy="34711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클리핑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60320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 err="1" smtClean="0"/>
              <a:t>클리핑</a:t>
            </a:r>
            <a:r>
              <a:rPr lang="en-US" altLang="ko-KR" dirty="0" smtClean="0"/>
              <a:t>(Clipping)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그리기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칠하기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출력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그래픽 대상 컴포넌트 내 일정 영역에 있는 부분만 보이도록 하는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그래픽 대상 컴포넌트 내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영역에서만 그리기 연산 진행</a:t>
            </a:r>
          </a:p>
          <a:p>
            <a:pPr lvl="2"/>
            <a:r>
              <a:rPr lang="ko-KR" altLang="en-US" dirty="0" err="1" smtClean="0"/>
              <a:t>클리핑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사각형 영역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43504" y="3000372"/>
            <a:ext cx="2391802" cy="3048717"/>
            <a:chOff x="4644008" y="1916116"/>
            <a:chExt cx="2391802" cy="304871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916116"/>
              <a:ext cx="2389680" cy="30460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644008" y="3356993"/>
              <a:ext cx="2389680" cy="1607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4008" y="2018792"/>
              <a:ext cx="827386" cy="21014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1916832"/>
              <a:ext cx="2389680" cy="1440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769410" y="2018791"/>
              <a:ext cx="266400" cy="17644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2" y="3001088"/>
            <a:ext cx="2389680" cy="3046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60677" y="6096580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클리핑이</a:t>
            </a:r>
            <a:r>
              <a:rPr lang="ko-KR" altLang="en-US" sz="1200" dirty="0" smtClean="0"/>
              <a:t> 설정되지 않아서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영역이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클리핑인</a:t>
            </a:r>
            <a:r>
              <a:rPr lang="ko-KR" altLang="en-US" sz="1200" dirty="0" smtClean="0"/>
              <a:t> 경우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66" y="6143644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특정 사각형 영역을 </a:t>
            </a:r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영역으로</a:t>
            </a:r>
            <a:endParaRPr lang="en-US" altLang="ko-KR" sz="1200" dirty="0" smtClean="0"/>
          </a:p>
          <a:p>
            <a:r>
              <a:rPr lang="ko-KR" altLang="en-US" sz="1200" dirty="0" smtClean="0"/>
              <a:t> 설정한 경우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715272" y="2656873"/>
            <a:ext cx="1071570" cy="272415"/>
          </a:xfrm>
          <a:prstGeom prst="wedgeRoundRectCallout">
            <a:avLst>
              <a:gd name="adj1" fmla="val -105428"/>
              <a:gd name="adj2" fmla="val 1277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err="1" smtClean="0"/>
              <a:t>클리핑</a:t>
            </a:r>
            <a:r>
              <a:rPr lang="ko-KR" altLang="en-US" sz="1000" dirty="0" smtClean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64340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클리핑</a:t>
            </a:r>
            <a:r>
              <a:rPr lang="ko-KR" altLang="en-US" dirty="0" smtClean="0"/>
              <a:t> 영역 설정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클리핑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setClip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in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2"/>
            <a:r>
              <a:rPr lang="ko-KR" altLang="en-US" dirty="0" smtClean="0"/>
              <a:t>그래픽 대상 컴포넌트의 </a:t>
            </a:r>
            <a:r>
              <a:rPr lang="en-US" altLang="ko-KR" dirty="0" smtClean="0"/>
              <a:t>(x, y) </a:t>
            </a:r>
            <a:r>
              <a:rPr lang="ko-KR" altLang="en-US" dirty="0" smtClean="0"/>
              <a:t>위치에서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사각형 영역을 클리핑 영역으로 지정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clipRect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in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2"/>
            <a:r>
              <a:rPr lang="ko-KR" altLang="en-US" dirty="0" smtClean="0"/>
              <a:t>기존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영역과 지정된 사각형 영역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ko-KR" altLang="en-US" dirty="0" smtClean="0"/>
              <a:t>의 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교집합 영역을 새로운 클리핑 영역으로 설정</a:t>
            </a:r>
          </a:p>
          <a:p>
            <a:pPr lvl="2"/>
            <a:r>
              <a:rPr lang="en-US" altLang="ko-KR" dirty="0" err="1" smtClean="0"/>
              <a:t>clipRect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계속 불리게 되면 클리핑 영역을 계속 줄어들게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55086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7268" y="260648"/>
            <a:ext cx="3700641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12-8 : </a:t>
            </a:r>
            <a:r>
              <a:rPr lang="ko-KR" altLang="en-US" dirty="0" err="1" smtClean="0"/>
              <a:t>클리핑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188640"/>
            <a:ext cx="4608512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GraphicsClipEx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GraphicsClipEx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g.setClip</a:t>
            </a:r>
            <a:r>
              <a:rPr lang="en-US" altLang="ko-KR" sz="1200" b="1" dirty="0" smtClean="0"/>
              <a:t>(50, 20, 150, 150);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getHeignt</a:t>
            </a:r>
            <a:r>
              <a:rPr lang="en-US" altLang="ko-KR" sz="1200" b="1" dirty="0" smtClean="0"/>
              <a:t>(), this);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fr-FR" altLang="ko-KR" sz="1200" dirty="0" smtClean="0"/>
              <a:t>			g.setFont(new Font("SanSerif", Font.</a:t>
            </a:r>
            <a:r>
              <a:rPr lang="fr-FR" altLang="ko-KR" sz="1200" i="1" dirty="0" smtClean="0"/>
              <a:t>ITALIC, 40));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(“Go Gator!!", 10, 150);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GraphicsClipEx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666990"/>
            <a:ext cx="344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 </a:t>
            </a:r>
            <a:r>
              <a:rPr lang="en-US" altLang="ko-KR" sz="1200" dirty="0" smtClean="0"/>
              <a:t>: (50,20)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150x150 </a:t>
            </a:r>
            <a:r>
              <a:rPr lang="ko-KR" altLang="en-US" sz="1200" dirty="0" smtClean="0"/>
              <a:t>사각형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1283763" y="2274213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스윙의 페인팅 </a:t>
            </a:r>
            <a:r>
              <a:rPr lang="ko-KR" altLang="en-US" dirty="0" err="1" smtClean="0"/>
              <a:t>메카니즘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스윙 컴포넌트들이 그려지는 과정에 대한 이해 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레고블럭이</a:t>
            </a:r>
            <a:r>
              <a:rPr lang="ko-KR" altLang="en-US" dirty="0" smtClean="0"/>
              <a:t> 아래서부터 쌓이듯이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바탕부터 한 컴포넌트씩 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바탕 컨테이너부터 그려짐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 참고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JComponent.paint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컴포넌트 자신과 모든 자손 그리기</a:t>
            </a:r>
            <a:endParaRPr lang="en-US" altLang="ko-KR" dirty="0" smtClean="0"/>
          </a:p>
          <a:p>
            <a:r>
              <a:rPr lang="en-US" altLang="ko-KR" dirty="0" err="1" smtClean="0"/>
              <a:t>JComponent.paint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순서대로 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JComponent.paintComponent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 자신의 모양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JComponent.paintBorder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컴포넌트의 외곽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JComponent.paintChildren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컴포넌트의 자식들 그리기</a:t>
            </a:r>
            <a:endParaRPr lang="en-US" altLang="ko-KR" dirty="0" smtClean="0"/>
          </a:p>
          <a:p>
            <a:r>
              <a:rPr lang="ko-KR" altLang="en-US" dirty="0" smtClean="0"/>
              <a:t>개발자가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직접 호출하면 안됨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페인팅 메카니즘에 의해 자동으로 호출됨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컴포넌트가 그려지는 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2440" y="1628800"/>
            <a:ext cx="7643866" cy="46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786352" y="4581128"/>
            <a:ext cx="4929222" cy="142876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4162616" y="4941168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42536" y="1916832"/>
            <a:ext cx="4929222" cy="252028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dirty="0" smtClean="0"/>
              <a:t>paint()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paintBorder</a:t>
            </a:r>
            <a:r>
              <a:rPr lang="en-US" altLang="ko-KR" sz="1400" dirty="0" smtClean="0"/>
              <a:t>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paintChildren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818800" y="2204864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cxnSp>
        <p:nvCxnSpPr>
          <p:cNvPr id="12" name="구부러진 연결선 11"/>
          <p:cNvCxnSpPr/>
          <p:nvPr/>
        </p:nvCxnSpPr>
        <p:spPr>
          <a:xfrm rot="16200000" flipH="1">
            <a:off x="1001625" y="1784463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159614" y="2036916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자유형 31"/>
          <p:cNvSpPr/>
          <p:nvPr/>
        </p:nvSpPr>
        <p:spPr>
          <a:xfrm>
            <a:off x="1176489" y="2235825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0" name="구부러진 연결선 39"/>
          <p:cNvCxnSpPr/>
          <p:nvPr/>
        </p:nvCxnSpPr>
        <p:spPr>
          <a:xfrm rot="10800000" flipV="1">
            <a:off x="2506432" y="2214553"/>
            <a:ext cx="1020652" cy="249735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 rot="16200000" flipH="1">
            <a:off x="3647294" y="2127704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3776132" y="2356946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자유형 43"/>
          <p:cNvSpPr/>
          <p:nvPr/>
        </p:nvSpPr>
        <p:spPr>
          <a:xfrm>
            <a:off x="3815314" y="2540489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5818800" y="3429000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sp>
        <p:nvSpPr>
          <p:cNvPr id="60" name="자유형 59"/>
          <p:cNvSpPr/>
          <p:nvPr/>
        </p:nvSpPr>
        <p:spPr>
          <a:xfrm>
            <a:off x="5098720" y="2419178"/>
            <a:ext cx="791519" cy="344598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자유형 61"/>
          <p:cNvSpPr/>
          <p:nvPr/>
        </p:nvSpPr>
        <p:spPr>
          <a:xfrm>
            <a:off x="6175990" y="263349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자유형 62"/>
          <p:cNvSpPr/>
          <p:nvPr/>
        </p:nvSpPr>
        <p:spPr>
          <a:xfrm>
            <a:off x="6175990" y="2847806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" name="자유형 69"/>
          <p:cNvSpPr/>
          <p:nvPr/>
        </p:nvSpPr>
        <p:spPr>
          <a:xfrm>
            <a:off x="6027785" y="2464289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1" name="자유형 70"/>
          <p:cNvSpPr/>
          <p:nvPr/>
        </p:nvSpPr>
        <p:spPr>
          <a:xfrm flipV="1">
            <a:off x="5098720" y="2785341"/>
            <a:ext cx="1135253" cy="214315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자유형 73"/>
          <p:cNvSpPr/>
          <p:nvPr/>
        </p:nvSpPr>
        <p:spPr>
          <a:xfrm>
            <a:off x="5098720" y="2847806"/>
            <a:ext cx="792088" cy="725210"/>
          </a:xfrm>
          <a:custGeom>
            <a:avLst/>
            <a:gdLst>
              <a:gd name="connsiteX0" fmla="*/ 0 w 546847"/>
              <a:gd name="connsiteY0" fmla="*/ 0 h 256988"/>
              <a:gd name="connsiteX1" fmla="*/ 98611 w 546847"/>
              <a:gd name="connsiteY1" fmla="*/ 98612 h 256988"/>
              <a:gd name="connsiteX2" fmla="*/ 188258 w 546847"/>
              <a:gd name="connsiteY2" fmla="*/ 206188 h 256988"/>
              <a:gd name="connsiteX3" fmla="*/ 394447 w 546847"/>
              <a:gd name="connsiteY3" fmla="*/ 251012 h 256988"/>
              <a:gd name="connsiteX4" fmla="*/ 546847 w 546847"/>
              <a:gd name="connsiteY4" fmla="*/ 242047 h 25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47" h="256988">
                <a:moveTo>
                  <a:pt x="0" y="0"/>
                </a:moveTo>
                <a:cubicBezTo>
                  <a:pt x="33617" y="32123"/>
                  <a:pt x="67235" y="64247"/>
                  <a:pt x="98611" y="98612"/>
                </a:cubicBezTo>
                <a:cubicBezTo>
                  <a:pt x="129987" y="132977"/>
                  <a:pt x="138952" y="180788"/>
                  <a:pt x="188258" y="206188"/>
                </a:cubicBezTo>
                <a:cubicBezTo>
                  <a:pt x="237564" y="231588"/>
                  <a:pt x="334682" y="245036"/>
                  <a:pt x="394447" y="251012"/>
                </a:cubicBezTo>
                <a:cubicBezTo>
                  <a:pt x="454212" y="256988"/>
                  <a:pt x="500529" y="249517"/>
                  <a:pt x="546847" y="2420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자유형 74"/>
          <p:cNvSpPr/>
          <p:nvPr/>
        </p:nvSpPr>
        <p:spPr>
          <a:xfrm>
            <a:off x="6175990" y="3857628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자유형 75"/>
          <p:cNvSpPr/>
          <p:nvPr/>
        </p:nvSpPr>
        <p:spPr>
          <a:xfrm>
            <a:off x="6175990" y="407194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자유형 76"/>
          <p:cNvSpPr/>
          <p:nvPr/>
        </p:nvSpPr>
        <p:spPr>
          <a:xfrm>
            <a:off x="6027785" y="3688425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9" name="자유형 78"/>
          <p:cNvSpPr/>
          <p:nvPr/>
        </p:nvSpPr>
        <p:spPr>
          <a:xfrm>
            <a:off x="5026712" y="2847806"/>
            <a:ext cx="1152129" cy="1373282"/>
          </a:xfrm>
          <a:custGeom>
            <a:avLst/>
            <a:gdLst>
              <a:gd name="connsiteX0" fmla="*/ 986118 w 986118"/>
              <a:gd name="connsiteY0" fmla="*/ 896470 h 896470"/>
              <a:gd name="connsiteX1" fmla="*/ 726141 w 986118"/>
              <a:gd name="connsiteY1" fmla="*/ 815788 h 896470"/>
              <a:gd name="connsiteX2" fmla="*/ 376518 w 986118"/>
              <a:gd name="connsiteY2" fmla="*/ 636494 h 896470"/>
              <a:gd name="connsiteX3" fmla="*/ 152400 w 986118"/>
              <a:gd name="connsiteY3" fmla="*/ 439270 h 896470"/>
              <a:gd name="connsiteX4" fmla="*/ 107577 w 986118"/>
              <a:gd name="connsiteY4" fmla="*/ 179294 h 896470"/>
              <a:gd name="connsiteX5" fmla="*/ 0 w 986118"/>
              <a:gd name="connsiteY5" fmla="*/ 0 h 89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18" h="896470">
                <a:moveTo>
                  <a:pt x="986118" y="896470"/>
                </a:moveTo>
                <a:cubicBezTo>
                  <a:pt x="906929" y="877793"/>
                  <a:pt x="827741" y="859117"/>
                  <a:pt x="726141" y="815788"/>
                </a:cubicBezTo>
                <a:cubicBezTo>
                  <a:pt x="624541" y="772459"/>
                  <a:pt x="472141" y="699247"/>
                  <a:pt x="376518" y="636494"/>
                </a:cubicBezTo>
                <a:cubicBezTo>
                  <a:pt x="280895" y="573741"/>
                  <a:pt x="197223" y="515470"/>
                  <a:pt x="152400" y="439270"/>
                </a:cubicBezTo>
                <a:cubicBezTo>
                  <a:pt x="107577" y="363070"/>
                  <a:pt x="132977" y="252506"/>
                  <a:pt x="107577" y="179294"/>
                </a:cubicBezTo>
                <a:cubicBezTo>
                  <a:pt x="82177" y="106082"/>
                  <a:pt x="41088" y="53041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2" name="구부러진 연결선 81"/>
          <p:cNvCxnSpPr/>
          <p:nvPr/>
        </p:nvCxnSpPr>
        <p:spPr>
          <a:xfrm rot="5400000">
            <a:off x="1114877" y="3432183"/>
            <a:ext cx="2108454" cy="477470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/>
          <p:nvPr/>
        </p:nvCxnSpPr>
        <p:spPr>
          <a:xfrm rot="16200000" flipH="1">
            <a:off x="2001059" y="4763919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108216" y="4978233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자유형 85"/>
          <p:cNvSpPr/>
          <p:nvPr/>
        </p:nvSpPr>
        <p:spPr>
          <a:xfrm>
            <a:off x="2125286" y="5193144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3442536" y="5134190"/>
            <a:ext cx="781715" cy="282242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자유형 87"/>
          <p:cNvSpPr/>
          <p:nvPr/>
        </p:nvSpPr>
        <p:spPr>
          <a:xfrm>
            <a:off x="4510002" y="5348503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자유형 88"/>
          <p:cNvSpPr/>
          <p:nvPr/>
        </p:nvSpPr>
        <p:spPr>
          <a:xfrm>
            <a:off x="4510002" y="5562817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4361797" y="5179300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자유형 90"/>
          <p:cNvSpPr/>
          <p:nvPr/>
        </p:nvSpPr>
        <p:spPr>
          <a:xfrm flipV="1">
            <a:off x="3370528" y="5424427"/>
            <a:ext cx="1197457" cy="342062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자유형 98"/>
          <p:cNvSpPr/>
          <p:nvPr/>
        </p:nvSpPr>
        <p:spPr>
          <a:xfrm>
            <a:off x="2407839" y="2495802"/>
            <a:ext cx="1413336" cy="427928"/>
          </a:xfrm>
          <a:custGeom>
            <a:avLst/>
            <a:gdLst>
              <a:gd name="connsiteX0" fmla="*/ 2483223 w 2483223"/>
              <a:gd name="connsiteY0" fmla="*/ 295835 h 424329"/>
              <a:gd name="connsiteX1" fmla="*/ 1891553 w 2483223"/>
              <a:gd name="connsiteY1" fmla="*/ 385482 h 424329"/>
              <a:gd name="connsiteX2" fmla="*/ 1084729 w 2483223"/>
              <a:gd name="connsiteY2" fmla="*/ 385482 h 424329"/>
              <a:gd name="connsiteX3" fmla="*/ 609600 w 2483223"/>
              <a:gd name="connsiteY3" fmla="*/ 152400 h 424329"/>
              <a:gd name="connsiteX4" fmla="*/ 0 w 2483223"/>
              <a:gd name="connsiteY4" fmla="*/ 0 h 4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3223" h="424329">
                <a:moveTo>
                  <a:pt x="2483223" y="295835"/>
                </a:moveTo>
                <a:cubicBezTo>
                  <a:pt x="2303929" y="333188"/>
                  <a:pt x="2124635" y="370541"/>
                  <a:pt x="1891553" y="385482"/>
                </a:cubicBezTo>
                <a:cubicBezTo>
                  <a:pt x="1658471" y="400423"/>
                  <a:pt x="1298388" y="424329"/>
                  <a:pt x="1084729" y="385482"/>
                </a:cubicBezTo>
                <a:cubicBezTo>
                  <a:pt x="871070" y="346635"/>
                  <a:pt x="790388" y="216647"/>
                  <a:pt x="609600" y="152400"/>
                </a:cubicBezTo>
                <a:cubicBezTo>
                  <a:pt x="428812" y="88153"/>
                  <a:pt x="214406" y="44076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06232" y="13407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컨테이너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2536" y="16288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컨테이너 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4148" y="422906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컨테이너 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8800" y="191683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18800" y="31409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2616" y="458112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92975" y="2224609"/>
            <a:ext cx="1413163" cy="3206373"/>
          </a:xfrm>
          <a:custGeom>
            <a:avLst/>
            <a:gdLst>
              <a:gd name="connsiteX0" fmla="*/ 1413163 w 1413163"/>
              <a:gd name="connsiteY0" fmla="*/ 3980873 h 3980873"/>
              <a:gd name="connsiteX1" fmla="*/ 341745 w 1413163"/>
              <a:gd name="connsiteY1" fmla="*/ 2475346 h 3980873"/>
              <a:gd name="connsiteX2" fmla="*/ 166254 w 1413163"/>
              <a:gd name="connsiteY2" fmla="*/ 424873 h 3980873"/>
              <a:gd name="connsiteX3" fmla="*/ 0 w 1413163"/>
              <a:gd name="connsiteY3" fmla="*/ 0 h 398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3" h="3980873">
                <a:moveTo>
                  <a:pt x="1413163" y="3980873"/>
                </a:moveTo>
                <a:cubicBezTo>
                  <a:pt x="981363" y="3524443"/>
                  <a:pt x="549563" y="3068013"/>
                  <a:pt x="341745" y="2475346"/>
                </a:cubicBezTo>
                <a:cubicBezTo>
                  <a:pt x="133927" y="1882679"/>
                  <a:pt x="223212" y="837431"/>
                  <a:pt x="166254" y="424873"/>
                </a:cubicBezTo>
                <a:cubicBezTo>
                  <a:pt x="109296" y="12315"/>
                  <a:pt x="54648" y="6157"/>
                  <a:pt x="0" y="0"/>
                </a:cubicBezTo>
              </a:path>
            </a:pathLst>
          </a:custGeom>
          <a:noFill/>
          <a:ln w="12700"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구부러진 연결선 47"/>
          <p:cNvCxnSpPr/>
          <p:nvPr/>
        </p:nvCxnSpPr>
        <p:spPr>
          <a:xfrm>
            <a:off x="491918" y="1541388"/>
            <a:ext cx="407674" cy="243074"/>
          </a:xfrm>
          <a:prstGeom prst="curvedConnector3">
            <a:avLst>
              <a:gd name="adj1" fmla="val 8464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16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repaint()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51940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en-US" altLang="ko-KR" dirty="0" smtClean="0"/>
              <a:t>repaint</a:t>
            </a:r>
            <a:r>
              <a:rPr lang="en-US" altLang="ko-KR" dirty="0"/>
              <a:t>()</a:t>
            </a:r>
            <a:r>
              <a:rPr lang="ko-KR" altLang="en-US" dirty="0"/>
              <a:t>는 응용프로그램에서 호출하는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 smtClean="0"/>
              <a:t>repaint()</a:t>
            </a:r>
            <a:r>
              <a:rPr lang="ko-KR" altLang="en-US" dirty="0" smtClean="0"/>
              <a:t>를 호출해야 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컴포넌트를 다시 그리고자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내에서 컴포넌트의 모양과 위치를 변경하였지만 바로 화면에 반영되지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컴포넌트가 다시 그려져야 그 때 변경된 위치에 변경된 모양으로 출력됨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repaint()</a:t>
            </a:r>
            <a:r>
              <a:rPr lang="ko-KR" altLang="en-US" dirty="0" smtClean="0"/>
              <a:t>는 자바 플랫폼에게 지금 당장 컴포넌트를 다시 그리도록 지시함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repaint()</a:t>
            </a:r>
            <a:r>
              <a:rPr lang="ko-KR" altLang="en-US" dirty="0" smtClean="0"/>
              <a:t>의 호출에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컴포넌트의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호출됨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부모 컴포넌트부터 다시 그리는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컴포넌트의 위치가 변경된 경우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가 불려지면 이 컴포넌트는 새로운 위치에 다시 그려지지만 이전의 위치에 있던 자신의 모양이 남아 있기 때문에 부모 컴포넌트의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를 호출하는 것이 좋음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14984" y="3974489"/>
            <a:ext cx="24969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component.repaint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4984" y="5785402"/>
            <a:ext cx="35770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component.getParent</a:t>
            </a:r>
            <a:r>
              <a:rPr lang="en-US" altLang="ko-KR" dirty="0" smtClean="0"/>
              <a:t>().repaint();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12-9 : </a:t>
            </a:r>
            <a:r>
              <a:rPr lang="ko-KR" altLang="en-US" dirty="0" smtClean="0"/>
              <a:t>마우스를 이용한 선 그리기</a:t>
            </a:r>
            <a:r>
              <a:rPr lang="en-US" altLang="ko-KR" dirty="0" smtClean="0"/>
              <a:t>(repaint()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642918"/>
            <a:ext cx="421370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GraphicsDrawLineMouseEx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GraphicsDrawLineMouseEx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("Drawing Line by Mouse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GraphicsDrawLineMouseEx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43418" y="671691"/>
            <a:ext cx="4174774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Vector&lt;Point&gt; </a:t>
            </a:r>
            <a:r>
              <a:rPr lang="en-US" altLang="ko-KR" sz="1200" dirty="0" err="1" smtClean="0"/>
              <a:t>vs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Vector&lt;Point&gt;();</a:t>
            </a:r>
          </a:p>
          <a:p>
            <a:pPr defTabSz="180000"/>
            <a:r>
              <a:rPr lang="en-US" altLang="ko-KR" sz="1200" dirty="0" smtClean="0"/>
              <a:t>		Vector&lt;Point&gt; </a:t>
            </a:r>
            <a:r>
              <a:rPr lang="en-US" altLang="ko-KR" sz="1200" dirty="0" err="1" smtClean="0"/>
              <a:t>ve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Vector&lt;Point&gt;();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null;</a:t>
            </a:r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null;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(){</a:t>
            </a:r>
          </a:p>
          <a:p>
            <a:pPr defTabSz="180000"/>
            <a:r>
              <a:rPr lang="en-US" altLang="ko-KR" sz="1200" b="1" dirty="0" smtClean="0"/>
              <a:t>		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b="1" dirty="0" smtClean="0"/>
              <a:t>		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vs.add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ve.add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repaint();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dirty="0" smtClean="0"/>
              <a:t>			});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vs.size</a:t>
            </a:r>
            <a:r>
              <a:rPr lang="en-US" altLang="ko-KR" sz="1200" b="1" dirty="0" smtClean="0"/>
              <a:t>();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		Point s = </a:t>
            </a:r>
            <a:r>
              <a:rPr lang="en-US" altLang="ko-KR" sz="1200" dirty="0" err="1" smtClean="0"/>
              <a:t>vs.elementAt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Point e = </a:t>
            </a:r>
            <a:r>
              <a:rPr lang="en-US" altLang="ko-KR" sz="1200" dirty="0" err="1" smtClean="0"/>
              <a:t>ve.elementAt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g.drawLine</a:t>
            </a:r>
            <a:r>
              <a:rPr lang="en-US" altLang="ko-KR" sz="1200" dirty="0" smtClean="0"/>
              <a:t>((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s.getX</a:t>
            </a:r>
            <a:r>
              <a:rPr lang="en-US" altLang="ko-KR" sz="1200" b="1" dirty="0" smtClean="0"/>
              <a:t>(),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s.getY</a:t>
            </a:r>
            <a:r>
              <a:rPr lang="en-US" altLang="ko-KR" sz="1200" b="1" dirty="0" smtClean="0"/>
              <a:t>(), </a:t>
            </a:r>
          </a:p>
          <a:p>
            <a:pPr defTabSz="180000"/>
            <a:r>
              <a:rPr lang="en-US" altLang="ko-KR" sz="1200" b="1" dirty="0" smtClean="0"/>
              <a:t>									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(),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2428872" cy="242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89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을 상속받아 새로운 버튼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94311"/>
            <a:ext cx="421484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paintComponentEx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paintComponentEx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MyButton</a:t>
            </a:r>
            <a:r>
              <a:rPr lang="en-US" altLang="ko-KR" sz="1200" dirty="0" smtClean="0"/>
              <a:t> b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MyButton</a:t>
            </a:r>
            <a:r>
              <a:rPr lang="en-US" altLang="ko-KR" sz="1200" b="1" dirty="0" smtClean="0"/>
              <a:t>("New Button");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b.setOpaque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(b);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57200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2000" y="1383615"/>
            <a:ext cx="435770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MyButton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MyButton</a:t>
            </a:r>
            <a:r>
              <a:rPr lang="en-US" altLang="ko-KR" sz="1200" dirty="0" smtClean="0"/>
              <a:t>(String s) {</a:t>
            </a:r>
          </a:p>
          <a:p>
            <a:pPr defTabSz="180000"/>
            <a:r>
              <a:rPr lang="en-US" altLang="ko-KR" sz="1200" b="1" dirty="0" smtClean="0"/>
              <a:t>			super(s);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g.drawOval</a:t>
            </a:r>
            <a:r>
              <a:rPr lang="en-US" altLang="ko-KR" sz="1200" b="1" dirty="0" smtClean="0"/>
              <a:t>(0,0,this.getWidth()-1, 			</a:t>
            </a:r>
          </a:p>
          <a:p>
            <a:pPr defTabSz="180000"/>
            <a:r>
              <a:rPr lang="en-US" altLang="ko-KR" sz="1200" b="1"/>
              <a:t>	</a:t>
            </a:r>
            <a:r>
              <a:rPr lang="en-US" altLang="ko-KR" sz="1200" b="1" smtClean="0"/>
              <a:t>								this.getHeight</a:t>
            </a:r>
            <a:r>
              <a:rPr lang="en-US" altLang="ko-KR" sz="1200" b="1" dirty="0" smtClean="0"/>
              <a:t>()-1);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paintComponentEx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69" y="368161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12-1 :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상속받아 도형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85725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JPanel</a:t>
            </a:r>
            <a:r>
              <a:rPr lang="ko-KR" altLang="en-US" dirty="0" smtClean="0"/>
              <a:t>의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그래픽을 통해 다양한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UI</a:t>
            </a:r>
            <a:r>
              <a:rPr lang="ko-KR" altLang="en-US" dirty="0" smtClean="0"/>
              <a:t>를 창출하는 일종의 캔버스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5506" y="188640"/>
            <a:ext cx="4574312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paintJPanelEx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paintJPanelEx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i="1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panel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(panel , 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(250,200);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class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	public void </a:t>
            </a:r>
            <a:r>
              <a:rPr lang="en-US" altLang="ko-KR" sz="1400" b="1" dirty="0" err="1" smtClean="0"/>
              <a:t>paintComponent</a:t>
            </a:r>
            <a:r>
              <a:rPr lang="en-US" altLang="ko-KR" sz="1400" b="1" dirty="0" smtClean="0"/>
              <a:t>(Graphics g) {</a:t>
            </a:r>
          </a:p>
          <a:p>
            <a:pPr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super.paintComponent</a:t>
            </a:r>
            <a:r>
              <a:rPr lang="en-US" altLang="ko-KR" sz="1400" b="1" dirty="0" smtClean="0"/>
              <a:t>(g);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g.setColor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BLUE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(10,10, 50, 50);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(50,50, 50, 50);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(90,90, 50, 50);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paintJPanelEx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2123729" y="4363200"/>
            <a:ext cx="2948338" cy="200055"/>
          </a:xfrm>
          <a:custGeom>
            <a:avLst/>
            <a:gdLst>
              <a:gd name="connsiteX0" fmla="*/ 3104941 w 3104941"/>
              <a:gd name="connsiteY0" fmla="*/ 33494 h 234461"/>
              <a:gd name="connsiteX1" fmla="*/ 2270928 w 3104941"/>
              <a:gd name="connsiteY1" fmla="*/ 23446 h 234461"/>
              <a:gd name="connsiteX2" fmla="*/ 1316334 w 3104941"/>
              <a:gd name="connsiteY2" fmla="*/ 174171 h 234461"/>
              <a:gd name="connsiteX3" fmla="*/ 0 w 3104941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41" h="234461">
                <a:moveTo>
                  <a:pt x="3104941" y="33494"/>
                </a:moveTo>
                <a:cubicBezTo>
                  <a:pt x="2836985" y="16747"/>
                  <a:pt x="2569029" y="0"/>
                  <a:pt x="2270928" y="23446"/>
                </a:cubicBezTo>
                <a:cubicBezTo>
                  <a:pt x="1972827" y="46892"/>
                  <a:pt x="1694822" y="139002"/>
                  <a:pt x="1316334" y="174171"/>
                </a:cubicBezTo>
                <a:cubicBezTo>
                  <a:pt x="937846" y="209340"/>
                  <a:pt x="468923" y="221900"/>
                  <a:pt x="0" y="2344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2220" y="4429132"/>
            <a:ext cx="7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파란색</a:t>
            </a:r>
            <a:endParaRPr lang="en-US" altLang="ko-KR" sz="1200" dirty="0" smtClean="0"/>
          </a:p>
          <a:p>
            <a:r>
              <a:rPr lang="ko-KR" altLang="en-US" sz="1200" dirty="0" smtClean="0"/>
              <a:t>사각형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(10,10)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8662" y="3929066"/>
            <a:ext cx="35719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44" y="4286256"/>
            <a:ext cx="9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50x50</a:t>
            </a:r>
            <a:r>
              <a:rPr lang="ko-KR" altLang="en-US" sz="1200" dirty="0" smtClean="0"/>
              <a:t>크기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28662" y="4286256"/>
            <a:ext cx="357191" cy="153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281" y="4860018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(50,50)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928662" y="4440147"/>
            <a:ext cx="763018" cy="558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5259989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(90,90)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928662" y="4860022"/>
            <a:ext cx="1123058" cy="538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그래픽 좌표 시스템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2613534"/>
            <a:ext cx="3643338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4272" y="220438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(0,0)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5776" y="2399220"/>
            <a:ext cx="36433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7412" y="204203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 </a:t>
            </a:r>
            <a:r>
              <a:rPr lang="ko-KR" altLang="en-US" sz="1400" dirty="0" smtClean="0"/>
              <a:t>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413562" y="3542228"/>
            <a:ext cx="18565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484338" y="2542096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14547" y="325647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 </a:t>
            </a:r>
            <a:r>
              <a:rPr lang="ko-KR" altLang="en-US" sz="1400" dirty="0" smtClean="0"/>
              <a:t>축</a:t>
            </a:r>
            <a:endParaRPr lang="ko-KR" altLang="en-US" sz="14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선택하기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 칠하기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클리핑</a:t>
            </a:r>
            <a:endParaRPr lang="en-US" altLang="ko-KR" dirty="0" smtClean="0"/>
          </a:p>
          <a:p>
            <a:r>
              <a:rPr lang="ko-KR" altLang="en-US" dirty="0" smtClean="0"/>
              <a:t>문자열 출력을 위한 </a:t>
            </a:r>
            <a:r>
              <a:rPr lang="en-US" altLang="ko-KR" dirty="0" smtClean="0"/>
              <a:t>Graphics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drawString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</a:t>
            </a:r>
          </a:p>
          <a:p>
            <a:pPr lvl="2"/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영역에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내의 현재 색과 현재 폰트로 출력한다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6" y="37147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12-2 : </a:t>
            </a:r>
            <a:r>
              <a:rPr lang="en-US" altLang="ko-KR" sz="2400" dirty="0" err="1" smtClean="0"/>
              <a:t>drawString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이용하여 문자열 출력하기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42647" y="1426470"/>
            <a:ext cx="489654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GraphicsDrawStringEx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GraphicsDrawStringEx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drawString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 , </a:t>
            </a:r>
            <a:r>
              <a:rPr lang="en-US" altLang="ko-KR" sz="1200" dirty="0" err="1" smtClean="0"/>
              <a:t>BorderLayout.CENTER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자바는 </a:t>
            </a:r>
            <a:r>
              <a:rPr lang="ko-KR" altLang="en-US" sz="1200" b="1" dirty="0" err="1" smtClean="0"/>
              <a:t>재밌다</a:t>
            </a:r>
            <a:r>
              <a:rPr lang="en-US" altLang="ko-KR" sz="1200" b="1" dirty="0" smtClean="0"/>
              <a:t>.~~", 30,30);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얼마나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하늘만큼 땅만큼 </a:t>
            </a:r>
            <a:r>
              <a:rPr lang="en-US" altLang="ko-KR" sz="1200" b="1" dirty="0" smtClean="0"/>
              <a:t>!!!!", 60, 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GraphicsDrawStringEx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952711" y="4264601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7636" y="4300320"/>
            <a:ext cx="42862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008" y="422888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(30,30)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1238463" y="4550353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73388" y="4586072"/>
            <a:ext cx="50006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4760" y="451463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(60,60)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852" y="1412776"/>
            <a:ext cx="37447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JPanel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paintComponent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오버라이딩하고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drawString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사용하여 다음 그림과 같이 패널 내의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(30, 30)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(60, 60)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각각 문자열을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스윙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14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4210080" cy="43039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Color 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smtClean="0"/>
              <a:t>색을 표현하는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Red, Green, Blue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성분으로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smtClean="0"/>
              <a:t>성분의 크기는 </a:t>
            </a:r>
            <a:r>
              <a:rPr lang="en-US" altLang="ko-KR" dirty="0" smtClean="0"/>
              <a:t>0-255(8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</a:t>
            </a:r>
          </a:p>
          <a:p>
            <a:pPr lvl="2"/>
            <a:r>
              <a:rPr lang="en-US" altLang="ko-KR" dirty="0" smtClean="0"/>
              <a:t>red(r), green(g), blue(b)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 Color(255, 0, 0) ; // </a:t>
            </a:r>
            <a:r>
              <a:rPr lang="ko-KR" altLang="en-US" dirty="0" smtClean="0"/>
              <a:t>완전 빨강색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 값은 총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중 하위 </a:t>
            </a:r>
            <a:r>
              <a:rPr lang="en-US" altLang="ko-KR" dirty="0" smtClean="0"/>
              <a:t>24 </a:t>
            </a:r>
            <a:r>
              <a:rPr lang="ko-KR" altLang="en-US" dirty="0" smtClean="0"/>
              <a:t>비트 만이 유효하고  </a:t>
            </a:r>
            <a:r>
              <a:rPr lang="en-US" altLang="ko-KR" dirty="0" smtClean="0"/>
              <a:t>0x00rrggbb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blue, </a:t>
            </a:r>
            <a:r>
              <a:rPr lang="ko-KR" altLang="en-US" dirty="0" smtClean="0"/>
              <a:t>그 다음 상위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비트는</a:t>
            </a:r>
            <a:r>
              <a:rPr lang="en-US" altLang="ko-KR" dirty="0" smtClean="0"/>
              <a:t> green,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blue  </a:t>
            </a:r>
            <a:r>
              <a:rPr lang="ko-KR" altLang="en-US" dirty="0" smtClean="0"/>
              <a:t>성분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 Color(0x0000ff00);  // </a:t>
            </a:r>
            <a:r>
              <a:rPr lang="ko-KR" altLang="en-US" dirty="0" smtClean="0"/>
              <a:t>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초록</a:t>
            </a:r>
            <a:endParaRPr lang="en-US" altLang="ko-KR" dirty="0" smtClean="0"/>
          </a:p>
          <a:p>
            <a:r>
              <a:rPr lang="ko-KR" altLang="en-US" dirty="0" smtClean="0"/>
              <a:t>다른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Color.BLUE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상수 활용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57752" y="1357298"/>
            <a:ext cx="4084817" cy="45720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Font</a:t>
            </a:r>
          </a:p>
          <a:p>
            <a:pPr lvl="1"/>
            <a:r>
              <a:rPr lang="ko-KR" altLang="en-US" dirty="0" smtClean="0"/>
              <a:t>폰트를 </a:t>
            </a:r>
            <a:r>
              <a:rPr lang="ko-KR" altLang="en-US" dirty="0"/>
              <a:t>표현하는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Font(String </a:t>
            </a:r>
            <a:r>
              <a:rPr lang="en-US" altLang="ko-KR" dirty="0" err="1"/>
              <a:t>fontFace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style, </a:t>
            </a:r>
            <a:r>
              <a:rPr lang="en-US" altLang="ko-KR" dirty="0" err="1"/>
              <a:t>int</a:t>
            </a:r>
            <a:r>
              <a:rPr lang="en-US" altLang="ko-KR" dirty="0"/>
              <a:t> size)</a:t>
            </a:r>
          </a:p>
          <a:p>
            <a:pPr lvl="2"/>
            <a:r>
              <a:rPr lang="en-US" altLang="ko-KR" dirty="0" err="1" smtClean="0"/>
              <a:t>fontFace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고딕체</a:t>
            </a:r>
            <a:r>
              <a:rPr lang="en-US" altLang="ko-KR" dirty="0" smtClean="0"/>
              <a:t>", "Arial"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style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Font.BOLD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Font.ITALIC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Font.PLAIN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size</a:t>
            </a:r>
            <a:r>
              <a:rPr lang="ko-KR" altLang="en-US" dirty="0" smtClean="0"/>
              <a:t>는 픽셀 단위의 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Graphics </a:t>
            </a:r>
            <a:r>
              <a:rPr lang="ko-KR" altLang="en-US" dirty="0" smtClean="0"/>
              <a:t>객체에서 색상과 폰트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/>
              <a:t>setColor</a:t>
            </a:r>
            <a:r>
              <a:rPr lang="en-US" altLang="ko-KR" dirty="0"/>
              <a:t>(Color color)</a:t>
            </a:r>
          </a:p>
          <a:p>
            <a:pPr lvl="2"/>
            <a:r>
              <a:rPr lang="ko-KR" altLang="en-US" dirty="0" smtClean="0"/>
              <a:t>칠할 </a:t>
            </a:r>
            <a:r>
              <a:rPr lang="ko-KR" altLang="en-US" dirty="0"/>
              <a:t>색을 </a:t>
            </a:r>
            <a:r>
              <a:rPr lang="en-US" altLang="ko-KR" dirty="0"/>
              <a:t>color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setFont</a:t>
            </a:r>
            <a:r>
              <a:rPr lang="en-US" altLang="ko-KR" dirty="0"/>
              <a:t>(Font font)</a:t>
            </a:r>
          </a:p>
          <a:p>
            <a:pPr lvl="2"/>
            <a:r>
              <a:rPr lang="ko-KR" altLang="en-US" dirty="0" smtClean="0"/>
              <a:t>폰트를 </a:t>
            </a:r>
            <a:r>
              <a:rPr lang="en-US" altLang="ko-KR" dirty="0"/>
              <a:t>font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1520" y="5572140"/>
            <a:ext cx="511256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Graphics g;</a:t>
            </a:r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Color(255, 0, 0)); 	// </a:t>
            </a:r>
            <a:r>
              <a:rPr lang="ko-KR" altLang="en-US" sz="1200" dirty="0" smtClean="0"/>
              <a:t>빨간색을 그래픽 색으로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Color(0x0000ff00)); 	// </a:t>
            </a:r>
            <a:r>
              <a:rPr lang="ko-KR" altLang="en-US" sz="1200" dirty="0" smtClean="0"/>
              <a:t>초록색을 그래픽 색으로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 	// </a:t>
            </a:r>
            <a:r>
              <a:rPr lang="ko-KR" altLang="en-US" sz="1200" dirty="0" smtClean="0"/>
              <a:t>노란색을 그래픽 색으로 설정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0694" y="5479806"/>
            <a:ext cx="328613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Graphics g;</a:t>
            </a:r>
          </a:p>
          <a:p>
            <a:r>
              <a:rPr lang="fr-FR" altLang="ko-KR" sz="1200" dirty="0" smtClean="0"/>
              <a:t>Font f = new Font("Arial", Font.ITALIC, 30);</a:t>
            </a:r>
          </a:p>
          <a:p>
            <a:r>
              <a:rPr lang="en-US" altLang="ko-KR" sz="1200" dirty="0" err="1" smtClean="0"/>
              <a:t>g.setFont</a:t>
            </a:r>
            <a:r>
              <a:rPr lang="en-US" altLang="ko-KR" sz="1200" dirty="0" smtClean="0"/>
              <a:t>(f);</a:t>
            </a:r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("How much", 30,30);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3337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32" y="168137"/>
            <a:ext cx="4076700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12-3 : Color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Font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활용한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문자열 그리기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351749" y="142852"/>
            <a:ext cx="4684747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GraphicsColorFontEx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("Color, Font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 , </a:t>
            </a:r>
            <a:r>
              <a:rPr lang="en-US" altLang="ko-KR" sz="1200" dirty="0" err="1" smtClean="0"/>
              <a:t>BorderLayout.CENTER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(350, 450);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Color.</a:t>
            </a:r>
            <a:r>
              <a:rPr lang="en-US" altLang="ko-KR" sz="1200" b="1" i="1" dirty="0" err="1" smtClean="0"/>
              <a:t>BLUE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("I Love Java.~~", 30,30);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(new Color(255, 0, 0));</a:t>
            </a:r>
          </a:p>
          <a:p>
            <a:pPr defTabSz="180000"/>
            <a:r>
              <a:rPr lang="fr-FR" altLang="ko-KR" sz="1200" dirty="0" smtClean="0"/>
              <a:t>			g.</a:t>
            </a:r>
            <a:r>
              <a:rPr lang="fr-FR" altLang="ko-KR" sz="1200" b="1" dirty="0" smtClean="0"/>
              <a:t>setFont(new Font</a:t>
            </a:r>
            <a:r>
              <a:rPr lang="fr-FR" altLang="ko-KR" sz="1200" b="1" dirty="0"/>
              <a:t>("</a:t>
            </a:r>
            <a:r>
              <a:rPr lang="fr-FR" altLang="ko-KR" sz="1200" b="1" dirty="0" smtClean="0"/>
              <a:t>Arial", Font.</a:t>
            </a:r>
            <a:r>
              <a:rPr lang="fr-FR" altLang="ko-KR" sz="1200" b="1" i="1" dirty="0" smtClean="0"/>
              <a:t>ITALIC, 30));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("How much?", 30, 60);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(new Color(0x00ff00ff));</a:t>
            </a:r>
          </a:p>
          <a:p>
            <a:pPr defTabSz="180000"/>
            <a:r>
              <a:rPr lang="nn-NO" altLang="ko-KR" sz="1200" b="1" dirty="0" smtClean="0"/>
              <a:t>			for(int i=1; i&lt;=5; i++) {</a:t>
            </a:r>
          </a:p>
          <a:p>
            <a:pPr defTabSz="180000"/>
            <a:r>
              <a:rPr lang="fr-FR" altLang="ko-KR" sz="1200" dirty="0" smtClean="0"/>
              <a:t>				g.</a:t>
            </a:r>
            <a:r>
              <a:rPr lang="fr-FR" altLang="ko-KR" sz="1200" b="1" dirty="0" smtClean="0"/>
              <a:t>setFont(new Font("</a:t>
            </a:r>
            <a:r>
              <a:rPr lang="en-US" altLang="ko-KR" sz="1200" b="1" dirty="0" err="1" smtClean="0"/>
              <a:t>Jokerman</a:t>
            </a:r>
            <a:r>
              <a:rPr lang="fr-FR" altLang="ko-KR" sz="1200" b="1" dirty="0" smtClean="0"/>
              <a:t>", Font.</a:t>
            </a:r>
            <a:r>
              <a:rPr lang="fr-FR" altLang="ko-KR" sz="1200" b="1" i="1" dirty="0" smtClean="0"/>
              <a:t>ITALIC, i*10));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("This much!!", 30, 60+i*60);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>
            <a:off x="4637501" y="4643446"/>
            <a:ext cx="285752" cy="571504"/>
          </a:xfrm>
          <a:prstGeom prst="leftBrace">
            <a:avLst>
              <a:gd name="adj1" fmla="val 3629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386713" y="3284984"/>
            <a:ext cx="285752" cy="2357454"/>
          </a:xfrm>
          <a:prstGeom prst="rightBrace">
            <a:avLst>
              <a:gd name="adj1" fmla="val 9118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 flipH="1" flipV="1">
            <a:off x="3672465" y="4463711"/>
            <a:ext cx="965036" cy="465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520" y="1124744"/>
            <a:ext cx="40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그림과 같이 출력되는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Graphics</a:t>
            </a:r>
            <a:r>
              <a:rPr lang="ko-KR" altLang="en-US" smtClean="0"/>
              <a:t>의 도형 그리기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37273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y2)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(x2,y2) </a:t>
            </a:r>
            <a:r>
              <a:rPr lang="ko-KR" altLang="en-US" dirty="0" smtClean="0"/>
              <a:t>까지 선을 그린다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drawOval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사각형에 내접하는 타원 그린다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사각형을 그린다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drawRoundRect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arcHeight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사각형을 그리고</a:t>
            </a:r>
            <a:r>
              <a:rPr lang="en-US" altLang="ko-KR" dirty="0" smtClean="0"/>
              <a:t>, 4 </a:t>
            </a:r>
            <a:r>
              <a:rPr lang="ko-KR" altLang="en-US" dirty="0" smtClean="0"/>
              <a:t>개의 모서리는 원으로 처리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arcWidth</a:t>
            </a:r>
            <a:r>
              <a:rPr lang="ko-KR" altLang="en-US" dirty="0" smtClean="0"/>
              <a:t>는 모서리의 원 수평 반지름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arcHeight</a:t>
            </a:r>
            <a:r>
              <a:rPr lang="ko-KR" altLang="en-US" dirty="0" smtClean="0"/>
              <a:t>는 수직 반지름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6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3987</TotalTime>
  <Words>1936</Words>
  <Application>Microsoft Office PowerPoint</Application>
  <PresentationFormat>화면 슬라이드 쇼(4:3)</PresentationFormat>
  <Paragraphs>741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PowerPoint 프레젠테이션</vt:lpstr>
      <vt:lpstr>스윙 컴포넌트 그리기, paintComponent()</vt:lpstr>
      <vt:lpstr>예제 12-1 : JPanel을  상속받아 도형 그리기</vt:lpstr>
      <vt:lpstr>자바의 그래픽 좌표 시스템</vt:lpstr>
      <vt:lpstr>Graphics</vt:lpstr>
      <vt:lpstr>예제 12-2 : drawString() 메소드를 이용하여 문자열 출력하기</vt:lpstr>
      <vt:lpstr>Color와 Font 클래스</vt:lpstr>
      <vt:lpstr>예제 12-3 : Color와 Font를  활용한 문자열 그리기</vt:lpstr>
      <vt:lpstr>Graphics의 도형 그리기 메소드</vt:lpstr>
      <vt:lpstr>선 그리기 사례</vt:lpstr>
      <vt:lpstr>다른 도형 그리기 사례</vt:lpstr>
      <vt:lpstr>Graphics의 원호와 폐다각형 그리기 메소드</vt:lpstr>
      <vt:lpstr>원호와 폐다각형 그리기 사례</vt:lpstr>
      <vt:lpstr>Graphics의 도형 칠하기</vt:lpstr>
      <vt:lpstr>예제 12-4 : 도형 칠하기 예</vt:lpstr>
      <vt:lpstr>스윙에서 이미지를 그리는 2 가지 방법</vt:lpstr>
      <vt:lpstr>Graphics로 이미지 그리기</vt:lpstr>
      <vt:lpstr>이미지 그리기 샘플 코드</vt:lpstr>
      <vt:lpstr>예제 12-5 : 원본 이미지 그리기</vt:lpstr>
      <vt:lpstr>예제 12-6 : JPanel 크기로 이미지 그리기</vt:lpstr>
      <vt:lpstr>예제 12-7 : 이미지의 일부분을 크기 조절하여 그리기</vt:lpstr>
      <vt:lpstr>클리핑</vt:lpstr>
      <vt:lpstr>클리핑 영역 설정 메소드</vt:lpstr>
      <vt:lpstr>예제 12-8 : 클리핑 예제</vt:lpstr>
      <vt:lpstr>스윙의 페인팅 메카니즘</vt:lpstr>
      <vt:lpstr>스윙 컴포넌트가 그려지는 과정</vt:lpstr>
      <vt:lpstr>repaint() 메소드</vt:lpstr>
      <vt:lpstr>예제 12-9 : 마우스를 이용한 선 그리기(repaint() 사용)</vt:lpstr>
      <vt:lpstr>JButton을 상속받아 새로운 버튼 생성 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167</cp:revision>
  <dcterms:created xsi:type="dcterms:W3CDTF">2011-08-27T14:53:28Z</dcterms:created>
  <dcterms:modified xsi:type="dcterms:W3CDTF">2015-02-04T10:32:34Z</dcterms:modified>
</cp:coreProperties>
</file>