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4" r:id="rId29"/>
    <p:sldId id="295" r:id="rId30"/>
    <p:sldId id="296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0"/>
            <a:ext cx="91531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명품 </a:t>
            </a:r>
            <a:r>
              <a:rPr lang="en-US" altLang="ko-KR" dirty="0" smtClean="0">
                <a:solidFill>
                  <a:srgbClr val="C00000"/>
                </a:solidFill>
              </a:rPr>
              <a:t>JAVA Programming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4067204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Thread()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target)</a:t>
            </a:r>
          </a:p>
          <a:p>
            <a:pPr lvl="1"/>
            <a:r>
              <a:rPr lang="en-US" altLang="ko-KR" dirty="0" smtClean="0"/>
              <a:t>Thread(String name)</a:t>
            </a:r>
          </a:p>
          <a:p>
            <a:pPr lvl="1"/>
            <a:r>
              <a:rPr lang="en-US" altLang="ko-KR" dirty="0" smtClean="0"/>
              <a:t>Thread(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target, String name)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시작시키기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start()</a:t>
            </a:r>
          </a:p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run()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잠자기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 sleep(long mills)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죽이기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interrupt()</a:t>
            </a:r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양보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yield()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스레드의</a:t>
            </a:r>
            <a:r>
              <a:rPr lang="ko-KR" altLang="en-US" dirty="0"/>
              <a:t> 실행을 중단하고 다른 </a:t>
            </a:r>
            <a:r>
              <a:rPr lang="ko-KR" altLang="en-US" dirty="0" err="1"/>
              <a:t>스레드가</a:t>
            </a:r>
            <a:r>
              <a:rPr lang="ko-KR" altLang="en-US" dirty="0"/>
              <a:t> 실행될 수 있도록 양보한다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72000" y="1589566"/>
            <a:ext cx="4159101" cy="4911267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스레드가</a:t>
            </a:r>
            <a:r>
              <a:rPr lang="ko-KR" altLang="en-US" dirty="0"/>
              <a:t> 죽을 때까지 기다리기</a:t>
            </a:r>
            <a:endParaRPr lang="en-US" altLang="ko-KR" dirty="0"/>
          </a:p>
          <a:p>
            <a:pPr lvl="1"/>
            <a:r>
              <a:rPr lang="en-US" altLang="ko-KR" dirty="0"/>
              <a:t>void join()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스레드</a:t>
            </a:r>
            <a:r>
              <a:rPr lang="ko-KR" altLang="en-US" dirty="0"/>
              <a:t> 객체 알아내기</a:t>
            </a:r>
            <a:endParaRPr lang="en-US" altLang="ko-KR" dirty="0"/>
          </a:p>
          <a:p>
            <a:pPr lvl="1"/>
            <a:r>
              <a:rPr lang="en-US" altLang="ko-KR" dirty="0"/>
              <a:t>static Thread </a:t>
            </a:r>
            <a:r>
              <a:rPr lang="en-US" altLang="ko-KR" dirty="0" err="1"/>
              <a:t>currentThread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알아내기</a:t>
            </a:r>
            <a:endParaRPr lang="en-US" altLang="ko-KR" dirty="0"/>
          </a:p>
          <a:p>
            <a:pPr lvl="1"/>
            <a:r>
              <a:rPr lang="en-US" altLang="ko-KR" dirty="0"/>
              <a:t>long </a:t>
            </a:r>
            <a:r>
              <a:rPr lang="en-US" altLang="ko-KR" dirty="0" err="1"/>
              <a:t>getId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/>
              <a:t>이름 알아내기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getName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</a:t>
            </a:r>
            <a:r>
              <a:rPr lang="en-US" altLang="ko-KR" dirty="0"/>
              <a:t> </a:t>
            </a:r>
            <a:r>
              <a:rPr lang="ko-KR" altLang="en-US" dirty="0" err="1"/>
              <a:t>우선순위값</a:t>
            </a:r>
            <a:r>
              <a:rPr lang="ko-KR" altLang="en-US" dirty="0"/>
              <a:t> 알아내기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getPriority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스레드의</a:t>
            </a:r>
            <a:r>
              <a:rPr lang="ko-KR" altLang="en-US" dirty="0"/>
              <a:t> 상태 알아내기</a:t>
            </a:r>
            <a:endParaRPr lang="en-US" altLang="ko-KR" dirty="0"/>
          </a:p>
          <a:p>
            <a:pPr lvl="1"/>
            <a:r>
              <a:rPr lang="en-US" altLang="ko-KR" dirty="0" err="1"/>
              <a:t>Thread.State</a:t>
            </a:r>
            <a:r>
              <a:rPr lang="en-US" altLang="ko-KR" dirty="0"/>
              <a:t> </a:t>
            </a:r>
            <a:r>
              <a:rPr lang="en-US" altLang="ko-KR" dirty="0" err="1"/>
              <a:t>getState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클래스를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92606" cy="451940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 상속</a:t>
            </a:r>
            <a:r>
              <a:rPr lang="en-US" altLang="ko-KR" dirty="0" smtClean="0"/>
              <a:t>.</a:t>
            </a:r>
            <a:r>
              <a:rPr lang="ko-KR" altLang="en-US" dirty="0" smtClean="0"/>
              <a:t>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스레드로</a:t>
            </a:r>
            <a:r>
              <a:rPr lang="ko-KR" altLang="en-US" dirty="0" smtClean="0"/>
              <a:t> 작동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에 의해 </a:t>
            </a:r>
            <a:r>
              <a:rPr lang="ko-KR" altLang="en-US" dirty="0" err="1" smtClean="0"/>
              <a:t>스케쥴되기</a:t>
            </a:r>
            <a:r>
              <a:rPr lang="ko-KR" altLang="en-US" dirty="0" smtClean="0"/>
              <a:t> 시작함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6888" y="1412776"/>
            <a:ext cx="36072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extends </a:t>
            </a:r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274915" y="3750866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4581128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500430" y="1571612"/>
            <a:ext cx="177448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7" idx="1"/>
          </p:cNvCxnSpPr>
          <p:nvPr/>
        </p:nvCxnSpPr>
        <p:spPr>
          <a:xfrm>
            <a:off x="3060337" y="3904754"/>
            <a:ext cx="221457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8" idx="1"/>
          </p:cNvCxnSpPr>
          <p:nvPr/>
        </p:nvCxnSpPr>
        <p:spPr>
          <a:xfrm>
            <a:off x="3077502" y="4735017"/>
            <a:ext cx="221457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807069" y="2233246"/>
            <a:ext cx="1644162" cy="574690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931" y="620688"/>
            <a:ext cx="4572000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 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smtClean="0"/>
              <a:t>sleep(1000);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e){return;}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14931" y="3257694"/>
            <a:ext cx="4572000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TestThread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090727" y="3545726"/>
            <a:ext cx="144016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316441" y="3831478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723277" y="62068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클래스 정의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23277" y="1336778"/>
            <a:ext cx="1534398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2069" y="2124704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245" y="1051027"/>
            <a:ext cx="4143404" cy="18019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57675" y="1041144"/>
            <a:ext cx="857256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</p:cNvCxnSpPr>
          <p:nvPr/>
        </p:nvCxnSpPr>
        <p:spPr>
          <a:xfrm>
            <a:off x="2257675" y="1541210"/>
            <a:ext cx="1071570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30887" y="3750158"/>
            <a:ext cx="928694" cy="9882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530887" y="3954589"/>
            <a:ext cx="928694" cy="8132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/>
          <p:cNvSpPr/>
          <p:nvPr/>
        </p:nvSpPr>
        <p:spPr>
          <a:xfrm>
            <a:off x="3410262" y="1340769"/>
            <a:ext cx="167395" cy="1440160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순서도: 처리 31"/>
          <p:cNvSpPr/>
          <p:nvPr/>
        </p:nvSpPr>
        <p:spPr>
          <a:xfrm>
            <a:off x="876126" y="1736813"/>
            <a:ext cx="1654761" cy="648072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endCxn id="31" idx="1"/>
          </p:cNvCxnSpPr>
          <p:nvPr/>
        </p:nvCxnSpPr>
        <p:spPr>
          <a:xfrm>
            <a:off x="2411760" y="2060849"/>
            <a:ext cx="998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763837" y="4932870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20" name="타원 19"/>
          <p:cNvSpPr/>
          <p:nvPr/>
        </p:nvSpPr>
        <p:spPr>
          <a:xfrm>
            <a:off x="3459581" y="5004878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02457" y="457568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1829" y="4572830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31085" y="5153258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7" name="직선 화살표 연결선 26"/>
          <p:cNvCxnSpPr>
            <a:endCxn id="19" idx="2"/>
          </p:cNvCxnSpPr>
          <p:nvPr/>
        </p:nvCxnSpPr>
        <p:spPr>
          <a:xfrm>
            <a:off x="4323677" y="5292910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11509" y="5724958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811509" y="59409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9" name="대각선 방향의 모서리가 둥근 사각형 48"/>
          <p:cNvSpPr/>
          <p:nvPr/>
        </p:nvSpPr>
        <p:spPr>
          <a:xfrm>
            <a:off x="5835845" y="5824350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TimerThread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52" name="직선 연결선 51"/>
          <p:cNvCxnSpPr>
            <a:stCxn id="55" idx="0"/>
            <a:endCxn id="49" idx="2"/>
          </p:cNvCxnSpPr>
          <p:nvPr/>
        </p:nvCxnSpPr>
        <p:spPr>
          <a:xfrm>
            <a:off x="4971749" y="6026682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대각선 방향의 모서리가 둥근 사각형 54"/>
          <p:cNvSpPr/>
          <p:nvPr/>
        </p:nvSpPr>
        <p:spPr>
          <a:xfrm>
            <a:off x="3603597" y="5824350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70" name="자유형 69"/>
          <p:cNvSpPr/>
          <p:nvPr/>
        </p:nvSpPr>
        <p:spPr>
          <a:xfrm>
            <a:off x="5786002" y="5148894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82962" y="116632"/>
            <a:ext cx="786610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 Thread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상속받아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TimerThread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7158" y="228600"/>
            <a:ext cx="8786842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13-1 : Thread</a:t>
            </a:r>
            <a:r>
              <a:rPr lang="ko-KR" altLang="en-US" dirty="0" smtClean="0"/>
              <a:t>를 상속받아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단위의 타이머 레이블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00562" y="1071546"/>
            <a:ext cx="4463926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ThreadTimerEx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Font("Gothic",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ThreadTimerEx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1071546"/>
            <a:ext cx="399881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 {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n=0; 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while(true) {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n++; 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13" y="5427442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3" y="544522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주의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run()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계속 살아있도록 하려면 </a:t>
            </a:r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내 무한 루프 구성</a:t>
            </a:r>
            <a:endParaRPr lang="en-US" altLang="ko-KR" dirty="0" smtClean="0"/>
          </a:p>
          <a:p>
            <a:r>
              <a:rPr lang="ko-KR" altLang="en-US" dirty="0" smtClean="0"/>
              <a:t>한번 종료한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다시 시작시킬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생성하고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등록하여야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강제 종료할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뒤에서 다룸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2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5030922" cy="528641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클래스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구현하는 새 클래스 작성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코드라고 부름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run()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7137" y="1412775"/>
            <a:ext cx="403244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implements Runnable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................................................................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구</a:t>
            </a:r>
            <a:r>
              <a:rPr lang="ko-KR" altLang="en-US" sz="1400" dirty="0"/>
              <a:t>현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015532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	</a:t>
            </a:r>
            <a:r>
              <a:rPr lang="en-US" altLang="ko-KR" sz="1400" b="1" dirty="0" smtClean="0"/>
              <a:t>new Thread(new </a:t>
            </a:r>
            <a:r>
              <a:rPr lang="en-US" altLang="ko-KR" sz="1400" b="1" dirty="0" err="1" smtClean="0"/>
              <a:t>TimerRunnable</a:t>
            </a:r>
            <a:r>
              <a:rPr lang="en-US" altLang="ko-KR" sz="1400" b="1" dirty="0" smtClean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485521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00430" y="1571612"/>
            <a:ext cx="15367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7" idx="1"/>
          </p:cNvCxnSpPr>
          <p:nvPr/>
        </p:nvCxnSpPr>
        <p:spPr>
          <a:xfrm>
            <a:off x="3131840" y="4169420"/>
            <a:ext cx="1656184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2915816" y="5009101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987824" y="2233246"/>
            <a:ext cx="2175375" cy="475674"/>
          </a:xfrm>
          <a:custGeom>
            <a:avLst/>
            <a:gdLst>
              <a:gd name="connsiteX0" fmla="*/ 0 w 1644162"/>
              <a:gd name="connsiteY0" fmla="*/ 571500 h 574690"/>
              <a:gd name="connsiteX1" fmla="*/ 404446 w 1644162"/>
              <a:gd name="connsiteY1" fmla="*/ 509954 h 574690"/>
              <a:gd name="connsiteX2" fmla="*/ 817685 w 1644162"/>
              <a:gd name="connsiteY2" fmla="*/ 131885 h 574690"/>
              <a:gd name="connsiteX3" fmla="*/ 1644162 w 1644162"/>
              <a:gd name="connsiteY3" fmla="*/ 0 h 5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162" h="574690">
                <a:moveTo>
                  <a:pt x="0" y="571500"/>
                </a:moveTo>
                <a:cubicBezTo>
                  <a:pt x="134082" y="577361"/>
                  <a:pt x="268165" y="583223"/>
                  <a:pt x="404446" y="509954"/>
                </a:cubicBezTo>
                <a:cubicBezTo>
                  <a:pt x="540727" y="436685"/>
                  <a:pt x="611066" y="216877"/>
                  <a:pt x="817685" y="131885"/>
                </a:cubicBezTo>
                <a:cubicBezTo>
                  <a:pt x="1024304" y="46893"/>
                  <a:pt x="1334233" y="23446"/>
                  <a:pt x="164416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5108" y="620688"/>
            <a:ext cx="5143536" cy="24929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i="1" dirty="0" err="1" smtClean="0"/>
              <a:t>Thread.sleep</a:t>
            </a:r>
            <a:r>
              <a:rPr lang="en-US" altLang="ko-KR" sz="1200" b="1" i="1" dirty="0" smtClean="0"/>
              <a:t>(1000);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 // 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i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 { return; 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95108" y="3223502"/>
            <a:ext cx="5143536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TestRunnable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Thread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Thread(new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822836" y="3493522"/>
            <a:ext cx="139684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객체 생성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1083984" y="3779274"/>
            <a:ext cx="1214446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</p:txBody>
      </p:sp>
      <p:sp>
        <p:nvSpPr>
          <p:cNvPr id="11" name="순서도: 처리 10"/>
          <p:cNvSpPr/>
          <p:nvPr/>
        </p:nvSpPr>
        <p:spPr>
          <a:xfrm>
            <a:off x="942912" y="620692"/>
            <a:ext cx="149659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err="1" smtClean="0"/>
              <a:t>Runnable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클래스로 구현</a:t>
            </a:r>
            <a:endParaRPr lang="ko-KR" altLang="en-US" sz="1200" dirty="0"/>
          </a:p>
        </p:txBody>
      </p:sp>
      <p:sp>
        <p:nvSpPr>
          <p:cNvPr id="12" name="순서도: 처리 11"/>
          <p:cNvSpPr/>
          <p:nvPr/>
        </p:nvSpPr>
        <p:spPr>
          <a:xfrm>
            <a:off x="755576" y="1072274"/>
            <a:ext cx="1464100" cy="408863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코드 작성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57928" y="809328"/>
            <a:ext cx="720080" cy="1588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085920" y="1167810"/>
            <a:ext cx="1051490" cy="10095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47318" y="3690897"/>
            <a:ext cx="977254" cy="4404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147318" y="3902385"/>
            <a:ext cx="990092" cy="7426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 중괄호 25"/>
          <p:cNvSpPr/>
          <p:nvPr/>
        </p:nvSpPr>
        <p:spPr>
          <a:xfrm>
            <a:off x="3094032" y="1323558"/>
            <a:ext cx="288032" cy="1297671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순서도: 처리 26"/>
          <p:cNvSpPr/>
          <p:nvPr/>
        </p:nvSpPr>
        <p:spPr>
          <a:xfrm>
            <a:off x="1002789" y="1540345"/>
            <a:ext cx="1647064" cy="864096"/>
          </a:xfrm>
          <a:prstGeom prst="flowChartProcess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초에 한 번씩</a:t>
            </a:r>
            <a:endParaRPr lang="en-US" altLang="ko-KR" sz="1200" dirty="0" smtClean="0"/>
          </a:p>
          <a:p>
            <a:r>
              <a:rPr lang="en-US" altLang="ko-KR" sz="1200" dirty="0" smtClean="0"/>
              <a:t>n</a:t>
            </a:r>
            <a:r>
              <a:rPr lang="ko-KR" altLang="en-US" sz="1200" dirty="0" smtClean="0"/>
              <a:t>을 증가시켜 콘솔에</a:t>
            </a:r>
            <a:endParaRPr lang="en-US" altLang="ko-KR" sz="1200" dirty="0" smtClean="0"/>
          </a:p>
          <a:p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2649853" y="1972393"/>
            <a:ext cx="4441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57490" y="1029555"/>
            <a:ext cx="4714908" cy="18233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645316" y="4642700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7564" y="4642700"/>
            <a:ext cx="1179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2781220" y="5722820"/>
            <a:ext cx="4752528" cy="620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781220" y="593884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45" name="대각선 방향의 모서리가 둥근 사각형 44"/>
          <p:cNvSpPr/>
          <p:nvPr/>
        </p:nvSpPr>
        <p:spPr>
          <a:xfrm>
            <a:off x="5805556" y="5822212"/>
            <a:ext cx="1368152" cy="404664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Thread </a:t>
            </a:r>
            <a:r>
              <a:rPr lang="ko-KR" altLang="en-US" sz="1200" smtClean="0"/>
              <a:t>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 정보</a:t>
            </a:r>
            <a:endParaRPr lang="ko-KR" altLang="en-US" sz="1200" dirty="0" smtClean="0"/>
          </a:p>
        </p:txBody>
      </p:sp>
      <p:cxnSp>
        <p:nvCxnSpPr>
          <p:cNvPr id="46" name="직선 연결선 45"/>
          <p:cNvCxnSpPr>
            <a:stCxn id="47" idx="0"/>
            <a:endCxn id="45" idx="2"/>
          </p:cNvCxnSpPr>
          <p:nvPr/>
        </p:nvCxnSpPr>
        <p:spPr>
          <a:xfrm>
            <a:off x="4941460" y="6024544"/>
            <a:ext cx="864096" cy="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대각선 방향의 모서리가 둥근 사각형 46"/>
          <p:cNvSpPr/>
          <p:nvPr/>
        </p:nvSpPr>
        <p:spPr>
          <a:xfrm>
            <a:off x="3573308" y="5822212"/>
            <a:ext cx="1368152" cy="404664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1200" smtClean="0"/>
              <a:t>main</a:t>
            </a:r>
            <a:r>
              <a:rPr lang="ko-KR" altLang="en-US" sz="1200" smtClean="0"/>
              <a:t> 스레드의 스레드 정보</a:t>
            </a:r>
            <a:endParaRPr lang="ko-KR" altLang="en-US" sz="1200" dirty="0" smtClean="0"/>
          </a:p>
        </p:txBody>
      </p:sp>
      <p:sp>
        <p:nvSpPr>
          <p:cNvPr id="49" name="타원 48"/>
          <p:cNvSpPr/>
          <p:nvPr/>
        </p:nvSpPr>
        <p:spPr>
          <a:xfrm>
            <a:off x="5733548" y="4930732"/>
            <a:ext cx="1368152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/>
              <a:t>run() {</a:t>
            </a:r>
          </a:p>
          <a:p>
            <a:r>
              <a:rPr lang="en-US" altLang="ko-KR" sz="1200" dirty="0" smtClean="0"/>
              <a:t>   .............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0" name="타원 49"/>
          <p:cNvSpPr/>
          <p:nvPr/>
        </p:nvSpPr>
        <p:spPr>
          <a:xfrm>
            <a:off x="3429292" y="5002740"/>
            <a:ext cx="1571636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00796" y="5151120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52" name="직선 화살표 연결선 51"/>
          <p:cNvCxnSpPr>
            <a:endCxn id="49" idx="2"/>
          </p:cNvCxnSpPr>
          <p:nvPr/>
        </p:nvCxnSpPr>
        <p:spPr>
          <a:xfrm>
            <a:off x="4293388" y="5290772"/>
            <a:ext cx="1440160" cy="360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/>
          <p:cNvSpPr/>
          <p:nvPr/>
        </p:nvSpPr>
        <p:spPr>
          <a:xfrm>
            <a:off x="5755713" y="5146756"/>
            <a:ext cx="265867" cy="803093"/>
          </a:xfrm>
          <a:custGeom>
            <a:avLst/>
            <a:gdLst>
              <a:gd name="connsiteX0" fmla="*/ 222955 w 222955"/>
              <a:gd name="connsiteY0" fmla="*/ 880533 h 880533"/>
              <a:gd name="connsiteX1" fmla="*/ 28222 w 222955"/>
              <a:gd name="connsiteY1" fmla="*/ 558800 h 880533"/>
              <a:gd name="connsiteX2" fmla="*/ 53622 w 222955"/>
              <a:gd name="connsiteY2" fmla="*/ 194733 h 880533"/>
              <a:gd name="connsiteX3" fmla="*/ 214488 w 222955"/>
              <a:gd name="connsiteY3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55" h="880533">
                <a:moveTo>
                  <a:pt x="222955" y="880533"/>
                </a:moveTo>
                <a:cubicBezTo>
                  <a:pt x="139699" y="776816"/>
                  <a:pt x="56444" y="673100"/>
                  <a:pt x="28222" y="558800"/>
                </a:cubicBezTo>
                <a:cubicBezTo>
                  <a:pt x="0" y="444500"/>
                  <a:pt x="22578" y="287866"/>
                  <a:pt x="53622" y="194733"/>
                </a:cubicBezTo>
                <a:cubicBezTo>
                  <a:pt x="84666" y="101600"/>
                  <a:pt x="149577" y="50800"/>
                  <a:pt x="214488" y="0"/>
                </a:cubicBezTo>
              </a:path>
            </a:pathLst>
          </a:custGeom>
          <a:ln w="28575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028996" y="123775"/>
            <a:ext cx="68553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Runnable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인터페이스를 상속받아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초 단위로 초 시간을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스레드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0" y="5884370"/>
            <a:ext cx="533400" cy="381000"/>
          </a:xfrm>
        </p:spPr>
        <p:txBody>
          <a:bodyPr>
            <a:noAutofit/>
          </a:bodyPr>
          <a:lstStyle/>
          <a:p>
            <a:fld id="{1A6BD2C2-3D3B-4E94-BD92-61B02C5F4DEE}" type="slidenum">
              <a:rPr lang="ko-KR" altLang="en-US" sz="1200" smtClean="0"/>
              <a:pPr/>
              <a:t>16</a:t>
            </a:fld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172400" y="2098015"/>
            <a:ext cx="464347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3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13-2 : </a:t>
            </a:r>
            <a:r>
              <a:rPr lang="en-US" altLang="ko-KR" dirty="0" err="1" smtClean="0"/>
              <a:t>Runnable</a:t>
            </a:r>
            <a:r>
              <a:rPr lang="ko-KR" altLang="en-US" dirty="0" smtClean="0"/>
              <a:t>인터페이스를 구현하여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타이머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41818" y="1398939"/>
            <a:ext cx="482453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RunnableTimerEx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Container c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());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timerLabel.setFont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Font</a:t>
            </a:r>
            <a:r>
              <a:rPr lang="en-US" altLang="ko-KR" sz="1200" dirty="0" smtClean="0"/>
              <a:t>("Gothic",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80));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runnable = new </a:t>
            </a:r>
            <a:r>
              <a:rPr lang="en-US" altLang="ko-KR" sz="1200" b="1" dirty="0" err="1" smtClean="0"/>
              <a:t>imerRunnable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timerLabel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b="1" dirty="0" smtClean="0"/>
              <a:t>		Thread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new Thread(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(300,150);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RunnableTimerEx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	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9512" y="1393606"/>
            <a:ext cx="378279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TimerRunnable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Runnable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TimerRunnable</a:t>
            </a:r>
            <a:r>
              <a:rPr lang="en-US" altLang="ko-KR" sz="1200" dirty="0" smtClean="0"/>
              <a:t>(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timerLabel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this.timerLabel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timerLabel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n=0; 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timerLabel.setText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Integer.toString</a:t>
            </a:r>
            <a:r>
              <a:rPr lang="en-US" altLang="ko-KR" sz="1200" b="1" dirty="0" smtClean="0"/>
              <a:t>(n)); 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n++;</a:t>
            </a:r>
            <a:endParaRPr lang="ko-KR" altLang="en-US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Thread.sleep</a:t>
            </a:r>
            <a:r>
              <a:rPr lang="en-US" altLang="ko-KR" sz="1200" dirty="0" smtClean="0"/>
              <a:t>(1000); 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return;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04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86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2" y="5373216"/>
            <a:ext cx="2569468" cy="12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13-3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문자열을 가진 레이블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4282" y="1401445"/>
            <a:ext cx="4000528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</a:t>
            </a:r>
            <a:r>
              <a:rPr lang="en-US" altLang="ko-KR" sz="1100" dirty="0" smtClean="0"/>
              <a:t>(String text)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super(text); //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ko-KR" altLang="en-US" sz="1100" b="1" dirty="0" err="1" smtClean="0"/>
              <a:t>생성자</a:t>
            </a:r>
            <a:r>
              <a:rPr lang="ko-KR" altLang="en-US" sz="1100" b="1" dirty="0" smtClean="0"/>
              <a:t> 호출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setOpaque</a:t>
            </a:r>
            <a:r>
              <a:rPr lang="en-US" altLang="ko-KR" sz="1100" dirty="0" smtClean="0"/>
              <a:t>(true); // </a:t>
            </a:r>
            <a:r>
              <a:rPr lang="ko-KR" altLang="en-US" sz="1100" dirty="0" smtClean="0"/>
              <a:t>배경색 변경이 가능하도록 설정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Thread 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Thread(this);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while(true)</a:t>
            </a:r>
            <a:r>
              <a:rPr lang="en-US" altLang="ko-KR" sz="1100" dirty="0" smtClean="0"/>
              <a:t>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if(n == 0)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Color.YELLOW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setBackground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Color.GREEN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		if(n == 0) n = 1;</a:t>
            </a:r>
          </a:p>
          <a:p>
            <a:pPr defTabSz="180000"/>
            <a:r>
              <a:rPr lang="en-US" altLang="ko-KR" sz="1100" dirty="0" smtClean="0"/>
              <a:t>			else n = 0;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(500); // 0.5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		return;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4357686" y="1401445"/>
            <a:ext cx="457200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FlickeringLabelEx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/>
              <a:t>setTitle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FlickeringLabelEx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fLabel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("</a:t>
            </a:r>
            <a:r>
              <a:rPr lang="ko-KR" altLang="en-US" sz="1100" b="1" dirty="0" smtClean="0"/>
              <a:t>깜박</a:t>
            </a:r>
            <a:r>
              <a:rPr lang="en-US" altLang="ko-KR" sz="1100" b="1" dirty="0" smtClean="0"/>
              <a:t>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깜박이지 않는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label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</a:t>
            </a:r>
            <a:r>
              <a:rPr lang="ko-KR" altLang="en-US" sz="1100" b="1" dirty="0" err="1" smtClean="0"/>
              <a:t>안깜박</a:t>
            </a:r>
            <a:r>
              <a:rPr lang="en-US" altLang="ko-KR" sz="1100" b="1" dirty="0" smtClean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깜박이는 레이블 생성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 fLabel2 = new </a:t>
            </a:r>
            <a:r>
              <a:rPr lang="en-US" altLang="ko-KR" sz="1100" b="1" dirty="0" err="1" smtClean="0"/>
              <a:t>FlickeringLabel</a:t>
            </a:r>
            <a:r>
              <a:rPr lang="en-US" altLang="ko-KR" sz="1100" b="1" dirty="0" smtClean="0"/>
              <a:t>(</a:t>
            </a:r>
            <a:r>
              <a:rPr lang="en-US" altLang="ko-KR" sz="1100" b="1" dirty="0"/>
              <a:t>"</a:t>
            </a:r>
            <a:r>
              <a:rPr lang="ko-KR" altLang="en-US" sz="1100" b="1" dirty="0" smtClean="0"/>
              <a:t>여기도 깜박</a:t>
            </a:r>
            <a:r>
              <a:rPr lang="en-US" altLang="ko-KR" sz="1100" b="1" dirty="0" smtClean="0"/>
              <a:t>");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fLabel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(label);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(fLabel2);</a:t>
            </a:r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FlickeringLabelEx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0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깜박이는 레이블 만들기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07167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22" y="207054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멀티태스킹</a:t>
            </a:r>
            <a:r>
              <a:rPr lang="en-US" altLang="ko-KR" smtClean="0"/>
              <a:t>(multi-tasking)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응용프로그램이 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동시에 처리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5178666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다림질하면서 이어폰으로</a:t>
            </a:r>
            <a:endParaRPr lang="en-US" altLang="ko-KR" sz="1400" dirty="0" smtClean="0"/>
          </a:p>
          <a:p>
            <a:r>
              <a:rPr lang="ko-KR" altLang="en-US" sz="1400" dirty="0" smtClean="0"/>
              <a:t> 전화하는 주부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1495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운전하면서</a:t>
            </a:r>
            <a:endParaRPr lang="en-US" altLang="ko-KR" sz="1400" dirty="0" smtClean="0"/>
          </a:p>
          <a:p>
            <a:r>
              <a:rPr lang="ko-KR" altLang="en-US" sz="1400" dirty="0" smtClean="0"/>
              <a:t>화장하는 운전자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517866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제품의 판독과 포장 작업의</a:t>
            </a:r>
            <a:endParaRPr lang="en-US" altLang="ko-KR" sz="1400" dirty="0" smtClean="0"/>
          </a:p>
          <a:p>
            <a:r>
              <a:rPr lang="ko-KR" altLang="en-US" sz="1400" dirty="0" smtClean="0"/>
              <a:t> 두 기능을 갖춘 기계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79276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780809" cy="390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88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생성되었지만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아직 실행할 준비가 되지 않았음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RUNNABLE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실행되고 있거나 실행 준비되어 스케쥴링을 기다리는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WAITING</a:t>
            </a:r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불러주기를 기다리고 있는 상태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동기화를 위해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TIMED_WAITING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sleep(n)</a:t>
            </a:r>
            <a:r>
              <a:rPr lang="ko-KR" altLang="en-US" dirty="0" smtClean="0"/>
              <a:t>을 호출하여 </a:t>
            </a:r>
            <a:r>
              <a:rPr lang="en-US" altLang="ko-KR" dirty="0" smtClean="0"/>
              <a:t>n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잠을 자고 있는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 작업을 요청하면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이 스레드를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상태로 만듦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TERMINATED</a:t>
            </a:r>
          </a:p>
          <a:p>
            <a:pPr lvl="2"/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종료한 상태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상태는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기록 관리됨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8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상태와 생명 주기</a:t>
            </a:r>
            <a:endParaRPr lang="ko-KR" altLang="en-US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57158" y="1428736"/>
            <a:ext cx="1510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6 </a:t>
            </a:r>
            <a:r>
              <a:rPr lang="ko-KR" altLang="en-US" sz="1200" dirty="0" smtClean="0"/>
              <a:t>가지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NEW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RUNNABLE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TIMED_WAITING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BLOCK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TERMINATED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08" y="5013176"/>
            <a:ext cx="229800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** wait(), notify(), </a:t>
            </a:r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endParaRPr lang="en-US" altLang="ko-KR" sz="1200" dirty="0" smtClean="0"/>
          </a:p>
          <a:p>
            <a:r>
              <a:rPr lang="en-US" altLang="ko-KR" sz="1200" dirty="0" smtClean="0"/>
              <a:t>Thread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아니며 </a:t>
            </a:r>
            <a:endParaRPr lang="en-US" altLang="ko-KR" sz="1200" dirty="0" smtClean="0"/>
          </a:p>
          <a:p>
            <a:r>
              <a:rPr lang="en-US" altLang="ko-KR" sz="1200" dirty="0" smtClean="0"/>
              <a:t>Object</a:t>
            </a:r>
            <a:r>
              <a:rPr lang="ko-KR" altLang="en-US" sz="1200" dirty="0" smtClean="0"/>
              <a:t>의 메소드임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63861"/>
            <a:ext cx="6212942" cy="525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4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우선순위와 </a:t>
            </a:r>
            <a:r>
              <a:rPr lang="ko-KR" altLang="en-US" dirty="0" err="1" smtClean="0"/>
              <a:t>스케쥴링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최대값 </a:t>
            </a:r>
            <a:r>
              <a:rPr lang="en-US" altLang="ko-KR" dirty="0" smtClean="0"/>
              <a:t>= 10(MAX_PRIORITY)</a:t>
            </a:r>
          </a:p>
          <a:p>
            <a:pPr lvl="1"/>
            <a:r>
              <a:rPr lang="ko-KR" altLang="en-US" dirty="0" smtClean="0"/>
              <a:t>최소값 </a:t>
            </a:r>
            <a:r>
              <a:rPr lang="en-US" altLang="ko-KR" dirty="0" smtClean="0"/>
              <a:t>= 1(MIN_PRIORITY)</a:t>
            </a:r>
          </a:p>
          <a:p>
            <a:pPr lvl="1"/>
            <a:r>
              <a:rPr lang="ko-KR" altLang="en-US" dirty="0" err="1" smtClean="0"/>
              <a:t>보통값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= 5(NORMAL_PRIORITY)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우선순위는 응용프로그램에서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priority)</a:t>
            </a:r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getPriority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main()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 값은 초기에 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동일한 우선순위 값을 가지고 탄생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의 스케쥴링 정책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철저한 우선순위 기반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높은 우선순위의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우선적으로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우선순위의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돌아가면서 </a:t>
            </a:r>
            <a:r>
              <a:rPr lang="ko-KR" altLang="en-US" dirty="0" err="1" smtClean="0"/>
              <a:t>스케쥴링</a:t>
            </a:r>
            <a:r>
              <a:rPr lang="en-US" altLang="ko-KR" dirty="0" smtClean="0"/>
              <a:t>(</a:t>
            </a:r>
            <a:r>
              <a:rPr lang="ko-KR" altLang="en-US" dirty="0"/>
              <a:t>라운드 로빈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은 자바의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 smtClean="0"/>
              <a:t>은 응용프로그램이 실행될 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의해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19672" y="2780928"/>
            <a:ext cx="582084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ThreadMainEx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long id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().</a:t>
            </a:r>
            <a:r>
              <a:rPr lang="en-US" altLang="ko-KR" sz="1200" b="1" dirty="0" err="1" smtClean="0"/>
              <a:t>getId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String </a:t>
            </a:r>
            <a:r>
              <a:rPr lang="en-US" altLang="ko-KR" sz="1200" b="1" dirty="0" smtClean="0"/>
              <a:t>name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getName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priority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getPriority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Thread.State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getState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이름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name);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= " + id);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우선순위 값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priority);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s);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7865" y="5445224"/>
            <a:ext cx="583264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종료와 타 스레드 강제 종료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4699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스스로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 </a:t>
            </a:r>
            <a:r>
              <a:rPr lang="en-US" altLang="ko-KR" dirty="0" smtClean="0"/>
              <a:t>: 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02990" y="2150854"/>
            <a:ext cx="4157442" cy="28623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 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i="1" dirty="0" smtClean="0"/>
              <a:t>				sleep(1000);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e){</a:t>
            </a:r>
          </a:p>
          <a:p>
            <a:pPr defTabSz="180000"/>
            <a:r>
              <a:rPr lang="en-US" altLang="ko-KR" sz="1200" b="1" dirty="0" smtClean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 smtClean="0"/>
              <a:t>외를 받고 스스로 </a:t>
            </a:r>
            <a:r>
              <a:rPr lang="ko-KR" altLang="en-US" sz="1200" b="1" dirty="0" err="1" smtClean="0"/>
              <a:t>리턴하여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293" y="3812847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th.interrupt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6165304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143504" y="5519716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</a:t>
            </a:r>
          </a:p>
          <a:p>
            <a:pPr algn="ctr"/>
            <a:r>
              <a:rPr lang="en-US" altLang="ko-KR" sz="1200" dirty="0" smtClean="0"/>
              <a:t>{return;}</a:t>
            </a:r>
            <a:endParaRPr lang="ko-KR" altLang="en-US" sz="1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smtClean="0"/>
              <a:t>    th</a:t>
            </a:r>
          </a:p>
          <a:p>
            <a:pPr defTabSz="180000"/>
            <a:endParaRPr lang="en-US" altLang="ko-KR" sz="1200" smtClean="0"/>
          </a:p>
          <a:p>
            <a:pPr defTabSz="180000"/>
            <a:r>
              <a:rPr lang="en-US" altLang="ko-KR" sz="1200" smtClean="0"/>
              <a:t>th.interrupt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04" y="516822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240233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27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67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153299" y="4435160"/>
            <a:ext cx="1616574" cy="324036"/>
          </a:xfrm>
          <a:prstGeom prst="wedgeRoundRectCallout">
            <a:avLst>
              <a:gd name="adj1" fmla="val -89552"/>
              <a:gd name="adj2" fmla="val -11392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만일 </a:t>
            </a:r>
            <a:r>
              <a:rPr lang="en-US" altLang="ko-KR" sz="1000" dirty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100074" y="6303803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main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문 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0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53400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13-4 : </a:t>
            </a:r>
            <a:r>
              <a:rPr lang="ko-KR" altLang="en-US" dirty="0" smtClean="0"/>
              <a:t>타이머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 강제 종료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23486" y="692696"/>
            <a:ext cx="4641002" cy="6017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ThreadInterruptEx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Thread </a:t>
            </a:r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 </a:t>
            </a:r>
            <a:r>
              <a:rPr lang="en-US" altLang="ko-KR" sz="1100" dirty="0" err="1" smtClean="0"/>
              <a:t>hreadInterruptEx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Container c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</a:t>
            </a:r>
            <a:r>
              <a:rPr lang="en-US" altLang="ko-KR" sz="1100" dirty="0"/>
              <a:t>Font</a:t>
            </a:r>
            <a:r>
              <a:rPr lang="en-US" altLang="ko-KR" sz="1100" dirty="0" smtClean="0"/>
              <a:t>("Gothic", </a:t>
            </a:r>
            <a:r>
              <a:rPr lang="en-US" altLang="ko-KR" sz="1100" dirty="0" err="1" smtClean="0"/>
              <a:t>Font.ITALIC</a:t>
            </a:r>
            <a:r>
              <a:rPr lang="en-US" altLang="ko-KR" sz="1100" dirty="0" smtClean="0"/>
              <a:t>, 80));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= new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= new Thread(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 smtClean="0"/>
              <a:t>버튼을 생성하고 </a:t>
            </a:r>
            <a:r>
              <a:rPr lang="en-US" altLang="ko-KR" sz="1100" dirty="0" smtClean="0"/>
              <a:t>Action </a:t>
            </a:r>
            <a:r>
              <a:rPr lang="ko-KR" altLang="en-US" sz="1100" dirty="0" err="1" smtClean="0"/>
              <a:t>리스너</a:t>
            </a:r>
            <a:r>
              <a:rPr lang="ko-KR" altLang="en-US" sz="1100" dirty="0" smtClean="0"/>
              <a:t> 등록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 =new </a:t>
            </a:r>
            <a:r>
              <a:rPr lang="en-US" altLang="ko-KR" sz="1100" dirty="0" err="1" smtClean="0"/>
              <a:t>JButton</a:t>
            </a:r>
            <a:r>
              <a:rPr lang="en-US" altLang="ko-KR" sz="1100" dirty="0"/>
              <a:t>("kill Timer");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btn.addActionListener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b="1" dirty="0" smtClean="0"/>
              <a:t>	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th.interrupt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smtClean="0"/>
              <a:t>타이머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강제 종료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btn</a:t>
            </a:r>
            <a:r>
              <a:rPr lang="en-US" altLang="ko-KR" sz="1100" b="1" dirty="0" smtClean="0"/>
              <a:t> = (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)</a:t>
            </a:r>
            <a:r>
              <a:rPr lang="en-US" altLang="ko-KR" sz="1100" b="1" dirty="0" err="1" smtClean="0"/>
              <a:t>e.getSource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btn.setEnabled</a:t>
            </a:r>
            <a:r>
              <a:rPr lang="en-US" altLang="ko-KR" sz="1100" b="1" dirty="0" smtClean="0"/>
              <a:t>(false); // </a:t>
            </a:r>
            <a:r>
              <a:rPr lang="ko-KR" altLang="en-US" sz="1100" b="1" dirty="0" smtClean="0"/>
              <a:t>버튼 비활성화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b="1" dirty="0" smtClean="0"/>
              <a:t>		});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r>
              <a:rPr lang="en-US" altLang="ko-KR" sz="1100" dirty="0" smtClean="0"/>
              <a:t>	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 smtClean="0"/>
              <a:t>(); //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동작시킴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ThreadInterruptEx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 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1428736"/>
            <a:ext cx="3744416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Runnable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 smtClean="0"/>
              <a:t>TimerRunnable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timerLabel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void run()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n=0;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while(true) {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(n));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n++; </a:t>
            </a:r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try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(1000); // 1</a:t>
            </a:r>
            <a:r>
              <a:rPr lang="ko-KR" altLang="en-US" sz="1100" dirty="0" smtClean="0"/>
              <a:t>초 동안 잠을 잔다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	return; // </a:t>
            </a:r>
            <a:r>
              <a:rPr lang="ko-KR" altLang="en-US" sz="1100" b="1" dirty="0" smtClean="0"/>
              <a:t>예외가 발생하면 </a:t>
            </a:r>
            <a:r>
              <a:rPr lang="ko-KR" altLang="en-US" sz="1100" b="1" dirty="0" err="1" smtClean="0"/>
              <a:t>스레드</a:t>
            </a:r>
            <a:r>
              <a:rPr lang="ko-KR" altLang="en-US" sz="1100" b="1" dirty="0" smtClean="0"/>
              <a:t> 종료</a:t>
            </a:r>
          </a:p>
          <a:p>
            <a:pPr defTabSz="180000"/>
            <a:r>
              <a:rPr lang="en-US" altLang="ko-KR" sz="1100" b="1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1</a:t>
            </a:r>
            <a:r>
              <a:rPr lang="ko-KR" altLang="en-US" smtClean="0"/>
              <a:t>초씩 작동하는 타이머 스레드 강제 종료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24190" y="3258311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Kill Timer </a:t>
            </a:r>
            <a:r>
              <a:rPr lang="ko-KR" altLang="en-US" sz="1400" dirty="0" smtClean="0"/>
              <a:t>버튼을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타이머가 멈춘다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버튼은 비활성화된다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8024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7395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15812" y="3266706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타이머는 정상 작동한다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6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flag</a:t>
            </a:r>
            <a:r>
              <a:rPr lang="ko-KR" altLang="en-US" dirty="0" smtClean="0"/>
              <a:t>를 이용한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3467998" cy="504056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flag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로 만들면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스스로 종료하는 방식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7014" y="1197685"/>
            <a:ext cx="4140706" cy="360098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flag = false; // false</a:t>
            </a:r>
            <a:r>
              <a:rPr lang="ko-KR" altLang="en-US" sz="1200" b="1" dirty="0" smtClean="0"/>
              <a:t>로 초기화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public void finish() { flag = true; }</a:t>
            </a: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dirty="0" smtClean="0"/>
              <a:t>			try {</a:t>
            </a:r>
          </a:p>
          <a:p>
            <a:pPr defTabSz="180000"/>
            <a:r>
              <a:rPr lang="en-US" altLang="ko-KR" sz="1200" dirty="0" smtClean="0"/>
              <a:t>				sleep(1000);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if(flag == true)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return; // </a:t>
            </a:r>
            <a:r>
              <a:rPr lang="ko-KR" altLang="en-US" sz="1200" b="1" dirty="0" err="1" smtClean="0"/>
              <a:t>스레드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</a:t>
            </a:r>
          </a:p>
          <a:p>
            <a:pPr defTabSz="180000"/>
            <a:r>
              <a:rPr lang="en-US" altLang="ko-KR" sz="1200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716" y="3583087"/>
            <a:ext cx="3881234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th.finish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4873" y="6026804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 </a:t>
            </a:r>
            <a:r>
              <a:rPr lang="ko-KR" altLang="en-US" sz="1200" dirty="0" smtClean="0"/>
              <a:t>멤버를 </a:t>
            </a:r>
            <a:r>
              <a:rPr lang="en-US" altLang="ko-KR" sz="1200" dirty="0" smtClean="0"/>
              <a:t>true</a:t>
            </a:r>
            <a:r>
              <a:rPr lang="ko-KR" altLang="en-US" sz="1200" dirty="0" smtClean="0"/>
              <a:t>로 변</a:t>
            </a:r>
            <a:r>
              <a:rPr lang="ko-KR" altLang="en-US" sz="1200" dirty="0"/>
              <a:t>경</a:t>
            </a:r>
          </a:p>
        </p:txBody>
      </p:sp>
      <p:sp>
        <p:nvSpPr>
          <p:cNvPr id="8" name="타원 7"/>
          <p:cNvSpPr/>
          <p:nvPr/>
        </p:nvSpPr>
        <p:spPr>
          <a:xfrm>
            <a:off x="5143504" y="5301208"/>
            <a:ext cx="3316928" cy="127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200" dirty="0" smtClean="0"/>
          </a:p>
        </p:txBody>
      </p:sp>
      <p:sp>
        <p:nvSpPr>
          <p:cNvPr id="9" name="타원 8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th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th.finish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1604" y="516822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5024209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11760" y="5661248"/>
            <a:ext cx="3521647" cy="504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267744" y="5661248"/>
            <a:ext cx="3096344" cy="720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33407" y="545074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flag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37463" y="5450741"/>
            <a:ext cx="57606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false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32453" y="5348247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곱셈 기호 17"/>
          <p:cNvSpPr/>
          <p:nvPr/>
        </p:nvSpPr>
        <p:spPr>
          <a:xfrm>
            <a:off x="6527367" y="5445224"/>
            <a:ext cx="288032" cy="288032"/>
          </a:xfrm>
          <a:prstGeom prst="mathMultiply">
            <a:avLst>
              <a:gd name="adj1" fmla="val 25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56656" y="5910789"/>
            <a:ext cx="2121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if(flag == </a:t>
            </a:r>
            <a:r>
              <a:rPr lang="en-US" altLang="ko-KR" sz="1200" dirty="0">
                <a:solidFill>
                  <a:srgbClr val="FF0000"/>
                </a:solidFill>
              </a:rPr>
              <a:t>true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return</a:t>
            </a:r>
            <a:r>
              <a:rPr lang="en-US" altLang="ko-KR" sz="1200" dirty="0"/>
              <a:t>; //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72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55461"/>
            <a:ext cx="1525141" cy="169207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예제 </a:t>
            </a:r>
            <a:r>
              <a:rPr lang="en-US" altLang="ko-KR" sz="1600" dirty="0" smtClean="0"/>
              <a:t>13-5 </a:t>
            </a:r>
            <a:br>
              <a:rPr lang="en-US" altLang="ko-KR" sz="1600" dirty="0" smtClean="0"/>
            </a:br>
            <a:r>
              <a:rPr lang="en-US" altLang="ko-KR" sz="1600" dirty="0" smtClean="0"/>
              <a:t>flag</a:t>
            </a:r>
            <a:r>
              <a:rPr lang="ko-KR" altLang="en-US" sz="1600" dirty="0" smtClean="0"/>
              <a:t>를 이용한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강제 종료</a:t>
            </a:r>
            <a:endParaRPr lang="ko-KR" altLang="en-US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5449"/>
            <a:ext cx="4392488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boolean</a:t>
            </a:r>
            <a:r>
              <a:rPr lang="en-US" altLang="ko-KR" sz="1000" b="1" dirty="0"/>
              <a:t> flag=false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스레드의</a:t>
            </a:r>
            <a:r>
              <a:rPr lang="ko-KR" altLang="en-US" sz="1000" dirty="0"/>
              <a:t> 종료 명령을 표시하는 플래그</a:t>
            </a:r>
            <a:r>
              <a:rPr lang="en-US" altLang="ko-KR" sz="1000" dirty="0" smtClean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			// </a:t>
            </a:r>
            <a:r>
              <a:rPr lang="en-US" altLang="ko-KR" sz="1000" dirty="0"/>
              <a:t>true : </a:t>
            </a:r>
            <a:r>
              <a:rPr lang="ko-KR" altLang="en-US" sz="1000" dirty="0"/>
              <a:t>종료 지시</a:t>
            </a:r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(Container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this.contentPane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contentPane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void finish() {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명령을 </a:t>
            </a:r>
            <a:r>
              <a:rPr lang="en-US" altLang="ko-KR" sz="1000" b="1" dirty="0"/>
              <a:t>flag</a:t>
            </a:r>
            <a:r>
              <a:rPr lang="ko-KR" altLang="en-US" sz="1000" b="1" dirty="0"/>
              <a:t>에 표시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/>
              <a:t>flag = true;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contentPane.getWidth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 = 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Math.random</a:t>
            </a:r>
            <a:r>
              <a:rPr lang="en-US" altLang="ko-KR" sz="1000" dirty="0"/>
              <a:t>()*</a:t>
            </a:r>
            <a:r>
              <a:rPr lang="en-US" altLang="ko-KR" sz="1000" dirty="0" err="1"/>
              <a:t>contentPane.getHeight</a:t>
            </a:r>
            <a:r>
              <a:rPr lang="en-US" altLang="ko-KR" sz="1000" dirty="0"/>
              <a:t>()));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label = new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("Java"); //</a:t>
            </a:r>
            <a:r>
              <a:rPr lang="ko-KR" altLang="en-US" sz="1000" b="1" dirty="0"/>
              <a:t>새 레이블 생성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(x, </a:t>
            </a:r>
            <a:r>
              <a:rPr lang="en-US" altLang="ko-KR" sz="1000" dirty="0" smtClean="0"/>
              <a:t>y);</a:t>
            </a:r>
            <a:r>
              <a:rPr lang="ko-KR" altLang="en-US" sz="1000" dirty="0"/>
              <a:t>			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b="1" dirty="0" err="1"/>
              <a:t>contentPane.add</a:t>
            </a:r>
            <a:r>
              <a:rPr lang="en-US" altLang="ko-KR" sz="1000" b="1" dirty="0"/>
              <a:t>(label);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Thread.sleep</a:t>
            </a:r>
            <a:r>
              <a:rPr lang="en-US" altLang="ko-KR" sz="1000" dirty="0"/>
              <a:t>(300); // 0.3</a:t>
            </a:r>
            <a:r>
              <a:rPr lang="ko-KR" altLang="en-US" sz="1000" dirty="0"/>
              <a:t>초 동안 잠을 잔다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if(flag==true) {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contentPane.removeAll</a:t>
            </a:r>
            <a:r>
              <a:rPr lang="en-US" altLang="ko-KR" sz="1000" dirty="0" smtClean="0"/>
              <a:t>();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/>
              <a:t>label = 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("finish");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label.setSize</a:t>
            </a:r>
            <a:r>
              <a:rPr lang="en-US" altLang="ko-KR" sz="1000" dirty="0"/>
              <a:t>(80, 30); 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label.setLocation</a:t>
            </a:r>
            <a:r>
              <a:rPr lang="en-US" altLang="ko-KR" sz="1000" dirty="0"/>
              <a:t>(100, 100);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label.setForeground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Color.RED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			</a:t>
            </a:r>
            <a:r>
              <a:rPr lang="en-US" altLang="ko-KR" sz="1000" dirty="0" err="1"/>
              <a:t>contentPane.add</a:t>
            </a:r>
            <a:r>
              <a:rPr lang="en-US" altLang="ko-KR" sz="1000" dirty="0"/>
              <a:t>(label);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dirty="0" err="1"/>
              <a:t>contentPane.repaint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		</a:t>
            </a:r>
            <a:r>
              <a:rPr lang="en-US" altLang="ko-KR" sz="1000" b="1" dirty="0"/>
              <a:t>return;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	catch(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	return;	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364088" y="172204"/>
            <a:ext cx="3672408" cy="3939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ThreadFinishFlagEx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RandomThread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레퍼런스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c.addMouseListener</a:t>
            </a:r>
            <a:r>
              <a:rPr lang="en-US" altLang="ko-KR" sz="1000" b="1" dirty="0"/>
              <a:t>(new </a:t>
            </a:r>
            <a:r>
              <a:rPr lang="en-US" altLang="ko-KR" sz="1000" b="1" dirty="0" err="1"/>
              <a:t>MouseAdapter</a:t>
            </a:r>
            <a:r>
              <a:rPr lang="en-US" altLang="ko-KR" sz="1000" b="1" dirty="0"/>
              <a:t>() </a:t>
            </a:r>
            <a:r>
              <a:rPr lang="en-US" altLang="ko-KR" sz="1000" b="1" dirty="0" smtClean="0"/>
              <a:t>{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public void </a:t>
            </a:r>
            <a:r>
              <a:rPr lang="en-US" altLang="ko-KR" sz="1000" b="1" dirty="0" err="1"/>
              <a:t>mousePressed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MouseEvent</a:t>
            </a:r>
            <a:r>
              <a:rPr lang="en-US" altLang="ko-KR" sz="1000" b="1" dirty="0"/>
              <a:t> e) {</a:t>
            </a:r>
          </a:p>
          <a:p>
            <a:pPr defTabSz="180000"/>
            <a:r>
              <a:rPr lang="en-US" altLang="ko-KR" sz="1000" b="1" dirty="0"/>
              <a:t>				</a:t>
            </a:r>
            <a:r>
              <a:rPr lang="en-US" altLang="ko-KR" sz="1000" b="1" dirty="0" err="1"/>
              <a:t>th.finish</a:t>
            </a:r>
            <a:r>
              <a:rPr lang="en-US" altLang="ko-KR" sz="1000" b="1" dirty="0"/>
              <a:t>(); //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종료 명령</a:t>
            </a:r>
          </a:p>
          <a:p>
            <a:pPr defTabSz="180000"/>
            <a:r>
              <a:rPr lang="ko-KR" altLang="en-US" sz="1000" b="1" dirty="0"/>
              <a:t>			</a:t>
            </a:r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b="1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r>
              <a:rPr lang="en-US" altLang="ko-KR" sz="1000" b="1" dirty="0" err="1"/>
              <a:t>RandomThread</a:t>
            </a:r>
            <a:r>
              <a:rPr lang="en-US" altLang="ko-KR" sz="1000" b="1" dirty="0"/>
              <a:t>(c);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생성		</a:t>
            </a:r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 // </a:t>
            </a:r>
            <a:r>
              <a:rPr lang="ko-KR" altLang="en-US" sz="1000" b="1" dirty="0" err="1"/>
              <a:t>스레드</a:t>
            </a:r>
            <a:r>
              <a:rPr lang="ko-KR" altLang="en-US" sz="1000" b="1" dirty="0"/>
              <a:t> 동작시킴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ThreadFinishFlagEx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8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1412776"/>
            <a:ext cx="5743527" cy="40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 개념과 실</a:t>
            </a:r>
            <a:r>
              <a:rPr lang="en-US" altLang="ko-KR" dirty="0" smtClean="0"/>
              <a:t>(thread)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549864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55976" y="5498648"/>
            <a:ext cx="1311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B0F0"/>
                </a:solidFill>
              </a:rPr>
              <a:t>스레드</a:t>
            </a:r>
            <a:r>
              <a:rPr lang="ko-KR" altLang="en-US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smtClean="0">
                <a:solidFill>
                  <a:srgbClr val="00B0F0"/>
                </a:solidFill>
              </a:rPr>
              <a:t>B </a:t>
            </a:r>
            <a:r>
              <a:rPr lang="ko-KR" altLang="en-US" sz="1400" dirty="0" smtClean="0">
                <a:solidFill>
                  <a:srgbClr val="00B0F0"/>
                </a:solidFill>
              </a:rPr>
              <a:t>생성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75598" y="4301025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마치 바늘이 하나의 실</a:t>
            </a:r>
            <a:r>
              <a:rPr lang="en-US" altLang="ko-KR" sz="1400" dirty="0" smtClean="0"/>
              <a:t>(thread)</a:t>
            </a:r>
            <a:r>
              <a:rPr lang="ko-KR" altLang="en-US" sz="1400" dirty="0" smtClean="0"/>
              <a:t>을  가지고 바느질하는 것과 자바의 </a:t>
            </a:r>
            <a:r>
              <a:rPr lang="ko-KR" altLang="en-US" sz="1400" dirty="0" err="1" smtClean="0"/>
              <a:t>스레드는</a:t>
            </a:r>
            <a:r>
              <a:rPr lang="ko-KR" altLang="en-US" sz="1400" dirty="0" smtClean="0"/>
              <a:t> 일맥 상통함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2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2050" name="_x172703904" descr="EMB000004944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71844624" descr="EMB0000049446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313234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8462" y="3689558"/>
            <a:ext cx="1503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작동함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523406" y="3675766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 err="1"/>
              <a:t>스레드가</a:t>
            </a:r>
            <a:r>
              <a:rPr lang="ko-KR" altLang="en-US" sz="1400" dirty="0"/>
              <a:t> 종료하였음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635896" y="4212143"/>
            <a:ext cx="1616574" cy="324036"/>
          </a:xfrm>
          <a:prstGeom prst="wedgeRoundRectCallout">
            <a:avLst>
              <a:gd name="adj1" fmla="val -61270"/>
              <a:gd name="adj2" fmla="val -34207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컨텐트팬에</a:t>
            </a:r>
            <a:r>
              <a:rPr lang="ko-KR" altLang="en-US" sz="1000" dirty="0" smtClean="0">
                <a:solidFill>
                  <a:schemeClr val="tx1"/>
                </a:solidFill>
              </a:rPr>
              <a:t> 마우스를 클릭하면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3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프로그램 작성시 주의점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동시에 접근하는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데이터의 값에 예상치 못한 결과 발생 가능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공유 데이터의 동시 접근 문제 해결책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공유 데이터를 접근하는 모든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 줄 세우기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공유 데이터에 대한 작업을 끝낼 때까지 다른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하도록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프린터 동시 쓰기로 충돌하는 경우 </a:t>
            </a:r>
            <a:endParaRPr lang="ko-KR" altLang="en-US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 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r>
              <a:rPr lang="ko-KR" altLang="en-US" sz="1200" dirty="0" smtClean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857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5911463" y="1660912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71601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프린터 사용을 끝낼때까지 기다린다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18873" y="5970387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동시에 프린터에 쓰는 경우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문제 발생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42341" y="5970387"/>
            <a:ext cx="283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스레드의</a:t>
            </a:r>
            <a:r>
              <a:rPr lang="ko-KR" altLang="en-US" sz="1400" dirty="0" smtClean="0"/>
              <a:t> 출력이 끝날 때까지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대기함으로써 </a:t>
            </a:r>
            <a:r>
              <a:rPr lang="ko-KR" altLang="en-US" sz="1400" b="1" dirty="0" smtClean="0"/>
              <a:t>정상 출력</a:t>
            </a:r>
            <a:endParaRPr lang="ko-KR" altLang="en-US" sz="1400" b="1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</a:t>
            </a:r>
            <a:r>
              <a:rPr lang="ko-KR" altLang="en-US" dirty="0" err="1" smtClean="0"/>
              <a:t>집계판에</a:t>
            </a:r>
            <a:r>
              <a:rPr lang="ko-KR" altLang="en-US" dirty="0" smtClean="0"/>
              <a:t> 동시 접근하는 경우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64" y="2071678"/>
            <a:ext cx="8391518" cy="223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곱셈 기호 4"/>
          <p:cNvSpPr/>
          <p:nvPr/>
        </p:nvSpPr>
        <p:spPr>
          <a:xfrm>
            <a:off x="-857288" y="857232"/>
            <a:ext cx="464347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타원형 설명선 5"/>
          <p:cNvSpPr/>
          <p:nvPr/>
        </p:nvSpPr>
        <p:spPr>
          <a:xfrm>
            <a:off x="2428860" y="1857364"/>
            <a:ext cx="1071570" cy="571504"/>
          </a:xfrm>
          <a:prstGeom prst="wedgeEllipseCallout">
            <a:avLst>
              <a:gd name="adj1" fmla="val -75665"/>
              <a:gd name="adj2" fmla="val 91426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50+10=60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214282" y="2000240"/>
            <a:ext cx="1071570" cy="571504"/>
          </a:xfrm>
          <a:prstGeom prst="wedgeEllipseCallout">
            <a:avLst>
              <a:gd name="adj1" fmla="val 34763"/>
              <a:gd name="adj2" fmla="val 7589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50+10=60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16" y="428625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5886" y="428625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157161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는 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</a:t>
            </a:r>
            <a:endParaRPr lang="en-US" altLang="ko-KR" sz="1200" dirty="0" smtClean="0"/>
          </a:p>
          <a:p>
            <a:r>
              <a:rPr lang="ko-KR" altLang="en-US" sz="1200" dirty="0" smtClean="0"/>
              <a:t>계수를 끝낸 후 계수를 시작함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43570" y="421636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B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429124" y="3929066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C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072462" y="350043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</a:t>
            </a:r>
            <a:r>
              <a:rPr lang="en-US" altLang="ko-KR" sz="1200" dirty="0" smtClean="0"/>
              <a:t> A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43834" y="1643050"/>
            <a:ext cx="13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학생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는  </a:t>
            </a:r>
            <a:r>
              <a:rPr lang="en-US" altLang="ko-KR" sz="1200" dirty="0" smtClean="0"/>
              <a:t>60</a:t>
            </a:r>
            <a:r>
              <a:rPr lang="ko-KR" altLang="en-US" sz="1200" dirty="0" smtClean="0"/>
              <a:t>을 기록하고 나감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9497" y="5357826"/>
            <a:ext cx="28312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학생이 동시에 방에 들어와서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집계판을</a:t>
            </a:r>
            <a:r>
              <a:rPr lang="ko-KR" altLang="en-US" sz="1400" dirty="0" smtClean="0"/>
              <a:t> 수정하는 경우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집계판의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결과가 잘못됨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3695" y="5429264"/>
            <a:ext cx="2284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방에 먼저 들어간 학생이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집계를 끝내기를 기다리면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정상 처리</a:t>
            </a:r>
            <a:endParaRPr lang="ko-KR" altLang="en-US" sz="1400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1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275876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독점적으로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smtClean="0"/>
              <a:t>(critical </a:t>
            </a:r>
            <a:r>
              <a:rPr lang="en-US" altLang="ko-KR" dirty="0" smtClean="0"/>
              <a:t>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블록이 실행될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152623"/>
            <a:ext cx="208877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200" dirty="0" smtClean="0"/>
              <a:t>void add()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n+=10;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06019" y="4044628"/>
            <a:ext cx="227023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void execute()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코드들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	synchronized(this)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getCurrentSum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n+=10;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setCurrentSum</a:t>
            </a:r>
            <a:r>
              <a:rPr lang="en-US" altLang="ko-KR" sz="1200" dirty="0" smtClean="0"/>
              <a:t>(n);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 smtClean="0"/>
              <a:t>	// 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다른 코드들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38" y="6187716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83470" y="6187716"/>
            <a:ext cx="187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</a:t>
            </a:r>
            <a:r>
              <a:rPr lang="ko-KR" altLang="en-US" sz="1200" dirty="0" smtClean="0"/>
              <a:t>코드 블록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집계판</a:t>
            </a:r>
            <a:r>
              <a:rPr lang="ko-KR" altLang="en-US" dirty="0" smtClean="0"/>
              <a:t> 사례를 코딩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8094" y="1124744"/>
            <a:ext cx="469394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synchronized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Thread.yield</a:t>
            </a:r>
            <a:r>
              <a:rPr lang="en-US" altLang="ko-KR" sz="1000" dirty="0" smtClean="0"/>
              <a:t>(); // </a:t>
            </a:r>
            <a:r>
              <a:rPr lang="ko-KR" altLang="en-US" sz="1000" dirty="0" smtClean="0"/>
              <a:t>현재 실행하고 있는 </a:t>
            </a:r>
            <a:r>
              <a:rPr lang="ko-KR" altLang="en-US" sz="1000" dirty="0" err="1" smtClean="0"/>
              <a:t>스레드가</a:t>
            </a:r>
            <a:r>
              <a:rPr lang="ko-KR" altLang="en-US" sz="1000" dirty="0" smtClean="0"/>
              <a:t> 다른 </a:t>
            </a:r>
            <a:r>
              <a:rPr lang="ko-KR" altLang="en-US" sz="1000" dirty="0" err="1" smtClean="0"/>
              <a:t>스레드에게</a:t>
            </a:r>
            <a:r>
              <a:rPr lang="ko-KR" altLang="en-US" sz="1000" dirty="0" smtClean="0"/>
              <a:t> 양보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System.out.println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Thread.currntThread</a:t>
            </a:r>
            <a:r>
              <a:rPr lang="en-US" altLang="ko-KR" sz="1000" b="1" dirty="0" smtClean="0"/>
              <a:t>().</a:t>
            </a:r>
            <a:r>
              <a:rPr lang="en-US" altLang="ko-KR" sz="1000" b="1" dirty="0" err="1" smtClean="0"/>
              <a:t>getName</a:t>
            </a:r>
            <a:r>
              <a:rPr lang="en-US" altLang="ko-KR" sz="1000" b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17319" y="5943010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호출하였으며</a:t>
            </a:r>
            <a:endParaRPr lang="en-US" altLang="ko-KR" sz="1200" dirty="0" smtClean="0"/>
          </a:p>
          <a:p>
            <a:r>
              <a:rPr lang="ko-KR" altLang="en-US" sz="1200" dirty="0" smtClean="0"/>
              <a:t>동기화가 잘 이루어져서 최종 누적 점수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이 됨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017889" y="2143116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kitae : 10</a:t>
            </a:r>
          </a:p>
          <a:p>
            <a:r>
              <a:rPr lang="en-US" altLang="ko-KR" sz="1200"/>
              <a:t>hyosoo : 20</a:t>
            </a:r>
          </a:p>
          <a:p>
            <a:r>
              <a:rPr lang="en-US" altLang="ko-KR" sz="1200"/>
              <a:t>kitae : 30</a:t>
            </a:r>
          </a:p>
          <a:p>
            <a:r>
              <a:rPr lang="en-US" altLang="ko-KR" sz="1200"/>
              <a:t>hyosoo : 40</a:t>
            </a:r>
          </a:p>
          <a:p>
            <a:r>
              <a:rPr lang="en-US" altLang="ko-KR" sz="1200"/>
              <a:t>kitae : 50</a:t>
            </a:r>
          </a:p>
          <a:p>
            <a:r>
              <a:rPr lang="en-US" altLang="ko-KR" sz="1200"/>
              <a:t>hyosoo : 60</a:t>
            </a:r>
          </a:p>
          <a:p>
            <a:r>
              <a:rPr lang="en-US" altLang="ko-KR" sz="1200"/>
              <a:t>kitae : 70</a:t>
            </a:r>
          </a:p>
          <a:p>
            <a:r>
              <a:rPr lang="en-US" altLang="ko-KR" sz="1200"/>
              <a:t>hyosoo : 80</a:t>
            </a:r>
          </a:p>
          <a:p>
            <a:r>
              <a:rPr lang="en-US" altLang="ko-KR" sz="1200"/>
              <a:t>hyosoo : 90</a:t>
            </a:r>
          </a:p>
          <a:p>
            <a:r>
              <a:rPr lang="en-US" altLang="ko-KR" sz="1200"/>
              <a:t>hyosoo : 100</a:t>
            </a:r>
          </a:p>
          <a:p>
            <a:r>
              <a:rPr lang="en-US" altLang="ko-KR" sz="1200"/>
              <a:t>hyosoo : 110</a:t>
            </a:r>
          </a:p>
          <a:p>
            <a:r>
              <a:rPr lang="en-US" altLang="ko-KR" sz="1200"/>
              <a:t>hyosoo : 120</a:t>
            </a:r>
          </a:p>
          <a:p>
            <a:r>
              <a:rPr lang="en-US" altLang="ko-KR" sz="1200"/>
              <a:t>hyosoo : 130</a:t>
            </a:r>
          </a:p>
          <a:p>
            <a:r>
              <a:rPr lang="en-US" altLang="ko-KR" sz="1200"/>
              <a:t>hyosoo : 140</a:t>
            </a:r>
          </a:p>
          <a:p>
            <a:r>
              <a:rPr lang="en-US" altLang="ko-KR" sz="1200"/>
              <a:t>kitae : 150</a:t>
            </a:r>
          </a:p>
          <a:p>
            <a:r>
              <a:rPr lang="en-US" altLang="ko-KR" sz="1200"/>
              <a:t>kitae : 160</a:t>
            </a:r>
          </a:p>
          <a:p>
            <a:r>
              <a:rPr lang="en-US" altLang="ko-KR" sz="1200"/>
              <a:t>kitae : 170</a:t>
            </a:r>
          </a:p>
          <a:p>
            <a:r>
              <a:rPr lang="en-US" altLang="ko-KR" sz="1200"/>
              <a:t>kitae : 180</a:t>
            </a:r>
          </a:p>
          <a:p>
            <a:r>
              <a:rPr lang="en-US" altLang="ko-KR" sz="1200"/>
              <a:t>kitae : 190</a:t>
            </a:r>
          </a:p>
          <a:p>
            <a:r>
              <a:rPr lang="en-US" altLang="ko-KR" sz="1200"/>
              <a:t>kitae :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2046" y="1340768"/>
            <a:ext cx="23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집계판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SyncObject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각 학생 </a:t>
            </a:r>
            <a:r>
              <a:rPr lang="en-US" altLang="ko-KR" sz="1200" dirty="0" smtClean="0"/>
              <a:t>: class </a:t>
            </a:r>
            <a:r>
              <a:rPr lang="en-US" altLang="ko-KR" sz="1200" dirty="0" err="1" smtClean="0"/>
              <a:t>WorkerThread</a:t>
            </a:r>
            <a:endParaRPr lang="en-US" altLang="ko-KR" sz="12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SyncObject</a:t>
            </a:r>
            <a:r>
              <a:rPr lang="ko-KR" altLang="en-US" dirty="0" smtClean="0"/>
              <a:t>에 대한 두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동시 접근 과정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05373"/>
            <a:ext cx="7333828" cy="479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365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집계판</a:t>
            </a:r>
            <a:r>
              <a:rPr lang="ko-KR" altLang="en-US" dirty="0" smtClean="0"/>
              <a:t> 예에서 </a:t>
            </a:r>
            <a:r>
              <a:rPr lang="en-US" altLang="ko-KR" dirty="0" smtClean="0"/>
              <a:t>synchronized </a:t>
            </a:r>
            <a:r>
              <a:rPr lang="ko-KR" altLang="en-US" dirty="0" smtClean="0"/>
              <a:t>사용하지 않을 경우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4229" y="5207184"/>
            <a:ext cx="356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kitae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hyosoo</a:t>
            </a:r>
            <a:r>
              <a:rPr lang="ko-KR" altLang="en-US" sz="1200" dirty="0" smtClean="0"/>
              <a:t>가 각각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번씩 </a:t>
            </a:r>
            <a:r>
              <a:rPr lang="en-US" altLang="ko-KR" sz="1200" dirty="0" smtClean="0"/>
              <a:t>add()</a:t>
            </a:r>
            <a:r>
              <a:rPr lang="ko-KR" altLang="en-US" sz="1200" dirty="0" smtClean="0"/>
              <a:t>를 호출하였지만 동기화가 이루어지지 않아 공유 변수 </a:t>
            </a:r>
            <a:r>
              <a:rPr lang="en-US" altLang="ko-KR" sz="1200" dirty="0" smtClean="0"/>
              <a:t>sum</a:t>
            </a:r>
            <a:r>
              <a:rPr lang="ko-KR" altLang="en-US" sz="1200" dirty="0" smtClean="0"/>
              <a:t>에 대한 접근에 충돌이 있었고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수를 많이 잃어버리게 되어 누적 점수가 </a:t>
            </a:r>
            <a:r>
              <a:rPr lang="en-US" altLang="ko-KR" sz="1200" dirty="0" smtClean="0"/>
              <a:t>150 </a:t>
            </a:r>
            <a:r>
              <a:rPr lang="ko-KR" altLang="en-US" sz="1200" dirty="0" smtClean="0"/>
              <a:t>밖에 되지 못함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220072" y="1134809"/>
            <a:ext cx="2736304" cy="378565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30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50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60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70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80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90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100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110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120</a:t>
            </a:r>
          </a:p>
          <a:p>
            <a:r>
              <a:rPr lang="en-US" altLang="ko-KR" sz="1200" dirty="0" err="1"/>
              <a:t>kitae</a:t>
            </a:r>
            <a:r>
              <a:rPr lang="en-US" altLang="ko-KR" sz="1200" dirty="0"/>
              <a:t> : 130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140</a:t>
            </a:r>
          </a:p>
          <a:p>
            <a:r>
              <a:rPr lang="en-US" altLang="ko-KR" sz="1200" dirty="0" err="1"/>
              <a:t>hyosoo</a:t>
            </a:r>
            <a:r>
              <a:rPr lang="en-US" altLang="ko-KR" sz="1200" dirty="0"/>
              <a:t> : 150</a:t>
            </a:r>
          </a:p>
        </p:txBody>
      </p:sp>
      <p:sp>
        <p:nvSpPr>
          <p:cNvPr id="8" name="타원형 설명선 7"/>
          <p:cNvSpPr/>
          <p:nvPr/>
        </p:nvSpPr>
        <p:spPr>
          <a:xfrm>
            <a:off x="6404657" y="2150223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188634" y="2196386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타원형 설명선 8"/>
          <p:cNvSpPr/>
          <p:nvPr/>
        </p:nvSpPr>
        <p:spPr>
          <a:xfrm>
            <a:off x="6432472" y="245679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16449" y="250296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18975" y="282897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6202952" y="287514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타원형 설명선 12"/>
          <p:cNvSpPr/>
          <p:nvPr/>
        </p:nvSpPr>
        <p:spPr>
          <a:xfrm>
            <a:off x="6458365" y="3564538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4" name="오른쪽 중괄호 13"/>
          <p:cNvSpPr/>
          <p:nvPr/>
        </p:nvSpPr>
        <p:spPr>
          <a:xfrm>
            <a:off x="6242342" y="3610701"/>
            <a:ext cx="81813" cy="216024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6404657" y="1548314"/>
            <a:ext cx="1224136" cy="288032"/>
          </a:xfrm>
          <a:prstGeom prst="wedgeEllipseCallout">
            <a:avLst>
              <a:gd name="adj1" fmla="val -62992"/>
              <a:gd name="adj2" fmla="val 391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add() </a:t>
            </a:r>
            <a:r>
              <a:rPr lang="ko-KR" altLang="en-US" sz="1000" dirty="0" smtClean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16" name="오른쪽 중괄호 15"/>
          <p:cNvSpPr/>
          <p:nvPr/>
        </p:nvSpPr>
        <p:spPr>
          <a:xfrm>
            <a:off x="6188634" y="1594477"/>
            <a:ext cx="81813" cy="2160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164747" y="1121836"/>
            <a:ext cx="478976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SynchronizedEx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public static void main(String [] </a:t>
            </a:r>
            <a:r>
              <a:rPr lang="en-US" altLang="ko-KR" sz="1000" b="1" dirty="0" err="1" smtClean="0"/>
              <a:t>args</a:t>
            </a:r>
            <a:r>
              <a:rPr lang="en-US" altLang="ko-KR" sz="1000" b="1" dirty="0" smtClean="0"/>
              <a:t>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obj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dirty="0" smtClean="0"/>
              <a:t>		Thread th1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Thread th2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hyosoo</a:t>
            </a:r>
            <a:r>
              <a:rPr lang="en-US" altLang="ko-KR" sz="1000" b="1" dirty="0" smtClean="0"/>
              <a:t>", </a:t>
            </a:r>
            <a:r>
              <a:rPr lang="en-US" altLang="ko-KR" sz="1000" b="1" dirty="0" err="1" smtClean="0"/>
              <a:t>obj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smtClean="0"/>
              <a:t>th1.start();</a:t>
            </a:r>
          </a:p>
          <a:p>
            <a:pPr defTabSz="180000"/>
            <a:r>
              <a:rPr lang="en-US" altLang="ko-KR" sz="1000" b="1" dirty="0" smtClean="0"/>
              <a:t>		th2.start();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sum = 0;</a:t>
            </a:r>
          </a:p>
          <a:p>
            <a:pPr defTabSz="180000"/>
            <a:r>
              <a:rPr lang="en-US" altLang="ko-KR" sz="1000" dirty="0" smtClean="0"/>
              <a:t>	 </a:t>
            </a:r>
            <a:r>
              <a:rPr lang="en-US" altLang="ko-KR" sz="1000" b="1" strike="sngStrike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/>
              <a:t>void add()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n = sum;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Thread.</a:t>
            </a:r>
            <a:r>
              <a:rPr lang="en-US" altLang="ko-KR" sz="1000" i="1" dirty="0" err="1" smtClean="0"/>
              <a:t>yield</a:t>
            </a:r>
            <a:r>
              <a:rPr lang="en-US" altLang="ko-KR" sz="1000" i="1" dirty="0" smtClean="0"/>
              <a:t>();</a:t>
            </a:r>
          </a:p>
          <a:p>
            <a:pPr defTabSz="180000"/>
            <a:r>
              <a:rPr lang="en-US" altLang="ko-KR" sz="1000" dirty="0" smtClean="0"/>
              <a:t>		n += 10;</a:t>
            </a:r>
          </a:p>
          <a:p>
            <a:pPr defTabSz="180000"/>
            <a:r>
              <a:rPr lang="en-US" altLang="ko-KR" sz="1000" dirty="0" smtClean="0"/>
              <a:t>		sum = n;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System.</a:t>
            </a:r>
            <a:r>
              <a:rPr lang="en-US" altLang="ko-KR" sz="1000" b="1" i="1" dirty="0" err="1" smtClean="0"/>
              <a:t>out.println</a:t>
            </a:r>
            <a:r>
              <a:rPr lang="en-US" altLang="ko-KR" sz="1000" b="1" i="1" dirty="0" smtClean="0"/>
              <a:t>(</a:t>
            </a:r>
            <a:r>
              <a:rPr lang="en-US" altLang="ko-KR" sz="1000" b="1" i="1" dirty="0" err="1" smtClean="0"/>
              <a:t>Thread.currntThread</a:t>
            </a:r>
            <a:r>
              <a:rPr lang="en-US" altLang="ko-KR" sz="1000" b="1" i="1" dirty="0" smtClean="0"/>
              <a:t>().</a:t>
            </a:r>
            <a:r>
              <a:rPr lang="en-US" altLang="ko-KR" sz="1000" b="1" i="1" dirty="0" err="1" smtClean="0"/>
              <a:t>getName</a:t>
            </a:r>
            <a:r>
              <a:rPr lang="en-US" altLang="ko-KR" sz="1000" b="1" i="1" dirty="0" smtClean="0"/>
              <a:t>() + " : " + sum);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b="1" dirty="0" err="1" smtClean="0"/>
              <a:t>int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getSum</a:t>
            </a:r>
            <a:r>
              <a:rPr lang="en-US" altLang="ko-KR" sz="1000" b="1" dirty="0" smtClean="0"/>
              <a:t>() {return sum;}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WorkerThread</a:t>
            </a:r>
            <a:r>
              <a:rPr lang="en-US" altLang="ko-KR" sz="1000" b="1" dirty="0" smtClean="0"/>
              <a:t> extends Thread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SyncObject</a:t>
            </a:r>
            <a:r>
              <a:rPr lang="en-US" altLang="ko-KR" sz="1000" b="1" dirty="0" smtClean="0"/>
              <a:t>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(String name, </a:t>
            </a:r>
            <a:r>
              <a:rPr lang="en-US" altLang="ko-KR" sz="1000" dirty="0" err="1" smtClean="0"/>
              <a:t>SyncObject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sObj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b="1" dirty="0" smtClean="0"/>
              <a:t>		super(name);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this.sObj</a:t>
            </a:r>
            <a:r>
              <a:rPr lang="en-US" altLang="ko-KR" sz="1000" b="1" dirty="0" smtClean="0"/>
              <a:t> = </a:t>
            </a:r>
            <a:r>
              <a:rPr lang="en-US" altLang="ko-KR" sz="1000" b="1" dirty="0" err="1" smtClean="0"/>
              <a:t>sObj</a:t>
            </a:r>
            <a:r>
              <a:rPr lang="en-US" altLang="ko-KR" sz="1000" b="1" dirty="0" smtClean="0"/>
              <a:t>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b="1" dirty="0" smtClean="0"/>
              <a:t>	public void run() {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</a:t>
            </a:r>
          </a:p>
          <a:p>
            <a:pPr defTabSz="180000"/>
            <a:r>
              <a:rPr lang="en-US" altLang="ko-KR" sz="1000" b="1" dirty="0" smtClean="0"/>
              <a:t>		while(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&lt;10) {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sObj.add</a:t>
            </a:r>
            <a:r>
              <a:rPr lang="en-US" altLang="ko-KR" sz="1000" b="1" dirty="0" smtClean="0"/>
              <a:t>();</a:t>
            </a:r>
          </a:p>
          <a:p>
            <a:pPr defTabSz="180000"/>
            <a:r>
              <a:rPr lang="en-US" altLang="ko-KR" sz="1000" b="1" dirty="0" smtClean="0"/>
              <a:t>			</a:t>
            </a:r>
            <a:r>
              <a:rPr lang="en-US" altLang="ko-KR" sz="1000" b="1" dirty="0" err="1" smtClean="0"/>
              <a:t>i</a:t>
            </a:r>
            <a:r>
              <a:rPr lang="en-US" altLang="ko-KR" sz="1000" b="1" dirty="0" smtClean="0"/>
              <a:t>++;</a:t>
            </a:r>
          </a:p>
          <a:p>
            <a:pPr defTabSz="180000"/>
            <a:r>
              <a:rPr lang="en-US" altLang="ko-KR" sz="1000" b="1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238875" y="4810125"/>
            <a:ext cx="302805" cy="438150"/>
          </a:xfrm>
          <a:custGeom>
            <a:avLst/>
            <a:gdLst>
              <a:gd name="connsiteX0" fmla="*/ 276225 w 302805"/>
              <a:gd name="connsiteY0" fmla="*/ 438150 h 438150"/>
              <a:gd name="connsiteX1" fmla="*/ 276225 w 302805"/>
              <a:gd name="connsiteY1" fmla="*/ 209550 h 438150"/>
              <a:gd name="connsiteX2" fmla="*/ 0 w 302805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05" h="438150">
                <a:moveTo>
                  <a:pt x="276225" y="438150"/>
                </a:moveTo>
                <a:cubicBezTo>
                  <a:pt x="299244" y="360362"/>
                  <a:pt x="322263" y="282575"/>
                  <a:pt x="276225" y="209550"/>
                </a:cubicBezTo>
                <a:cubicBezTo>
                  <a:pt x="230187" y="136525"/>
                  <a:pt x="115093" y="68262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wait(), notify(), notifyAll()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동기화 객체</a:t>
            </a:r>
            <a:endParaRPr lang="en-US" altLang="ko-KR" smtClean="0"/>
          </a:p>
          <a:p>
            <a:pPr lvl="1"/>
            <a:r>
              <a:rPr lang="ko-KR" altLang="en-US" smtClean="0"/>
              <a:t>두 개 이상의 스레드 사이에 동기화 작업에 사용되는 객체</a:t>
            </a:r>
            <a:endParaRPr lang="en-US" altLang="ko-KR" smtClean="0"/>
          </a:p>
          <a:p>
            <a:r>
              <a:rPr lang="ko-KR" altLang="en-US" smtClean="0"/>
              <a:t>동기화 메소드</a:t>
            </a:r>
            <a:endParaRPr lang="en-US" altLang="ko-KR" smtClean="0"/>
          </a:p>
          <a:p>
            <a:pPr lvl="1"/>
            <a:r>
              <a:rPr lang="en-US" altLang="ko-KR" smtClean="0"/>
              <a:t>synchronized </a:t>
            </a:r>
            <a:r>
              <a:rPr lang="ko-KR" altLang="en-US" smtClean="0"/>
              <a:t>블록 내에서만 사용되어야 함</a:t>
            </a:r>
            <a:endParaRPr lang="en-US" altLang="ko-KR" smtClean="0"/>
          </a:p>
          <a:p>
            <a:pPr lvl="1"/>
            <a:r>
              <a:rPr lang="en-US" altLang="ko-KR" smtClean="0"/>
              <a:t>wait()</a:t>
            </a:r>
          </a:p>
          <a:p>
            <a:pPr lvl="2"/>
            <a:r>
              <a:rPr lang="ko-KR" altLang="en-US" smtClean="0"/>
              <a:t>다른</a:t>
            </a:r>
            <a:r>
              <a:rPr lang="en-US" altLang="ko-KR" smtClean="0"/>
              <a:t> </a:t>
            </a:r>
            <a:r>
              <a:rPr lang="ko-KR" altLang="en-US" smtClean="0"/>
              <a:t>스레드가 </a:t>
            </a:r>
            <a:r>
              <a:rPr lang="en-US" altLang="ko-KR" smtClean="0"/>
              <a:t>notify()</a:t>
            </a:r>
            <a:r>
              <a:rPr lang="ko-KR" altLang="en-US" smtClean="0"/>
              <a:t>를 불러줄 때까지 기다린다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notify()</a:t>
            </a:r>
          </a:p>
          <a:p>
            <a:pPr lvl="2"/>
            <a:r>
              <a:rPr lang="en-US" altLang="ko-KR" smtClean="0"/>
              <a:t>wait()</a:t>
            </a:r>
            <a:r>
              <a:rPr lang="ko-KR" altLang="en-US" smtClean="0"/>
              <a:t>를 호출하여 대기중인 스레드를 깨우고 </a:t>
            </a:r>
            <a:r>
              <a:rPr lang="en-US" altLang="ko-KR" smtClean="0"/>
              <a:t>RUNNABLE </a:t>
            </a:r>
            <a:r>
              <a:rPr lang="ko-KR" altLang="en-US" smtClean="0"/>
              <a:t>상태로 만든다</a:t>
            </a:r>
            <a:r>
              <a:rPr lang="en-US" altLang="ko-KR" smtClean="0"/>
              <a:t>.</a:t>
            </a:r>
          </a:p>
          <a:p>
            <a:pPr lvl="2"/>
            <a:r>
              <a:rPr lang="en-US" altLang="ko-KR" smtClean="0"/>
              <a:t>2</a:t>
            </a:r>
            <a:r>
              <a:rPr lang="ko-KR" altLang="en-US" smtClean="0"/>
              <a:t>개 이상의 스레드가 대기중이라도 오직 한 스레드만 깨운다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notifyAll()</a:t>
            </a:r>
          </a:p>
          <a:p>
            <a:pPr lvl="2"/>
            <a:r>
              <a:rPr lang="en-US" altLang="ko-KR" smtClean="0"/>
              <a:t>wait()</a:t>
            </a:r>
            <a:r>
              <a:rPr lang="ko-KR" altLang="en-US" smtClean="0"/>
              <a:t>를 호출하여 대기중인 모든 스레드를 깨우고 모두 </a:t>
            </a:r>
            <a:r>
              <a:rPr lang="en-US" altLang="ko-KR" smtClean="0"/>
              <a:t>RUNNABLE </a:t>
            </a:r>
            <a:r>
              <a:rPr lang="ko-KR" altLang="en-US" smtClean="0"/>
              <a:t>상태로 만든다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wait(), notify(), notifyAll()</a:t>
            </a:r>
            <a:r>
              <a:rPr lang="ko-KR" altLang="en-US" smtClean="0"/>
              <a:t>은 </a:t>
            </a:r>
            <a:r>
              <a:rPr lang="en-US" altLang="ko-KR" smtClean="0"/>
              <a:t>Object</a:t>
            </a:r>
            <a:r>
              <a:rPr lang="ko-KR" altLang="en-US" smtClean="0"/>
              <a:t>의 메소드</a:t>
            </a:r>
            <a:endParaRPr lang="en-US" altLang="ko-KR" smtClean="0"/>
          </a:p>
          <a:p>
            <a:pPr lvl="1"/>
            <a:r>
              <a:rPr lang="ko-KR" altLang="en-US" smtClean="0"/>
              <a:t>모든 객체가 동기화 객체가 될 수 있다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Thread </a:t>
            </a:r>
            <a:r>
              <a:rPr lang="ko-KR" altLang="en-US" smtClean="0"/>
              <a:t>객체도 동기화 객체로 사용될 수 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724128" y="5954601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잠자는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중 하나만 깨운다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선택받지</a:t>
            </a:r>
            <a:r>
              <a:rPr lang="ko-KR" altLang="en-US" sz="1200" dirty="0" smtClean="0"/>
              <a:t> 못한 </a:t>
            </a:r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</a:t>
            </a:r>
            <a:r>
              <a:rPr lang="ko-KR" altLang="en-US" sz="1200" dirty="0" err="1" smtClean="0"/>
              <a:t>스레드는</a:t>
            </a:r>
            <a:endParaRPr lang="en-US" altLang="ko-KR" sz="1200" dirty="0" smtClean="0"/>
          </a:p>
          <a:p>
            <a:r>
              <a:rPr lang="ko-KR" altLang="en-US" sz="1200" dirty="0" smtClean="0"/>
              <a:t> 계속 잠을 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146" y="4725144"/>
            <a:ext cx="3655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ObjectS.notifyAll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대기중인 </a:t>
            </a:r>
            <a:r>
              <a:rPr lang="en-US" altLang="ko-KR" sz="1200" dirty="0" smtClean="0">
                <a:solidFill>
                  <a:srgbClr val="0070C0"/>
                </a:solidFill>
              </a:rPr>
              <a:t>4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스레드를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깨우는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285" y="2486190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모두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대기하고</a:t>
            </a:r>
            <a:r>
              <a:rPr lang="en-US" altLang="ko-KR" sz="1200" dirty="0" smtClean="0">
                <a:solidFill>
                  <a:srgbClr val="0070C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ThreadA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ObjectS.notify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대기 중인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중 하나만 깨우는 경우</a:t>
            </a:r>
            <a:endParaRPr lang="en-US" altLang="ko-KR" sz="1200" dirty="0" smtClean="0">
              <a:solidFill>
                <a:srgbClr val="0070C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52355" y="465625"/>
            <a:ext cx="3705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Thread A</a:t>
            </a:r>
            <a:r>
              <a:rPr lang="ko-KR" altLang="en-US" sz="1200" dirty="0" smtClean="0">
                <a:solidFill>
                  <a:srgbClr val="0070C0"/>
                </a:solidFill>
              </a:rPr>
              <a:t>가</a:t>
            </a:r>
            <a:r>
              <a:rPr lang="en-US" altLang="ko-KR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ObjectS.wait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무한 대기하고</a:t>
            </a:r>
            <a:r>
              <a:rPr lang="en-US" altLang="ko-KR" sz="1200" dirty="0" smtClean="0">
                <a:solidFill>
                  <a:srgbClr val="0070C0"/>
                </a:solidFill>
              </a:rPr>
              <a:t>, Thread B</a:t>
            </a:r>
            <a:r>
              <a:rPr lang="ko-KR" altLang="en-US" sz="1200" dirty="0" smtClean="0">
                <a:solidFill>
                  <a:srgbClr val="0070C0"/>
                </a:solidFill>
              </a:rPr>
              <a:t>가 </a:t>
            </a:r>
            <a:r>
              <a:rPr lang="en-US" altLang="ko-KR" sz="1200" dirty="0" err="1">
                <a:solidFill>
                  <a:srgbClr val="0070C0"/>
                </a:solidFill>
              </a:rPr>
              <a:t>ObjectS.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notify</a:t>
            </a:r>
            <a:r>
              <a:rPr lang="en-US" altLang="ko-KR" sz="1200" dirty="0" smtClean="0">
                <a:solidFill>
                  <a:srgbClr val="0070C0"/>
                </a:solidFill>
              </a:rPr>
              <a:t>()</a:t>
            </a:r>
            <a:r>
              <a:rPr lang="ko-KR" altLang="en-US" sz="1200" dirty="0" smtClean="0">
                <a:solidFill>
                  <a:srgbClr val="0070C0"/>
                </a:solidFill>
              </a:rPr>
              <a:t>를 호출하여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ObjectS</a:t>
            </a:r>
            <a:r>
              <a:rPr lang="ko-KR" altLang="en-US" sz="1200" dirty="0" smtClean="0">
                <a:solidFill>
                  <a:srgbClr val="0070C0"/>
                </a:solidFill>
              </a:rPr>
              <a:t>에 대기하고 있는 </a:t>
            </a:r>
            <a:r>
              <a:rPr lang="en-US" altLang="ko-KR" sz="1200" dirty="0" smtClean="0">
                <a:solidFill>
                  <a:srgbClr val="0070C0"/>
                </a:solidFill>
              </a:rPr>
              <a:t>Thread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A</a:t>
            </a:r>
            <a:r>
              <a:rPr lang="ko-KR" altLang="en-US" sz="1200" dirty="0" smtClean="0">
                <a:solidFill>
                  <a:srgbClr val="0070C0"/>
                </a:solidFill>
              </a:rPr>
              <a:t>를 깨운다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47" y="188640"/>
            <a:ext cx="4572000" cy="150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419" y="1606448"/>
            <a:ext cx="4811656" cy="268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47" y="4210805"/>
            <a:ext cx="4761772" cy="262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45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코드를 이동하면서 실행하는 하나의 제어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2"/>
            <a:r>
              <a:rPr lang="ko-KR" altLang="en-US" dirty="0"/>
              <a:t>자바에 프로세스 </a:t>
            </a:r>
            <a:r>
              <a:rPr lang="ko-KR" altLang="en-US" dirty="0" smtClean="0"/>
              <a:t>개념은 존재하지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개념만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실행 단위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스케쥴링</a:t>
            </a:r>
            <a:r>
              <a:rPr lang="ko-KR" altLang="en-US" dirty="0" smtClean="0"/>
              <a:t>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여러 개의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 오버헤드가 크지 않음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13-6 : wait(), notify()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이용한 바 채우기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56176" y="1124744"/>
            <a:ext cx="28083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  extends </a:t>
            </a:r>
            <a:r>
              <a:rPr lang="en-US" altLang="ko-KR" sz="1000" dirty="0" err="1"/>
              <a:t>JFrame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 = new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(100);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TabAndThreadEx</a:t>
            </a:r>
            <a:r>
              <a:rPr lang="en-US" altLang="ko-KR" sz="1000" dirty="0"/>
              <a:t>(String 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 smtClean="0"/>
              <a:t>this.setDefaultCloseOperation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c.addKeyListener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KeyAdapter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bar.fill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c.requestFocus</a:t>
            </a:r>
            <a:r>
              <a:rPr lang="en-US" altLang="ko-KR" sz="1000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= new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ConsumerThread</a:t>
            </a:r>
            <a:r>
              <a:rPr lang="en-US" altLang="ko-KR" sz="1000" dirty="0" smtClean="0"/>
              <a:t>(bar</a:t>
            </a:r>
            <a:r>
              <a:rPr lang="en-US" altLang="ko-KR" sz="1000" dirty="0"/>
              <a:t>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th.start</a:t>
            </a:r>
            <a:r>
              <a:rPr lang="en-US" altLang="ko-KR" sz="1000" dirty="0"/>
              <a:t>();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 smtClean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)(((double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this.getWidth</a:t>
            </a:r>
            <a:r>
              <a:rPr lang="en-US" altLang="ko-KR" sz="1000" dirty="0" smtClean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synchronized void fill()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55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synchronized void consume()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wait();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	repaint(); 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notify(); </a:t>
            </a:r>
            <a:endParaRPr lang="en-US" altLang="ko-KR" sz="1000" dirty="0" smtClean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 extends Thread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ConsumerThread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MyLabel</a:t>
            </a:r>
            <a:r>
              <a:rPr lang="en-US" altLang="ko-KR" sz="1000" dirty="0"/>
              <a:t> 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void run() 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dirty="0" err="1"/>
              <a:t>bar.consume</a:t>
            </a:r>
            <a:r>
              <a:rPr lang="en-US" altLang="ko-KR" sz="1000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074" name="_x172707184" descr="EMB000004944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34" y="1784917"/>
            <a:ext cx="3184976" cy="181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71844144" descr="EMB000004944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205146" cy="18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879988" y="3586767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23728" y="3613666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웹 서버</a:t>
            </a:r>
            <a:endParaRPr lang="en-US" altLang="ko-KR" sz="1200" smtClean="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각 클라이언트 당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웹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가상 기계</a:t>
            </a:r>
            <a:r>
              <a:rPr lang="en-US" altLang="ko-KR" dirty="0" smtClean="0"/>
              <a:t>(JVM)</a:t>
            </a:r>
            <a:r>
              <a:rPr lang="ko-KR" altLang="en-US" dirty="0" smtClean="0"/>
              <a:t>에 의해 스케쥴되는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단위의 코드 </a:t>
            </a:r>
            <a:r>
              <a:rPr lang="ko-KR" altLang="en-US" dirty="0" err="1" smtClean="0"/>
              <a:t>블럭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생명 주기는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의해 관리됨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JVM</a:t>
            </a:r>
            <a:r>
              <a:rPr lang="ko-KR" altLang="en-US" dirty="0" smtClean="0"/>
              <a:t>은 스레드 단위로 </a:t>
            </a:r>
            <a:r>
              <a:rPr lang="ko-KR" altLang="en-US" dirty="0" err="1" smtClean="0"/>
              <a:t>스케쥴링</a:t>
            </a:r>
            <a:endParaRPr lang="en-US" altLang="ko-KR" dirty="0" smtClean="0"/>
          </a:p>
          <a:p>
            <a:r>
              <a:rPr lang="en-US" altLang="ko-KR" dirty="0" smtClean="0"/>
              <a:t>JVM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멀티스레드의</a:t>
            </a:r>
            <a:r>
              <a:rPr lang="ko-KR" altLang="en-US" dirty="0" smtClean="0"/>
              <a:t>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하나의 자바 응용프로그램만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시작될 때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함께 실행됨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응용프로그램이 종료하면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도 함께 종료함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응용프로그램은 하나 이상의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구성 가능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JVM</a:t>
            </a:r>
            <a:r>
              <a:rPr lang="ko-KR" altLang="en-US" dirty="0" smtClean="0"/>
              <a:t>과 자바 응용프로그램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11799" y="5976679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두 개의 자바 응용프로그램이 동시에 실행시키고자 하면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두 개의 </a:t>
            </a:r>
            <a:r>
              <a:rPr lang="en-US" altLang="ko-KR" sz="1200" dirty="0" smtClean="0"/>
              <a:t>JVM</a:t>
            </a:r>
            <a:r>
              <a:rPr lang="ko-KR" altLang="en-US" sz="1200" dirty="0" smtClean="0"/>
              <a:t>을 이용하고 응용프로그램은 서로 소켓 등을 이용하여 통신</a:t>
            </a:r>
            <a:endParaRPr lang="ko-KR" altLang="en-US" sz="12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3665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6" y="4005065"/>
            <a:ext cx="4377491" cy="94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57" y="5013176"/>
            <a:ext cx="4294038" cy="96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0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3748390"/>
            <a:ext cx="2627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이 스레드를 관리함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몇 개인지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코드의 위치가 어디인지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우선순위는 얼마인지</a:t>
            </a:r>
            <a:r>
              <a:rPr lang="en-US" altLang="ko-KR" sz="1200" dirty="0" smtClean="0">
                <a:solidFill>
                  <a:srgbClr val="0070C0"/>
                </a:solidFill>
              </a:rPr>
              <a:t>?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 등 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62601" y="2301591"/>
            <a:ext cx="219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rgbClr val="0070C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스레드의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코드는 응용프로그램 내에 존재함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5594556"/>
            <a:ext cx="423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현재 하나의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en-US" altLang="ko-KR" sz="1200" dirty="0" smtClean="0">
                <a:solidFill>
                  <a:srgbClr val="0070C0"/>
                </a:solidFill>
              </a:rPr>
              <a:t>4 </a:t>
            </a:r>
            <a:r>
              <a:rPr lang="ko-KR" altLang="en-US" sz="1200" dirty="0" smtClean="0">
                <a:solidFill>
                  <a:srgbClr val="0070C0"/>
                </a:solidFill>
              </a:rPr>
              <a:t>개의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스레드가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 중이며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그 중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스레드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가 </a:t>
            </a:r>
            <a:r>
              <a:rPr lang="en-US" altLang="ko-KR" sz="1200" dirty="0" smtClean="0">
                <a:solidFill>
                  <a:srgbClr val="0070C0"/>
                </a:solidFill>
              </a:rPr>
              <a:t>JVM</a:t>
            </a:r>
            <a:r>
              <a:rPr lang="ko-KR" altLang="en-US" sz="1200" dirty="0" smtClean="0">
                <a:solidFill>
                  <a:srgbClr val="0070C0"/>
                </a:solidFill>
              </a:rPr>
              <a:t>에 의해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스케쥴링되어</a:t>
            </a:r>
            <a:r>
              <a:rPr lang="ko-KR" altLang="en-US" sz="1200" dirty="0" smtClean="0">
                <a:solidFill>
                  <a:srgbClr val="0070C0"/>
                </a:solidFill>
              </a:rPr>
              <a:t> 실행되고 있음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10" y="1956775"/>
            <a:ext cx="4803910" cy="3491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실행을 위해 개발자가 하는 작업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코드를 실행하도록 </a:t>
            </a:r>
            <a:r>
              <a:rPr lang="en-US" altLang="ko-KR" dirty="0"/>
              <a:t>JVM</a:t>
            </a:r>
            <a:r>
              <a:rPr lang="ko-KR" altLang="en-US" dirty="0"/>
              <a:t>에게 요청</a:t>
            </a:r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이용하는 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2683</TotalTime>
  <Words>2059</Words>
  <Application>Microsoft Office PowerPoint</Application>
  <PresentationFormat>화면 슬라이드 쇼(4:3)</PresentationFormat>
  <Paragraphs>1032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PowerPoint 프레젠테이션</vt:lpstr>
      <vt:lpstr>멀티태스킹(multi-tasking) 개념</vt:lpstr>
      <vt:lpstr>스레드(thread) 개념과 실(thread)</vt:lpstr>
      <vt:lpstr>스레드와 멀티스레딩</vt:lpstr>
      <vt:lpstr>웹 서버의 멀티스레딩 사례</vt:lpstr>
      <vt:lpstr>자바 스레드(Thread)란?</vt:lpstr>
      <vt:lpstr>JVM과 자바 응용프로그램, 스레드의 관계</vt:lpstr>
      <vt:lpstr>자바 스레드와 JVM</vt:lpstr>
      <vt:lpstr>스레드 만들기</vt:lpstr>
      <vt:lpstr>Thread 클래스의 메소드</vt:lpstr>
      <vt:lpstr>Thread 클래스를 이용한 스레드 생성</vt:lpstr>
      <vt:lpstr>PowerPoint 프레젠테이션</vt:lpstr>
      <vt:lpstr>예제 13-1 : Thread를 상속받아 1초 단위의 타이머 레이블 만들기</vt:lpstr>
      <vt:lpstr>스레드 주의 사항</vt:lpstr>
      <vt:lpstr>Runnable 인터페이스로 스레드 만들기</vt:lpstr>
      <vt:lpstr>PowerPoint 프레젠테이션</vt:lpstr>
      <vt:lpstr>예제 13-2 : Runnable인터페이스를 구현하여 1초 단위 타이머 만들기</vt:lpstr>
      <vt:lpstr>예제 13-3 : 깜박이는 문자열을 가진 레이블 만들기</vt:lpstr>
      <vt:lpstr>예제 실행 : 깜박이는 레이블 만들기</vt:lpstr>
      <vt:lpstr>스레드 정보</vt:lpstr>
      <vt:lpstr>스레드 상태</vt:lpstr>
      <vt:lpstr>스레드 상태와 생명 주기</vt:lpstr>
      <vt:lpstr>스레드 우선순위와 스케쥴링</vt:lpstr>
      <vt:lpstr>main()은 자바의 main 스레드</vt:lpstr>
      <vt:lpstr>스레드 종료와 타 스레드 강제 종료</vt:lpstr>
      <vt:lpstr>예제 13-4 : 타이머 스레드  강제 종료</vt:lpstr>
      <vt:lpstr>예제 실행 : 1초씩 작동하는 타이머 스레드 강제 종료</vt:lpstr>
      <vt:lpstr>flag를 이용한 종료</vt:lpstr>
      <vt:lpstr>예제 13-5  flag를 이용한 스레드  강제 종료</vt:lpstr>
      <vt:lpstr>예제 실행 결과</vt:lpstr>
      <vt:lpstr>스레드 동기화(Thread Synchronization)</vt:lpstr>
      <vt:lpstr>두 스레드의 프린터 동시 쓰기로 충돌하는 경우 </vt:lpstr>
      <vt:lpstr>공유 집계판에 동시 접근하는 경우</vt:lpstr>
      <vt:lpstr>synchronized 블록 지정</vt:lpstr>
      <vt:lpstr>synchronized 사용 예 : 집계판 사례를 코딩</vt:lpstr>
      <vt:lpstr>SyncObject에 대한 두 스레드의 동시 접근 과정</vt:lpstr>
      <vt:lpstr>집계판 예에서 synchronized 사용하지 않을 경우</vt:lpstr>
      <vt:lpstr>wait(), notify(), notifyAll()</vt:lpstr>
      <vt:lpstr>PowerPoint 프레젠테이션</vt:lpstr>
      <vt:lpstr>예제 13-6 : wait(), notify()를  이용한 바 채우기</vt:lpstr>
      <vt:lpstr>실행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Kitae</cp:lastModifiedBy>
  <cp:revision>145</cp:revision>
  <dcterms:created xsi:type="dcterms:W3CDTF">2011-08-27T14:53:28Z</dcterms:created>
  <dcterms:modified xsi:type="dcterms:W3CDTF">2015-02-04T10:35:27Z</dcterms:modified>
</cp:coreProperties>
</file>