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1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12" r:id="rId46"/>
    <p:sldId id="298" r:id="rId47"/>
    <p:sldId id="300" r:id="rId48"/>
    <p:sldId id="314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6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J</a:t>
            </a:r>
            <a:r>
              <a:rPr lang="en-US" altLang="ko-KR" dirty="0" smtClean="0"/>
              <a:t>AVA</a:t>
            </a:r>
            <a:r>
              <a:rPr lang="en-US" altLang="ko-KR" dirty="0" smtClean="0"/>
              <a:t> </a:t>
            </a:r>
            <a:r>
              <a:rPr lang="en-US" altLang="ko-KR" dirty="0" smtClean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6082408"/>
            <a:ext cx="75733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10 20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2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상속과 접근 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접근 지정자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public, protected, </a:t>
            </a:r>
            <a:r>
              <a:rPr lang="ko-KR" altLang="en-US" dirty="0" smtClean="0"/>
              <a:t>디폴</a:t>
            </a:r>
            <a:r>
              <a:rPr lang="ko-KR" altLang="en-US" dirty="0"/>
              <a:t>트</a:t>
            </a:r>
            <a:r>
              <a:rPr lang="en-US" altLang="ko-KR" dirty="0" smtClean="0"/>
              <a:t>, private</a:t>
            </a:r>
          </a:p>
          <a:p>
            <a:pPr lvl="2"/>
            <a:r>
              <a:rPr lang="ko-KR" altLang="en-US" dirty="0" smtClean="0"/>
              <a:t>상속 관계에서 주의할 접근 지정자는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protected</a:t>
            </a:r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다른 모든 클래스에 접근 불허</a:t>
            </a:r>
            <a:endParaRPr lang="en-US" altLang="ko-KR" dirty="0" smtClean="0"/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패키지 여부와 상관없이 서브 클래스에서 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131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서브클래스가 같은 패키지에 있는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0471"/>
            <a:ext cx="7704856" cy="508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슈퍼클래스와 서브클래스가 </a:t>
            </a:r>
            <a:r>
              <a:rPr lang="ko-KR" altLang="en-US" dirty="0" smtClean="0"/>
              <a:t>서로 다른 </a:t>
            </a:r>
            <a:r>
              <a:rPr lang="ko-KR" altLang="en-US" dirty="0"/>
              <a:t>패키지에 있는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682"/>
            <a:ext cx="7103755" cy="542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5-2: </a:t>
            </a:r>
            <a:r>
              <a:rPr lang="ko-KR" altLang="en-US" dirty="0"/>
              <a:t>상속 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4095" y="1340768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아래와 같은 멤버 필드를 갖도록 선언하고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각 멤버 필드에 값을 저장하시오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예제에서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weight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클래스에서는 접근이 불가능하여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슈퍼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set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통해서만 조작이 가능하다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public String name;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protected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weight;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00" y="3645024"/>
            <a:ext cx="392624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Student extends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set() {</a:t>
            </a:r>
          </a:p>
          <a:p>
            <a:pPr defTabSz="180000"/>
            <a:r>
              <a:rPr lang="en-US" altLang="ko-KR" sz="1400" dirty="0" smtClean="0"/>
              <a:t>		age </a:t>
            </a:r>
            <a:r>
              <a:rPr lang="en-US" altLang="ko-KR" sz="1400" dirty="0"/>
              <a:t>= 30;</a:t>
            </a:r>
          </a:p>
          <a:p>
            <a:pPr defTabSz="180000"/>
            <a:r>
              <a:rPr lang="en-US" altLang="ko-KR" sz="1400" dirty="0" smtClean="0"/>
              <a:t>		name </a:t>
            </a:r>
            <a:r>
              <a:rPr lang="en-US" altLang="ko-KR" sz="1400" dirty="0"/>
              <a:t>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height </a:t>
            </a:r>
            <a:r>
              <a:rPr lang="en-US" altLang="ko-KR" sz="1400" dirty="0"/>
              <a:t>= 175;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setWeight</a:t>
            </a:r>
            <a:r>
              <a:rPr lang="en-US" altLang="ko-KR" sz="1400" dirty="0" smtClean="0"/>
              <a:t>(99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Student </a:t>
            </a:r>
            <a:r>
              <a:rPr lang="en-US" altLang="ko-KR" sz="1400" b="1" dirty="0"/>
              <a:t>s = new Student();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s.set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45024"/>
            <a:ext cx="32398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180000"/>
            <a:r>
              <a:rPr lang="en-US" altLang="ko-KR" sz="1400" dirty="0"/>
              <a:t>	public String name;</a:t>
            </a:r>
          </a:p>
          <a:p>
            <a:pPr defTabSz="180000"/>
            <a:r>
              <a:rPr lang="en-US" altLang="ko-KR" sz="1400" dirty="0"/>
              <a:t>	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setWeight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this.weight</a:t>
            </a:r>
            <a:r>
              <a:rPr lang="en-US" altLang="ko-KR" sz="1400" dirty="0"/>
              <a:t> =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getWeight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호출과 </a:t>
            </a:r>
            <a:r>
              <a:rPr lang="ko-KR" altLang="en-US" dirty="0"/>
              <a:t>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4725144"/>
            <a:ext cx="8153400" cy="16847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에 의해 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/>
              <a:t>생성자가 먼저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실행 전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886997" cy="32201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1894114" y="2313992"/>
            <a:ext cx="1212980" cy="47168"/>
          </a:xfrm>
          <a:custGeom>
            <a:avLst/>
            <a:gdLst>
              <a:gd name="connsiteX0" fmla="*/ 0 w 1212980"/>
              <a:gd name="connsiteY0" fmla="*/ 27992 h 47168"/>
              <a:gd name="connsiteX1" fmla="*/ 46653 w 1212980"/>
              <a:gd name="connsiteY1" fmla="*/ 46653 h 47168"/>
              <a:gd name="connsiteX2" fmla="*/ 167951 w 1212980"/>
              <a:gd name="connsiteY2" fmla="*/ 18661 h 47168"/>
              <a:gd name="connsiteX3" fmla="*/ 233266 w 1212980"/>
              <a:gd name="connsiteY3" fmla="*/ 0 h 47168"/>
              <a:gd name="connsiteX4" fmla="*/ 289249 w 1212980"/>
              <a:gd name="connsiteY4" fmla="*/ 9330 h 47168"/>
              <a:gd name="connsiteX5" fmla="*/ 307910 w 1212980"/>
              <a:gd name="connsiteY5" fmla="*/ 27992 h 47168"/>
              <a:gd name="connsiteX6" fmla="*/ 335902 w 1212980"/>
              <a:gd name="connsiteY6" fmla="*/ 37322 h 47168"/>
              <a:gd name="connsiteX7" fmla="*/ 410547 w 1212980"/>
              <a:gd name="connsiteY7" fmla="*/ 27992 h 47168"/>
              <a:gd name="connsiteX8" fmla="*/ 438539 w 1212980"/>
              <a:gd name="connsiteY8" fmla="*/ 18661 h 47168"/>
              <a:gd name="connsiteX9" fmla="*/ 578498 w 1212980"/>
              <a:gd name="connsiteY9" fmla="*/ 0 h 47168"/>
              <a:gd name="connsiteX10" fmla="*/ 709127 w 1212980"/>
              <a:gd name="connsiteY10" fmla="*/ 18661 h 47168"/>
              <a:gd name="connsiteX11" fmla="*/ 746449 w 1212980"/>
              <a:gd name="connsiteY11" fmla="*/ 27992 h 47168"/>
              <a:gd name="connsiteX12" fmla="*/ 895739 w 1212980"/>
              <a:gd name="connsiteY12" fmla="*/ 18661 h 47168"/>
              <a:gd name="connsiteX13" fmla="*/ 1101013 w 1212980"/>
              <a:gd name="connsiteY13" fmla="*/ 0 h 47168"/>
              <a:gd name="connsiteX14" fmla="*/ 1212980 w 1212980"/>
              <a:gd name="connsiteY14" fmla="*/ 18661 h 4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2980" h="47168">
                <a:moveTo>
                  <a:pt x="0" y="27992"/>
                </a:moveTo>
                <a:cubicBezTo>
                  <a:pt x="15551" y="34212"/>
                  <a:pt x="29962" y="45262"/>
                  <a:pt x="46653" y="46653"/>
                </a:cubicBezTo>
                <a:cubicBezTo>
                  <a:pt x="95385" y="50714"/>
                  <a:pt x="123352" y="29811"/>
                  <a:pt x="167951" y="18661"/>
                </a:cubicBezTo>
                <a:cubicBezTo>
                  <a:pt x="214816" y="6945"/>
                  <a:pt x="193108" y="13385"/>
                  <a:pt x="233266" y="0"/>
                </a:cubicBezTo>
                <a:cubicBezTo>
                  <a:pt x="251927" y="3110"/>
                  <a:pt x="271535" y="2687"/>
                  <a:pt x="289249" y="9330"/>
                </a:cubicBezTo>
                <a:cubicBezTo>
                  <a:pt x="297486" y="12419"/>
                  <a:pt x="300367" y="23466"/>
                  <a:pt x="307910" y="27992"/>
                </a:cubicBezTo>
                <a:cubicBezTo>
                  <a:pt x="316344" y="33052"/>
                  <a:pt x="326571" y="34212"/>
                  <a:pt x="335902" y="37322"/>
                </a:cubicBezTo>
                <a:cubicBezTo>
                  <a:pt x="360784" y="34212"/>
                  <a:pt x="385876" y="32478"/>
                  <a:pt x="410547" y="27992"/>
                </a:cubicBezTo>
                <a:cubicBezTo>
                  <a:pt x="420224" y="26233"/>
                  <a:pt x="428895" y="20590"/>
                  <a:pt x="438539" y="18661"/>
                </a:cubicBezTo>
                <a:cubicBezTo>
                  <a:pt x="460013" y="14366"/>
                  <a:pt x="560318" y="2272"/>
                  <a:pt x="578498" y="0"/>
                </a:cubicBezTo>
                <a:cubicBezTo>
                  <a:pt x="645910" y="22469"/>
                  <a:pt x="572841" y="489"/>
                  <a:pt x="709127" y="18661"/>
                </a:cubicBezTo>
                <a:cubicBezTo>
                  <a:pt x="721838" y="20356"/>
                  <a:pt x="734008" y="24882"/>
                  <a:pt x="746449" y="27992"/>
                </a:cubicBezTo>
                <a:lnTo>
                  <a:pt x="895739" y="18661"/>
                </a:lnTo>
                <a:cubicBezTo>
                  <a:pt x="1085899" y="7794"/>
                  <a:pt x="1016373" y="28211"/>
                  <a:pt x="1101013" y="0"/>
                </a:cubicBezTo>
                <a:cubicBezTo>
                  <a:pt x="1174700" y="24562"/>
                  <a:pt x="1137326" y="18661"/>
                  <a:pt x="1212980" y="186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08835" cy="54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 클래스의 생성자간의 호출 및 실행 관계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4088" y="1484784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 실행 결과는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950" y="1916832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슈퍼 클래스와 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r>
              <a:rPr lang="ko-KR" altLang="en-US" dirty="0" smtClean="0"/>
              <a:t>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사이의 짝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조합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서브 클래스에서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자동으로 슈퍼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서브 클래스 개발자가 </a:t>
            </a:r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선택하는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super() </a:t>
            </a:r>
            <a:r>
              <a:rPr lang="ko-KR" altLang="en-US" dirty="0" smtClean="0"/>
              <a:t>키워드를 이용하여 선택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7" y="2996952"/>
            <a:ext cx="8015883" cy="12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75" y="1396164"/>
            <a:ext cx="3982163" cy="49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3969" y="6378254"/>
            <a:ext cx="103668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936057" y="2827893"/>
            <a:ext cx="2459171" cy="569446"/>
          </a:xfrm>
          <a:prstGeom prst="wedgeRoundRectCallout">
            <a:avLst>
              <a:gd name="adj1" fmla="val -91274"/>
              <a:gd name="adj2" fmla="val 49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서브클래스의 생성자가 기본 생성자인 경우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컴파일러는 자동으로 슈퍼클래스의 기본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생성자와</a:t>
            </a:r>
            <a:r>
              <a:rPr lang="ko-KR" altLang="en-US" sz="1000" dirty="0" smtClean="0">
                <a:solidFill>
                  <a:schemeClr val="tx1"/>
                </a:solidFill>
              </a:rPr>
              <a:t> 짝을 맺음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슈퍼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자동 호출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서브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628800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</a:t>
            </a:r>
            <a:r>
              <a:rPr lang="ko-KR" altLang="en-US" sz="1600" dirty="0" smtClean="0"/>
              <a:t>클래스의 생성자가 </a:t>
            </a:r>
            <a:endParaRPr lang="en-US" altLang="ko-KR" sz="1600" dirty="0" smtClean="0"/>
          </a:p>
          <a:p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선택하지 않은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클래스의 특성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하위 클래스에 물려주는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en-US" altLang="ko-KR" dirty="0" smtClean="0"/>
              <a:t>(superclass)</a:t>
            </a:r>
          </a:p>
          <a:p>
            <a:pPr lvl="2"/>
            <a:r>
              <a:rPr lang="ko-KR" altLang="en-US" dirty="0" smtClean="0"/>
              <a:t>특성을 물려주는 상위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en-US" altLang="ko-KR" dirty="0" smtClean="0"/>
              <a:t>(subclass)</a:t>
            </a:r>
          </a:p>
          <a:p>
            <a:pPr lvl="2"/>
            <a:r>
              <a:rPr lang="ko-KR" altLang="en-US" dirty="0" smtClean="0"/>
              <a:t>특성을 물려 받는 하위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 자신만의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구체적으로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슈퍼 클래스에서 하위 클래스로 갈수록 구체적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모바일폰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뮤직폰</a:t>
            </a:r>
            <a:endParaRPr lang="en-US" altLang="ko-KR" dirty="0" smtClean="0"/>
          </a:p>
          <a:p>
            <a:r>
              <a:rPr lang="ko-KR" altLang="en-US" dirty="0" smtClean="0"/>
              <a:t>상속을 통해 간결한 서브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서브 클래스가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 클래스에 기본 생성자가 없어 오류 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17770" y="1298519"/>
            <a:ext cx="4392488" cy="5449666"/>
            <a:chOff x="683568" y="1298519"/>
            <a:chExt cx="4392488" cy="544966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82" y="1298519"/>
              <a:ext cx="4150791" cy="5038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683568" y="6286520"/>
              <a:ext cx="4392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컴파일러에 의해 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Implicit super constructor A() is undefined.</a:t>
              </a:r>
            </a:p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 Must explicitly invoke another constructor</a:t>
              </a:r>
              <a:r>
                <a:rPr lang="en-US" altLang="ko-KR" sz="1200" dirty="0" smtClean="0"/>
                <a:t>”</a:t>
              </a:r>
              <a:r>
                <a:rPr lang="ko-KR" altLang="en-US" sz="1200" dirty="0" smtClean="0"/>
                <a:t> 오류 발생</a:t>
              </a:r>
              <a:endParaRPr lang="en-US" altLang="ko-KR" sz="1200" dirty="0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729638" y="2676922"/>
              <a:ext cx="1872208" cy="432048"/>
            </a:xfrm>
            <a:prstGeom prst="wedgeRoundRectCallout">
              <a:avLst>
                <a:gd name="adj1" fmla="val -83410"/>
                <a:gd name="adj2" fmla="val 2631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컴파일러가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public </a:t>
              </a:r>
              <a:r>
                <a:rPr lang="en-US" altLang="ko-KR" sz="1000" dirty="0">
                  <a:solidFill>
                    <a:schemeClr val="tx1"/>
                  </a:solidFill>
                </a:rPr>
                <a:t>B()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에 대한 짝을 찾을 수 없음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6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41208"/>
            <a:ext cx="4248471" cy="547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6208291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슈퍼 클래스의 기본 </a:t>
            </a:r>
            <a:r>
              <a:rPr lang="ko-KR" altLang="en-US" dirty="0" err="1"/>
              <a:t>생성자</a:t>
            </a:r>
            <a:r>
              <a:rPr lang="ko-KR" altLang="en-US" dirty="0"/>
              <a:t> 자동 호출 </a:t>
            </a:r>
            <a:r>
              <a:rPr lang="en-US" altLang="ko-KR" dirty="0"/>
              <a:t>– </a:t>
            </a:r>
            <a:r>
              <a:rPr lang="ko-KR" altLang="en-US" dirty="0"/>
              <a:t>서브 클래스의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1628800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</a:t>
            </a:r>
            <a:r>
              <a:rPr lang="ko-KR" altLang="en-US" sz="1600" dirty="0" smtClean="0"/>
              <a:t>클래스의 생성자가 </a:t>
            </a:r>
            <a:endParaRPr lang="en-US" altLang="ko-KR" sz="1600" dirty="0" smtClean="0"/>
          </a:p>
          <a:p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선택하지 않은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super()</a:t>
            </a:r>
            <a:r>
              <a:rPr lang="ko-KR" altLang="en-US" dirty="0" smtClean="0"/>
              <a:t>를 이용하여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 호출할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r>
              <a:rPr lang="ko-KR" altLang="en-US" smtClean="0"/>
              <a:t>를 이용한 사례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71600" y="1304842"/>
            <a:ext cx="6696743" cy="5553158"/>
            <a:chOff x="971600" y="1304842"/>
            <a:chExt cx="6696743" cy="555315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304842"/>
              <a:ext cx="4536503" cy="5553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71600" y="6309320"/>
              <a:ext cx="1584175" cy="461665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solidFill>
                    <a:srgbClr val="00B050"/>
                  </a:solidFill>
                </a:defRPr>
              </a:lvl1pPr>
            </a:lstStyle>
            <a:p>
              <a:r>
                <a:rPr lang="ko-KR" altLang="en-US" dirty="0" err="1">
                  <a:solidFill>
                    <a:schemeClr val="tx1"/>
                  </a:solidFill>
                </a:rPr>
                <a:t>매개변수생성자</a:t>
              </a:r>
              <a:r>
                <a:rPr lang="en-US" altLang="ko-KR" dirty="0">
                  <a:solidFill>
                    <a:schemeClr val="tx1"/>
                  </a:solidFill>
                </a:rPr>
                <a:t>A5</a:t>
              </a: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매개변수생성자</a:t>
              </a:r>
              <a:r>
                <a:rPr lang="en-US" altLang="ko-KR" dirty="0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5796135" y="4005064"/>
              <a:ext cx="1872208" cy="432048"/>
            </a:xfrm>
            <a:prstGeom prst="wedgeRoundRectCallout">
              <a:avLst>
                <a:gd name="adj1" fmla="val -141221"/>
                <a:gd name="adj2" fmla="val 565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super();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라고 하면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A()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호출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업캐스팅</a:t>
            </a:r>
            <a:r>
              <a:rPr lang="en-US" altLang="ko-KR" smtClean="0"/>
              <a:t>(upcasting)</a:t>
            </a:r>
          </a:p>
          <a:p>
            <a:pPr lvl="1"/>
            <a:r>
              <a:rPr lang="ko-KR" altLang="en-US" smtClean="0"/>
              <a:t>프로그램에서 이루어지는 자동 타입 변환</a:t>
            </a:r>
            <a:endParaRPr lang="en-US" altLang="ko-KR" smtClean="0"/>
          </a:p>
          <a:p>
            <a:pPr lvl="1"/>
            <a:r>
              <a:rPr lang="ko-KR" altLang="en-US" smtClean="0"/>
              <a:t>서브 클래스의 레퍼런스 값을 슈퍼 클래스 레퍼런스에 대입</a:t>
            </a:r>
            <a:endParaRPr lang="en-US" altLang="ko-KR" smtClean="0"/>
          </a:p>
          <a:p>
            <a:pPr lvl="2"/>
            <a:r>
              <a:rPr lang="ko-KR" altLang="en-US" smtClean="0"/>
              <a:t>슈퍼 클래스 레퍼런스가 서브 클래스 객체를 가리키게 되는 현상</a:t>
            </a:r>
            <a:endParaRPr lang="en-US" altLang="ko-KR" smtClean="0"/>
          </a:p>
          <a:p>
            <a:pPr lvl="2"/>
            <a:r>
              <a:rPr lang="ko-KR" altLang="en-US" smtClean="0"/>
              <a:t>객체 내에 있는 모든 멤버를 접근할 수 없고 슈퍼 클래스의 멤버만 접근 가능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3861048"/>
            <a:ext cx="496855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Student extends Person {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Student s = new Student();</a:t>
            </a:r>
          </a:p>
          <a:p>
            <a:r>
              <a:rPr lang="en-US" altLang="ko-KR" sz="1600" i="1" dirty="0" smtClean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 smtClean="0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자동타입변환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875" y="108077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Person 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Student extends Person 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/>
              <a:t>이재문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"A";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"Com";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41326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231724" cy="38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다운캐스팅</a:t>
            </a:r>
            <a:r>
              <a:rPr lang="en-US" altLang="ko-KR" smtClean="0"/>
              <a:t>(downcasting)</a:t>
            </a:r>
          </a:p>
          <a:p>
            <a:pPr lvl="1"/>
            <a:r>
              <a:rPr lang="ko-KR" altLang="en-US" smtClean="0"/>
              <a:t>슈퍼 클래스 레퍼런스를 서브 클래스 레퍼런스에 대입</a:t>
            </a:r>
            <a:endParaRPr lang="en-US" altLang="ko-KR" smtClean="0"/>
          </a:p>
          <a:p>
            <a:pPr lvl="1"/>
            <a:r>
              <a:rPr lang="ko-KR" altLang="en-US" smtClean="0"/>
              <a:t>업캐스팅된 것을 다시 원래대로 되돌리는 것</a:t>
            </a:r>
            <a:endParaRPr lang="en-US" altLang="ko-KR" smtClean="0"/>
          </a:p>
          <a:p>
            <a:pPr lvl="1"/>
            <a:r>
              <a:rPr lang="ko-KR" altLang="en-US" smtClean="0"/>
              <a:t>명시적으로 타입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67247" y="3429000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Student s = (Student)p; // </a:t>
            </a:r>
            <a:r>
              <a:rPr lang="ko-KR" altLang="en-US" i="1" dirty="0" smtClean="0">
                <a:solidFill>
                  <a:srgbClr val="FF0000"/>
                </a:solidFill>
              </a:rPr>
              <a:t>다운캐스팅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강제타입변환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다운캐스팅 사례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6864" cy="48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연산자와 객체의 타입 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레퍼런스로는</a:t>
            </a:r>
            <a:r>
              <a:rPr lang="ko-KR" altLang="en-US" dirty="0" smtClean="0"/>
              <a:t> 객체의 진짜 타입을 구분하기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클래스는 여러 서브 클래스에 상속되기 때문</a:t>
            </a:r>
            <a:endParaRPr lang="en-US" altLang="ko-KR" dirty="0" smtClean="0"/>
          </a:p>
          <a:p>
            <a:pPr lvl="2"/>
            <a:r>
              <a:rPr lang="ko-KR" altLang="en-US" dirty="0"/>
              <a:t>슈퍼 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서브 클래스 객체를 가리킬 수 있음</a:t>
            </a:r>
            <a:endParaRPr lang="en-US" altLang="ko-KR" dirty="0" smtClean="0"/>
          </a:p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레퍼런스가</a:t>
            </a:r>
            <a:r>
              <a:rPr lang="ko-KR" altLang="en-US" dirty="0" smtClean="0"/>
              <a:t> 가리키는 객체의 진짜 타입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클래스타입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연산의 결과 </a:t>
            </a:r>
            <a:r>
              <a:rPr lang="en-US" altLang="ko-KR" sz="1600" dirty="0" smtClean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92612"/>
            <a:ext cx="6228184" cy="49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99592" y="4462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객체의 실제 타입은 무엇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2" y="892612"/>
            <a:ext cx="24348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3" y="5054246"/>
            <a:ext cx="30685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예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275856" y="1714488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걸기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받기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698" y="185736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Phone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12122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MobilePhone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90508" y="4417367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MusicPhone</a:t>
            </a:r>
            <a:endParaRPr lang="ko-KR" altLang="en-US" sz="1400" dirty="0"/>
          </a:p>
        </p:txBody>
      </p:sp>
      <p:sp>
        <p:nvSpPr>
          <p:cNvPr id="24" name="순서도: 처리 23"/>
          <p:cNvSpPr/>
          <p:nvPr/>
        </p:nvSpPr>
        <p:spPr>
          <a:xfrm>
            <a:off x="3275856" y="2928934"/>
            <a:ext cx="1724772" cy="8572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무선 기지국 연결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배터리 충전하기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275856" y="4286256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다운받기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재생하기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35718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구체화</a:t>
            </a:r>
            <a:endParaRPr lang="ko-KR" altLang="en-US" sz="1400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143372" y="3214686"/>
            <a:ext cx="264320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>
            <a:stCxn id="24" idx="0"/>
            <a:endCxn id="4" idx="2"/>
          </p:cNvCxnSpPr>
          <p:nvPr/>
        </p:nvCxnSpPr>
        <p:spPr>
          <a:xfrm flipV="1">
            <a:off x="4138242" y="2428868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5" idx="0"/>
            <a:endCxn id="24" idx="2"/>
          </p:cNvCxnSpPr>
          <p:nvPr/>
        </p:nvCxnSpPr>
        <p:spPr>
          <a:xfrm flipV="1">
            <a:off x="4138242" y="3786190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38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2500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32" y="358837"/>
            <a:ext cx="6532531" cy="26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7109792" cy="679450"/>
          </a:xfrm>
        </p:spPr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6287988" cy="308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/>
              <a:t>instanceof</a:t>
            </a:r>
            <a:r>
              <a:rPr lang="ko-KR" altLang="en-US" dirty="0"/>
              <a:t>를 이용한 객체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instanceof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객체의 타입을 구별하는 예를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7750" y="1412776"/>
            <a:ext cx="626340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{}</a:t>
            </a:r>
          </a:p>
          <a:p>
            <a:pPr defTabSz="180000"/>
            <a:r>
              <a:rPr lang="en-US" altLang="ko-KR" sz="1200" dirty="0"/>
              <a:t>class Student extends Person {}</a:t>
            </a:r>
          </a:p>
          <a:p>
            <a:pPr defTabSz="180000"/>
            <a:r>
              <a:rPr lang="en-US" altLang="ko-KR" sz="1200" dirty="0"/>
              <a:t>class Researcher extends Person {}</a:t>
            </a:r>
          </a:p>
          <a:p>
            <a:pPr defTabSz="180000"/>
            <a:r>
              <a:rPr lang="en-US" altLang="ko-KR" sz="1200" dirty="0"/>
              <a:t>class Professor extends Researcher {}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jee</a:t>
            </a:r>
            <a:r>
              <a:rPr lang="en-US" altLang="ko-KR" sz="1200" b="1" dirty="0"/>
              <a:t>= new Student();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kim</a:t>
            </a:r>
            <a:r>
              <a:rPr lang="en-US" altLang="ko-KR" sz="1200" b="1" dirty="0"/>
              <a:t> = new Professor();</a:t>
            </a:r>
          </a:p>
          <a:p>
            <a:pPr defTabSz="180000"/>
            <a:r>
              <a:rPr lang="en-US" altLang="ko-KR" sz="1200" b="1" dirty="0"/>
              <a:t>		Person lee = new Researcher();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kim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if </a:t>
            </a:r>
            <a:r>
              <a:rPr lang="en-US" altLang="ko-KR" sz="1200" dirty="0"/>
              <a:t>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Person)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(lee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("java"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String) // "java"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ko-KR" altLang="en-US" sz="1200" dirty="0" err="1"/>
              <a:t>인스턴스이므로</a:t>
            </a:r>
            <a:r>
              <a:rPr lang="ko-KR" altLang="en-US" sz="1200" dirty="0"/>
              <a:t>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("\"java\"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29315"/>
            <a:ext cx="2016224" cy="104644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err="1">
                <a:solidFill>
                  <a:schemeClr val="tx1"/>
                </a:solidFill>
              </a:rPr>
              <a:t>jee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Researcher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Person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"java"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4482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(Method Overriding)</a:t>
            </a:r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서브 클래스에서 재정의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 등 모든 것 동일하게 작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중 하나라도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번역되기도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바인딩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무조건 실행되도록 동적 바인딩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44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6300192" y="5445224"/>
            <a:ext cx="1440161" cy="432048"/>
          </a:xfrm>
          <a:prstGeom prst="wedgeRoundRectCallout">
            <a:avLst>
              <a:gd name="adj1" fmla="val -141221"/>
              <a:gd name="adj2" fmla="val 56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000" dirty="0" smtClean="0">
                <a:solidFill>
                  <a:schemeClr val="tx1"/>
                </a:solidFill>
              </a:rPr>
              <a:t>2()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47690" y="4221088"/>
            <a:ext cx="1440161" cy="432048"/>
          </a:xfrm>
          <a:prstGeom prst="wedgeRoundRectCallout">
            <a:avLst>
              <a:gd name="adj1" fmla="val -149644"/>
              <a:gd name="adj2" fmla="val 43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 발생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" y="1844824"/>
            <a:ext cx="89719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5-4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메소드 오버라이딩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Line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Circle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17831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3" y="5013176"/>
            <a:ext cx="517831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7272808" cy="629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3365376" cy="72008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292" y="116632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3995936" cy="3371266"/>
          </a:xfrm>
        </p:spPr>
        <p:txBody>
          <a:bodyPr>
            <a:normAutofit lnSpcReduction="10000"/>
          </a:bodyPr>
          <a:lstStyle/>
          <a:p>
            <a:pPr marL="180000" indent="-252000">
              <a:buNone/>
            </a:pPr>
            <a:r>
              <a:rPr lang="en-US" altLang="ko-KR" sz="1800" smtClean="0"/>
              <a:t>1. </a:t>
            </a:r>
            <a:r>
              <a:rPr lang="ko-KR" altLang="en-US" sz="1800" smtClean="0"/>
              <a:t>반드시 슈퍼 클래스 메소드와 동일한 이름</a:t>
            </a:r>
            <a:r>
              <a:rPr lang="en-US" altLang="ko-KR" sz="1800" smtClean="0"/>
              <a:t>, </a:t>
            </a:r>
            <a:r>
              <a:rPr lang="ko-KR" altLang="en-US" sz="1800" smtClean="0"/>
              <a:t>동일한 호출 인자</a:t>
            </a:r>
            <a:r>
              <a:rPr lang="en-US" altLang="ko-KR" sz="1800" smtClean="0"/>
              <a:t>, </a:t>
            </a:r>
            <a:r>
              <a:rPr lang="ko-KR" altLang="en-US" sz="1800" smtClean="0"/>
              <a:t>반환 타입을 가져야 한다</a:t>
            </a:r>
            <a:r>
              <a:rPr lang="en-US" altLang="ko-KR" sz="1800" smtClean="0"/>
              <a:t>.</a:t>
            </a:r>
          </a:p>
          <a:p>
            <a:pPr marL="180000" indent="-252000">
              <a:buNone/>
            </a:pPr>
            <a:r>
              <a:rPr lang="en-US" altLang="ko-KR" sz="1800" smtClean="0"/>
              <a:t>2. </a:t>
            </a:r>
            <a:r>
              <a:rPr lang="ko-KR" altLang="en-US" sz="1800" smtClean="0"/>
              <a:t>오버라이딩된 메소드의 접근 지정자는 슈퍼 클래스의 메소드의 접근 지정자 보다 좁아질 수 없다</a:t>
            </a:r>
            <a:r>
              <a:rPr lang="en-US" altLang="ko-KR" sz="180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smtClean="0"/>
              <a:t>    </a:t>
            </a:r>
            <a:r>
              <a:rPr lang="en-US" altLang="ko-KR" sz="180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반환 타입만 다르면 오류</a:t>
            </a:r>
            <a:endParaRPr lang="en-US" altLang="ko-KR" sz="1800" smtClean="0"/>
          </a:p>
          <a:p>
            <a:pPr marL="180000" indent="-252000">
              <a:buNone/>
            </a:pPr>
            <a:r>
              <a:rPr lang="en-US" altLang="ko-KR" sz="1800" smtClean="0"/>
              <a:t>4. static, private,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final</a:t>
            </a:r>
            <a:r>
              <a:rPr lang="ko-KR" altLang="en-US" sz="1800" smtClean="0"/>
              <a:t> 메소드는 오버라이딩 될 수 없다</a:t>
            </a:r>
            <a:r>
              <a:rPr lang="en-US" altLang="ko-KR" sz="1800" smtClean="0"/>
              <a:t>.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7984" y="923538"/>
            <a:ext cx="4535520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</a:t>
            </a:r>
          </a:p>
          <a:p>
            <a:pPr lvl="1"/>
            <a:r>
              <a:rPr lang="en-US" altLang="ko-KR" sz="1400" dirty="0" smtClean="0"/>
              <a:t>String name;</a:t>
            </a:r>
          </a:p>
          <a:p>
            <a:pPr lvl="1"/>
            <a:r>
              <a:rPr lang="en-US" altLang="ko-KR" sz="1400" dirty="0" smtClean="0"/>
              <a:t>String phone;</a:t>
            </a:r>
          </a:p>
          <a:p>
            <a:pPr lvl="1"/>
            <a:r>
              <a:rPr lang="en-US" altLang="ko-KR" sz="1400" dirty="0" smtClean="0"/>
              <a:t>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i="1" dirty="0" smtClean="0"/>
              <a:t>ID;</a:t>
            </a:r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(String s) {</a:t>
            </a:r>
          </a:p>
          <a:p>
            <a:pPr lvl="2"/>
            <a:r>
              <a:rPr lang="en-US" altLang="ko-KR" sz="1400" dirty="0" smtClean="0"/>
              <a:t>name = s;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getID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</a:t>
            </a:r>
            <a:r>
              <a:rPr lang="en-US" altLang="ko-KR" sz="1400" i="1" dirty="0" smtClean="0"/>
              <a:t>ID;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Professor extends Person {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400" dirty="0" smtClean="0"/>
              <a:t>// 2</a:t>
            </a:r>
            <a:r>
              <a:rPr lang="ko-KR" altLang="en-US" sz="1400" dirty="0" smtClean="0"/>
              <a:t>번 조건위배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	// 1</a:t>
            </a:r>
            <a:r>
              <a:rPr lang="ko-KR" altLang="en-US" sz="1400" dirty="0" smtClean="0"/>
              <a:t>번 조건 성공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400" dirty="0" smtClean="0"/>
              <a:t>	// 3</a:t>
            </a:r>
            <a:r>
              <a:rPr lang="ko-KR" altLang="en-US" sz="1400" dirty="0" smtClean="0"/>
              <a:t>번 조건 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4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400" dirty="0" smtClean="0"/>
              <a:t>// 4</a:t>
            </a:r>
            <a:r>
              <a:rPr lang="ko-KR" altLang="en-US" sz="1400" dirty="0" smtClean="0"/>
              <a:t>번 조건 위배</a:t>
            </a:r>
            <a:endParaRPr lang="en-US" altLang="ko-KR" sz="14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23508"/>
            <a:ext cx="41434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start, n,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링크드</a:t>
            </a:r>
            <a:r>
              <a:rPr lang="ko-KR" altLang="en-US" sz="1200" dirty="0" smtClean="0"/>
              <a:t> 리스트로 도형 생성하여 연결하기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start = new Line(); //Line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start;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 //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Line(); // Line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Circle(); // Circle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모든 도형 출력하기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while(start != null)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start.draw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start = </a:t>
            </a:r>
            <a:r>
              <a:rPr lang="en-US" altLang="ko-KR" sz="1200" dirty="0" err="1" smtClean="0"/>
              <a:t>start.next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1098" y="3462829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" y="4429125"/>
            <a:ext cx="8229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64077" y="199077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428" y="1628800"/>
            <a:ext cx="35719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("Super </a:t>
            </a:r>
            <a:r>
              <a:rPr lang="en-US" altLang="ko-KR" sz="1400" dirty="0"/>
              <a:t>Object");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a.paint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9190" y="538802"/>
            <a:ext cx="4000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draw()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("Super Object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SubObject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("Sub Object");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SubObject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6957570" y="1523036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80874" y="1365466"/>
            <a:ext cx="11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err="1" smtClean="0">
                <a:solidFill>
                  <a:srgbClr val="7030A0"/>
                </a:solidFill>
              </a:rPr>
              <a:t>동적바인딩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667806" y="2399513"/>
            <a:ext cx="1851420" cy="448925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891313" y="1352962"/>
            <a:ext cx="3038405" cy="1490801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5891313" y="1352962"/>
            <a:ext cx="1344983" cy="431119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95536" y="2271743"/>
            <a:ext cx="543277" cy="164478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rot="155056">
            <a:off x="4675338" y="1368964"/>
            <a:ext cx="766813" cy="2527993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4667166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4684451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1" y="5301208"/>
            <a:ext cx="4086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68" y="5301208"/>
            <a:ext cx="3816424" cy="11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174" y="908719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항상 호출된다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3968"/>
            <a:ext cx="64476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" y="980729"/>
            <a:ext cx="6293847" cy="171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91886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02119" y="4013658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528" y="980728"/>
            <a:ext cx="6624736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2" y="3013968"/>
            <a:ext cx="6447607" cy="3511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64936" y="2636912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1" y="4015736"/>
            <a:ext cx="4267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322844" y="1192018"/>
            <a:ext cx="4429156" cy="4832092"/>
            <a:chOff x="4557618" y="142852"/>
            <a:chExt cx="4429156" cy="4832092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4832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b="1" dirty="0" err="1" smtClean="0"/>
                <a:t>SuperObject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paint()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draw();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(name);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dirty="0" smtClean="0"/>
                <a:t>public class </a:t>
              </a:r>
              <a:r>
                <a:rPr lang="en-US" altLang="ko-KR" sz="1400" b="1" dirty="0" err="1" smtClean="0"/>
                <a:t>SubObject</a:t>
              </a:r>
              <a:r>
                <a:rPr lang="en-US" altLang="ko-KR" sz="1400" dirty="0" smtClean="0"/>
                <a:t> extends 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/>
                <a:t>draw()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name = "Sub";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super.name = "Super";</a:t>
              </a:r>
            </a:p>
            <a:p>
              <a:pPr defTabSz="180000"/>
              <a:r>
                <a:rPr lang="en-US" altLang="ko-KR" sz="1400" b="1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static void main(String [] </a:t>
              </a:r>
              <a:r>
                <a:rPr lang="en-US" altLang="ko-KR" sz="1400" dirty="0" err="1" smtClean="0"/>
                <a:t>args</a:t>
              </a:r>
              <a:r>
                <a:rPr lang="en-US" altLang="ko-KR" sz="1400" dirty="0" smtClean="0"/>
                <a:t>) 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b = new </a:t>
              </a:r>
              <a:r>
                <a:rPr lang="en-US" altLang="ko-KR" sz="1400" dirty="0" err="1" smtClean="0"/>
                <a:t>SubObject</a:t>
              </a:r>
              <a:r>
                <a:rPr lang="en-US" altLang="ko-KR" sz="1400" dirty="0" smtClean="0"/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07626"/>
              <a:ext cx="871638" cy="259228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462958" y="1371722"/>
              <a:ext cx="2383336" cy="1944216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60760" y="6244464"/>
            <a:ext cx="5870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563" y="1412776"/>
            <a:ext cx="4457937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super</a:t>
            </a:r>
            <a:r>
              <a:rPr lang="ko-KR" altLang="en-US" sz="1200" dirty="0" smtClean="0"/>
              <a:t>는 슈퍼 클래스의 멤버를 접근할 때 사용되는 </a:t>
            </a:r>
            <a:r>
              <a:rPr lang="ko-KR" altLang="en-US" sz="1200" dirty="0" err="1" smtClean="0"/>
              <a:t>레퍼런스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서브 클래스에서만 사용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슈퍼 </a:t>
            </a:r>
            <a:r>
              <a:rPr lang="ko-KR" altLang="en-US" sz="1200" dirty="0"/>
              <a:t>클래스의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 시 사용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컴파일러는 </a:t>
            </a:r>
            <a:r>
              <a:rPr lang="en-US" altLang="ko-KR" sz="1200" dirty="0" smtClean="0"/>
              <a:t>super</a:t>
            </a:r>
            <a:r>
              <a:rPr lang="ko-KR" altLang="en-US" sz="1200" dirty="0" smtClean="0"/>
              <a:t> 호출을 정적 바인딩으로 처리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	String phone;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setPhone</a:t>
            </a:r>
            <a:r>
              <a:rPr lang="en-US" altLang="ko-KR" sz="1400" dirty="0"/>
              <a:t>(String phone)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Professor extends Person {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"Professor : " + </a:t>
            </a:r>
            <a:r>
              <a:rPr lang="en-US" altLang="ko-KR" sz="1400" b="1" dirty="0" err="1"/>
              <a:t>super.getPhone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46274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Overriding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Professor a = new Professor();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a.setPhone</a:t>
            </a:r>
            <a:r>
              <a:rPr lang="en-US" altLang="ko-KR" sz="1400" dirty="0" smtClean="0"/>
              <a:t>("011-123-1234");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a.getPhone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Person p = a;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p.getPhone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19443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95601" y="4088654"/>
            <a:ext cx="1728192" cy="569446"/>
          </a:xfrm>
          <a:prstGeom prst="wedgeRoundRectCallout">
            <a:avLst>
              <a:gd name="adj1" fmla="val 5178"/>
              <a:gd name="adj2" fmla="val 1681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아래  </a:t>
            </a:r>
            <a:r>
              <a:rPr lang="en-US" altLang="ko-KR" sz="1000" dirty="0" err="1">
                <a:solidFill>
                  <a:schemeClr val="tx1"/>
                </a:solidFill>
              </a:rPr>
              <a:t>p.getPhone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과 달리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29602" y="5167966"/>
            <a:ext cx="1656184" cy="569446"/>
          </a:xfrm>
          <a:prstGeom prst="wedgeRoundRectCallout">
            <a:avLst>
              <a:gd name="adj1" fmla="val -32205"/>
              <a:gd name="adj2" fmla="val -174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바인딩에 의해 </a:t>
            </a:r>
            <a:r>
              <a:rPr lang="en-US" altLang="ko-KR" sz="1000" dirty="0">
                <a:solidFill>
                  <a:schemeClr val="tx1"/>
                </a:solidFill>
              </a:rPr>
              <a:t>Professor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getPhone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06222" cy="403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public abstract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하나라도 가진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앞에 반드시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라고 선언해야 함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99160" y="4725144"/>
            <a:ext cx="34290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 public void draw() 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5451796"/>
            <a:ext cx="936104" cy="397847"/>
          </a:xfrm>
          <a:prstGeom prst="wedgeRoundRectCallout">
            <a:avLst>
              <a:gd name="adj1" fmla="val 97762"/>
              <a:gd name="adj2" fmla="val 23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</a:t>
            </a:r>
            <a:r>
              <a:rPr lang="ko-KR" altLang="en-US" sz="1000" dirty="0" err="1">
                <a:solidFill>
                  <a:schemeClr val="tx1"/>
                </a:solidFill>
              </a:rPr>
              <a:t>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4581128"/>
            <a:ext cx="936104" cy="397847"/>
          </a:xfrm>
          <a:prstGeom prst="wedgeRoundRectCallout">
            <a:avLst>
              <a:gd name="adj1" fmla="val 97762"/>
              <a:gd name="adj2" fmla="val 23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9435" y="1455722"/>
            <a:ext cx="446023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abstract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b="1" dirty="0" smtClean="0"/>
              <a:t>	abstract </a:t>
            </a:r>
            <a:r>
              <a:rPr lang="en-US" altLang="ko-KR" sz="1400" b="1" dirty="0"/>
              <a:t>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b="1" dirty="0"/>
              <a:t>}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579435" y="3429000"/>
            <a:ext cx="446023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Person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Person(String name) {</a:t>
            </a:r>
          </a:p>
          <a:p>
            <a:pPr defTabSz="180000"/>
            <a:r>
              <a:rPr lang="en-US" altLang="ko-KR" sz="1400" dirty="0" smtClean="0"/>
              <a:t>		this.name </a:t>
            </a:r>
            <a:r>
              <a:rPr lang="en-US" altLang="ko-KR" sz="1400" dirty="0"/>
              <a:t>= 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DObject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 </a:t>
            </a:r>
            <a:r>
              <a:rPr lang="en-US" altLang="ko-KR" sz="1400" dirty="0" err="1" smtClean="0"/>
              <a:t>DObject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obj.draw</a:t>
            </a:r>
            <a:r>
              <a:rPr lang="en-US" altLang="ko-KR" sz="1400" dirty="0"/>
              <a:t>();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1" y="4869160"/>
            <a:ext cx="7077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/>
          <p:cNvSpPr/>
          <p:nvPr/>
        </p:nvSpPr>
        <p:spPr>
          <a:xfrm>
            <a:off x="303147" y="3781425"/>
            <a:ext cx="954153" cy="1218152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추상 클래스의 상속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클래스의 단순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추상 클래스 구현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클래스에서 슈퍼 클래스의 추상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서브 클래스는 추상 클래스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2877" y="306896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Line extends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draw()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구현하지 않았기 때문에 </a:t>
            </a:r>
            <a:r>
              <a:rPr lang="ko-KR" altLang="en-US" sz="1400" dirty="0"/>
              <a:t>추상 클래스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"Line";}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구현 및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(“Line”);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31233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(“Circle”);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5" y="4515512"/>
            <a:ext cx="684447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16279" y="3143347"/>
            <a:ext cx="684448" cy="2744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next;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() { next = null;}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143504" y="249021"/>
            <a:ext cx="3857652" cy="2786082"/>
            <a:chOff x="4429124" y="177583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5696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next;</a:t>
              </a:r>
            </a:p>
            <a:p>
              <a:pPr defTabSz="180000"/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() { next = null;}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b="1" dirty="0" smtClean="0"/>
                <a:t> public void draw() {</a:t>
              </a:r>
            </a:p>
            <a:p>
              <a:pPr defTabSz="180000"/>
              <a:r>
                <a:rPr lang="en-US" altLang="ko-KR" sz="1200" b="1" dirty="0" smtClean="0"/>
                <a:t>		</a:t>
              </a:r>
              <a:r>
                <a:rPr lang="en-US" altLang="ko-KR" sz="1200" b="1" dirty="0" err="1" smtClean="0"/>
                <a:t>System.out.println</a:t>
              </a:r>
              <a:r>
                <a:rPr lang="en-US" altLang="ko-KR" sz="1200" b="1" dirty="0" smtClean="0"/>
                <a:t>(“</a:t>
              </a:r>
              <a:r>
                <a:rPr lang="en-US" altLang="ko-KR" sz="1200" b="1" dirty="0" err="1" smtClean="0"/>
                <a:t>DObject</a:t>
              </a:r>
              <a:r>
                <a:rPr lang="en-US" altLang="ko-KR" sz="1200" b="1" dirty="0" smtClean="0"/>
                <a:t> draw”);</a:t>
              </a:r>
            </a:p>
            <a:p>
              <a:pPr defTabSz="180000"/>
              <a:r>
                <a:rPr lang="en-US" altLang="ko-KR" sz="1200" b="1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429124" y="177583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426892"/>
            <a:ext cx="922561" cy="798089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 클래스로 수정</a:t>
            </a:r>
            <a:endParaRPr lang="ko-KR" altLang="en-US" sz="12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029848" y="6024534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클래스를 상속받아 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draw()</a:t>
            </a:r>
            <a:r>
              <a:rPr lang="ko-KR" altLang="en-US" sz="1000" dirty="0" smtClean="0">
                <a:solidFill>
                  <a:schemeClr val="tx1"/>
                </a:solidFill>
              </a:rPr>
              <a:t>를 구현한 클래스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설계와 </a:t>
            </a:r>
            <a:r>
              <a:rPr lang="ko-KR" altLang="en-US" dirty="0"/>
              <a:t>구현 분리</a:t>
            </a:r>
            <a:endParaRPr lang="en-US" altLang="ko-KR" dirty="0"/>
          </a:p>
          <a:p>
            <a:pPr lvl="1"/>
            <a:r>
              <a:rPr lang="ko-KR" altLang="en-US" dirty="0"/>
              <a:t>서브 클래스마다 목적에 맞게 추상 </a:t>
            </a:r>
            <a:r>
              <a:rPr lang="ko-KR" altLang="en-US" dirty="0" err="1"/>
              <a:t>메소드를</a:t>
            </a:r>
            <a:r>
              <a:rPr lang="ko-KR" altLang="en-US" dirty="0"/>
              <a:t> 다르게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r>
              <a:rPr lang="ko-KR" altLang="en-US" dirty="0" smtClean="0"/>
              <a:t> 실현</a:t>
            </a:r>
            <a:endParaRPr lang="en-US" altLang="ko-KR" dirty="0"/>
          </a:p>
          <a:p>
            <a:pPr lvl="1"/>
            <a:r>
              <a:rPr lang="ko-KR" altLang="en-US" dirty="0" smtClean="0"/>
              <a:t>슈퍼 </a:t>
            </a:r>
            <a:r>
              <a:rPr lang="ko-KR" altLang="en-US" dirty="0"/>
              <a:t>클래스에서는 </a:t>
            </a:r>
            <a:r>
              <a:rPr lang="ko-KR" altLang="en-US" dirty="0" smtClean="0"/>
              <a:t>개념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클래스마다 다른 구현이 필요한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선언</a:t>
            </a:r>
            <a:endParaRPr lang="en-US" altLang="ko-KR" dirty="0"/>
          </a:p>
          <a:p>
            <a:pPr lvl="1"/>
            <a:r>
              <a:rPr lang="ko-KR" altLang="en-US" dirty="0" smtClean="0"/>
              <a:t>각 서브 </a:t>
            </a:r>
            <a:r>
              <a:rPr lang="ko-KR" altLang="en-US" dirty="0"/>
              <a:t>클래스에서 구체적 행위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계층적 </a:t>
            </a:r>
            <a:r>
              <a:rPr lang="ko-KR" altLang="en-US" dirty="0"/>
              <a:t>상속 관계를 갖는 클래스 구조를 만들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32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abstract </a:t>
            </a:r>
            <a:r>
              <a:rPr lang="en-US" altLang="ko-KR" sz="2000" dirty="0" smtClean="0"/>
              <a:t>class Calculator {</a:t>
            </a:r>
          </a:p>
          <a:p>
            <a:pPr lvl="1"/>
            <a:r>
              <a:rPr lang="fr-FR" altLang="ko-KR" sz="2000" dirty="0" smtClean="0"/>
              <a:t>public </a:t>
            </a:r>
            <a:r>
              <a:rPr lang="fr-FR" altLang="ko-KR" sz="2000" b="1" dirty="0" smtClean="0"/>
              <a:t>abstract</a:t>
            </a:r>
            <a:r>
              <a:rPr lang="fr-FR" altLang="ko-KR" sz="2000" dirty="0" smtClean="0"/>
              <a:t> int add(int a, int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 상속의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다중 상속 지원하지 않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개의 클래스를 상속받지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횟수 무제한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최상위 조상 클래스는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클래스는 자동으로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98942" y="2174007"/>
            <a:ext cx="77574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Person {</a:t>
            </a:r>
          </a:p>
          <a:p>
            <a:pPr lvl="1"/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public class Student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Person { // Person</a:t>
            </a:r>
            <a:r>
              <a:rPr lang="ko-KR" altLang="en-US" sz="1400" dirty="0" smtClean="0"/>
              <a:t>을 상속받는 클래스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Student { // Student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12776"/>
            <a:ext cx="5790468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GoodCalc</a:t>
            </a:r>
            <a:r>
              <a:rPr lang="en-US" altLang="ko-KR" sz="1600" b="1" dirty="0" smtClean="0"/>
              <a:t> extends Calculator </a:t>
            </a:r>
            <a:r>
              <a:rPr lang="en-US" altLang="ko-KR" sz="1600" dirty="0" smtClean="0"/>
              <a:t>{</a:t>
            </a:r>
          </a:p>
          <a:p>
            <a:pPr lvl="1"/>
            <a:r>
              <a:rPr lang="fr-FR" altLang="ko-KR" sz="1600" dirty="0" smtClean="0"/>
              <a:t>public int add(int a, int b) {</a:t>
            </a:r>
          </a:p>
          <a:p>
            <a:pPr lvl="1"/>
            <a:r>
              <a:rPr lang="fr-FR" altLang="ko-KR" sz="1600" dirty="0" smtClean="0"/>
              <a:t>	return a+b;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subtract(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b) {</a:t>
            </a:r>
          </a:p>
          <a:p>
            <a:pPr lvl="1"/>
            <a:r>
              <a:rPr lang="en-US" altLang="ko-KR" sz="1600" dirty="0" smtClean="0"/>
              <a:t>	return a - b;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double average(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a) {</a:t>
            </a:r>
          </a:p>
          <a:p>
            <a:pPr lvl="1"/>
            <a:r>
              <a:rPr lang="en-US" altLang="ko-KR" sz="1600" dirty="0" smtClean="0"/>
              <a:t>	double sum = 0;</a:t>
            </a:r>
          </a:p>
          <a:p>
            <a:pPr lvl="1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</a:p>
          <a:p>
            <a:pPr lvl="1"/>
            <a:r>
              <a:rPr lang="en-US" altLang="ko-KR" sz="1600" dirty="0" smtClean="0"/>
              <a:t>		sum += 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lvl="1"/>
            <a:r>
              <a:rPr lang="en-US" altLang="ko-KR" sz="1600" dirty="0" smtClean="0"/>
              <a:t>	return sum/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1"/>
            <a:r>
              <a:rPr lang="en-US" altLang="ko-KR" sz="1600" dirty="0" smtClean="0"/>
              <a:t>	Calculator c = new </a:t>
            </a:r>
            <a:r>
              <a:rPr lang="en-US" altLang="ko-KR" sz="1600" dirty="0" err="1" smtClean="0"/>
              <a:t>GoodCalc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c.subtract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c.average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[] {2,3,4}));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5506204"/>
            <a:ext cx="48923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인터페이스와 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3" y="1916832"/>
            <a:ext cx="8865011" cy="31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2051720" y="537321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맞기만 하면 연결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각 회사마다 구현 방법은 다름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60232" y="537321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맞지 않으면 연결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64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추상 </a:t>
            </a:r>
            <a:r>
              <a:rPr lang="ko-KR" altLang="en-US" dirty="0" err="1" smtClean="0"/>
              <a:t>메소드로만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필드 </a:t>
            </a:r>
            <a:r>
              <a:rPr lang="ko-KR" altLang="en-US" dirty="0" err="1" smtClean="0"/>
              <a:t>선언불</a:t>
            </a:r>
            <a:endParaRPr lang="en-US" altLang="ko-KR" dirty="0" smtClean="0"/>
          </a:p>
          <a:p>
            <a:r>
              <a:rPr lang="ko-KR" altLang="en-US" dirty="0" smtClean="0"/>
              <a:t>인터페이스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interface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키워드로 선언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interface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abstract </a:t>
            </a:r>
            <a:r>
              <a:rPr lang="ko-KR" altLang="en-US" dirty="0" smtClean="0"/>
              <a:t>타입으로 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상수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</a:t>
            </a:r>
            <a:r>
              <a:rPr lang="ko-KR" altLang="en-US" dirty="0" smtClean="0"/>
              <a:t>타입으로 생략 가능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인터페이스의 객체 생성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인터페이스에 대한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변수는 선언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484784"/>
            <a:ext cx="61206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interface </a:t>
            </a:r>
            <a:r>
              <a:rPr lang="en-US" altLang="ko-KR" sz="1600" dirty="0"/>
              <a:t>Clock </a:t>
            </a:r>
            <a:r>
              <a:rPr lang="en-US" altLang="ko-KR" sz="1600" dirty="0" smtClean="0"/>
              <a:t>{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ONEDAY = 24; // </a:t>
            </a:r>
            <a:r>
              <a:rPr lang="ko-KR" altLang="en-US" sz="1600" dirty="0"/>
              <a:t>상수 필드 선언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getMinute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getHour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setMinute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setHour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smtClean="0"/>
              <a:t>interface </a:t>
            </a:r>
            <a:r>
              <a:rPr lang="en-US" altLang="ko-KR" sz="1600" dirty="0"/>
              <a:t>Car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MAXIMUM_SPEED = 260; </a:t>
            </a:r>
            <a:r>
              <a:rPr lang="en-US" altLang="ko-KR" sz="1600" dirty="0" smtClean="0"/>
              <a:t>//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static final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moveHandle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degree); // abstract </a:t>
            </a:r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changeGear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gear); // abstract public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...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strike="sngStrike" dirty="0" smtClean="0"/>
              <a:t>new Clock();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인터페이스의 객체 생성 불가</a:t>
            </a:r>
            <a:endParaRPr lang="en-US" altLang="ko-KR" sz="1600" dirty="0" smtClean="0"/>
          </a:p>
          <a:p>
            <a:pPr defTabSz="180000"/>
            <a:r>
              <a:rPr lang="en-US" altLang="ko-KR" sz="1600" strike="sngStrike" dirty="0" smtClean="0"/>
              <a:t>new </a:t>
            </a:r>
            <a:r>
              <a:rPr lang="en-US" altLang="ko-KR" sz="1600" strike="sngStrike" dirty="0"/>
              <a:t>Car(); </a:t>
            </a:r>
            <a:r>
              <a:rPr lang="en-US" altLang="ko-KR" sz="1600" dirty="0"/>
              <a:t>// </a:t>
            </a:r>
            <a:r>
              <a:rPr lang="ko-KR" altLang="en-US" sz="1600" dirty="0"/>
              <a:t>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인터페이스의 객체 생성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Clock </a:t>
            </a:r>
            <a:r>
              <a:rPr lang="en-US" altLang="ko-KR" sz="1600" dirty="0" err="1" smtClean="0"/>
              <a:t>clock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인터페이스 </a:t>
            </a:r>
            <a:r>
              <a:rPr lang="en-US" altLang="ko-KR" sz="1600" dirty="0" smtClean="0"/>
              <a:t>Clock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 선언 가능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Car </a:t>
            </a:r>
            <a:r>
              <a:rPr lang="en-US" altLang="ko-KR" sz="1600" dirty="0" err="1" smtClean="0"/>
              <a:t>car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// </a:t>
            </a:r>
            <a:r>
              <a:rPr lang="ko-KR" altLang="en-US" sz="1600" dirty="0"/>
              <a:t>인터페이스 </a:t>
            </a:r>
            <a:r>
              <a:rPr lang="en-US" altLang="ko-KR" sz="1600" dirty="0"/>
              <a:t>Clock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레퍼런스</a:t>
            </a:r>
            <a:r>
              <a:rPr lang="ko-KR" altLang="en-US" sz="1600" dirty="0"/>
              <a:t> 변수 선언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1618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233285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자바에서 클래스 다중 상속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인터페이스만 선언하고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작업자마다 다양한 구현을 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사용자는 구현의 내용은 모르지만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인터페이스에 선언된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구현되어있기 때문에 호출하여 사용하기만 하면 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110v </a:t>
            </a:r>
            <a:r>
              <a:rPr lang="ko-KR" altLang="en-US" dirty="0" smtClean="0"/>
              <a:t>전원 </a:t>
            </a:r>
            <a:r>
              <a:rPr lang="ko-KR" altLang="en-US" dirty="0" err="1" smtClean="0"/>
              <a:t>아울렛처럼</a:t>
            </a:r>
            <a:r>
              <a:rPr lang="ko-KR" altLang="en-US" dirty="0" smtClean="0"/>
              <a:t> 규격에 맞기만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만들어졌는지 알 필요 없이 전원 연결에 사용하기만 하면 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91680" y="3797199"/>
            <a:ext cx="6048672" cy="2472854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681272" y="420834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776512">
              <a:off x="4908467" y="5403660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인터페이스 다중 상속 허용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2708920"/>
            <a:ext cx="53607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MusicPhone</a:t>
            </a:r>
            <a:r>
              <a:rPr lang="en-US" altLang="ko-KR" sz="1600" b="1" dirty="0" smtClean="0">
                <a:latin typeface="+mj-lt"/>
              </a:rPr>
              <a:t> extends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,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en-US" altLang="ko-KR" smtClean="0"/>
          </a:p>
          <a:p>
            <a:pPr lvl="1"/>
            <a:r>
              <a:rPr lang="en-US" altLang="ko-KR" smtClean="0"/>
              <a:t>implements</a:t>
            </a:r>
            <a:r>
              <a:rPr lang="ko-KR" altLang="en-US" smtClean="0"/>
              <a:t> 키워드 사용</a:t>
            </a:r>
            <a:endParaRPr lang="en-US" altLang="ko-KR" smtClean="0"/>
          </a:p>
          <a:p>
            <a:pPr lvl="1"/>
            <a:r>
              <a:rPr lang="ko-KR" altLang="en-US" smtClean="0"/>
              <a:t>여러 개의 인터페이스 동시 구현 가능</a:t>
            </a:r>
            <a:endParaRPr lang="en-US" altLang="ko-KR" smtClean="0"/>
          </a:p>
          <a:p>
            <a:pPr lvl="1"/>
            <a:r>
              <a:rPr lang="ko-KR" altLang="en-US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028553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smtClean="0"/>
              <a:t>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691150"/>
            <a:ext cx="77768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RollMouseInterface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void 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21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17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: </a:t>
            </a:r>
            <a:r>
              <a:rPr lang="ko-KR" altLang="en-US" dirty="0" smtClean="0"/>
              <a:t>클래스 </a:t>
            </a:r>
            <a:r>
              <a:rPr lang="ko-KR" altLang="en-US" dirty="0"/>
              <a:t>상속 만들어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59107"/>
            <a:ext cx="44644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extends Point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Point</a:t>
            </a:r>
            <a:r>
              <a:rPr lang="ko-KR" altLang="en-US" sz="1400" dirty="0"/>
              <a:t>를 상속받은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(color);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 // Point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set()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색 지정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점을 구성하는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("(" + x + "," + y + ")");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6043216"/>
            <a:ext cx="446449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클래스 계층 구조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607" y="1628800"/>
            <a:ext cx="773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자바에서는 모든 클래스는 반드시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java.lang.Object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클래스를 자동으로 상속받는다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2204864"/>
            <a:ext cx="75533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객체에는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 포함</a:t>
            </a:r>
            <a:endParaRPr lang="en-US" altLang="ko-KR" dirty="0" smtClean="0"/>
          </a:p>
          <a:p>
            <a:pPr lvl="2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상속되지만 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public/protected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/>
              <a:t>접근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 클래스와 서브 클래스의 객체 관</a:t>
            </a:r>
            <a:r>
              <a:rPr lang="ko-KR" altLang="en-US" dirty="0"/>
              <a:t>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9" y="1268761"/>
            <a:ext cx="7762627" cy="55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2869</TotalTime>
  <Words>1982</Words>
  <Application>Microsoft Office PowerPoint</Application>
  <PresentationFormat>화면 슬라이드 쇼(4:3)</PresentationFormat>
  <Paragraphs>838</Paragraphs>
  <Slides>58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가을</vt:lpstr>
      <vt:lpstr>PowerPoint 프레젠테이션</vt:lpstr>
      <vt:lpstr>상속 (inheritance)</vt:lpstr>
      <vt:lpstr>상속 관계 예</vt:lpstr>
      <vt:lpstr>상속의 필요성</vt:lpstr>
      <vt:lpstr>클래스 상속과 객체</vt:lpstr>
      <vt:lpstr>예제 5-1 : 클래스 상속 만들어 보기</vt:lpstr>
      <vt:lpstr>자바의 클래스 계층 구조</vt:lpstr>
      <vt:lpstr>서브 클래스의 객체와 멤버 사용</vt:lpstr>
      <vt:lpstr>슈퍼 클래스와 서브 클래스의 객체 관계</vt:lpstr>
      <vt:lpstr>서브 클래스의 객체 멤버 접근</vt:lpstr>
      <vt:lpstr>상속과 접근 지정자 </vt:lpstr>
      <vt:lpstr>슈퍼 클래스 멤버의 접근 지정자</vt:lpstr>
      <vt:lpstr>슈퍼클래스와 서브클래스가 같은 패키지에 있는 경우</vt:lpstr>
      <vt:lpstr>슈퍼클래스와 서브클래스가 서로 다른 패키지에 있는 경우</vt:lpstr>
      <vt:lpstr>예제 5-2: 상속 관계에 있는 클래스 간 멤버 접근</vt:lpstr>
      <vt:lpstr>서브 클래스/슈퍼 클래스의 생성자 호출과 실행 </vt:lpstr>
      <vt:lpstr>슈퍼클래스와 서브 클래스의 생성자간의 호출 및 실행 관계</vt:lpstr>
      <vt:lpstr>서브 클래스와 슈퍼 클래스의 생성자 짝 맞추기</vt:lpstr>
      <vt:lpstr>PowerPoint 프레젠테이션</vt:lpstr>
      <vt:lpstr>슈퍼 클래스에 기본 생성자가 없어 오류 난 경우</vt:lpstr>
      <vt:lpstr>PowerPoint 프레젠테이션</vt:lpstr>
      <vt:lpstr>super()를 이용하여 슈퍼 클래스 생성자 선택</vt:lpstr>
      <vt:lpstr>super()를 이용한 사례</vt:lpstr>
      <vt:lpstr>객체의 타입 변환</vt:lpstr>
      <vt:lpstr>업캐스팅 사례</vt:lpstr>
      <vt:lpstr>객체의 타입 변환</vt:lpstr>
      <vt:lpstr>다운캐스팅 사례</vt:lpstr>
      <vt:lpstr>instanceof 연산자와 객체의 타입 구별</vt:lpstr>
      <vt:lpstr>업캐스팅된 객체의 실제 타입은 무엇?</vt:lpstr>
      <vt:lpstr>instanceof 사용 예</vt:lpstr>
      <vt:lpstr>예제 5-3 : instanceof를 이용한 객체 구별</vt:lpstr>
      <vt:lpstr>메소드 오버라이딩</vt:lpstr>
      <vt:lpstr>메소드 오버라이딩 사례</vt:lpstr>
      <vt:lpstr>서브 클래스 객체와 오버라이딩된 메소드 호출</vt:lpstr>
      <vt:lpstr>예제 5-4 : 메소드 오버라이딩 만들기</vt:lpstr>
      <vt:lpstr>예제 실행 과정</vt:lpstr>
      <vt:lpstr>메소드 오버라이딩 조건</vt:lpstr>
      <vt:lpstr>오버라이딩 활용</vt:lpstr>
      <vt:lpstr>동적 바인딩</vt:lpstr>
      <vt:lpstr>super 키워드</vt:lpstr>
      <vt:lpstr>예제 5-5 : 메소드 오버라이딩</vt:lpstr>
      <vt:lpstr>오버라이딩 vs. 오버로딩</vt:lpstr>
      <vt:lpstr>추상 메소드와 추상 클래스</vt:lpstr>
      <vt:lpstr>2 가지 종류의 추상 클래스 사례</vt:lpstr>
      <vt:lpstr>추상 클래스의 인스턴스 생성 불가</vt:lpstr>
      <vt:lpstr>추상 클래스의 상속</vt:lpstr>
      <vt:lpstr>추상 클래스의 구현 및 활용 예</vt:lpstr>
      <vt:lpstr>추상 클래스의 용도</vt:lpstr>
      <vt:lpstr>예제 5-6 : 추상 클래스의 구현</vt:lpstr>
      <vt:lpstr>예제 5-6 정답</vt:lpstr>
      <vt:lpstr>실세계의 인터페이스와 인터페이스의 필요성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175</cp:revision>
  <dcterms:created xsi:type="dcterms:W3CDTF">2011-08-27T14:53:28Z</dcterms:created>
  <dcterms:modified xsi:type="dcterms:W3CDTF">2015-02-04T10:11:11Z</dcterms:modified>
</cp:coreProperties>
</file>