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257" r:id="rId3"/>
    <p:sldId id="259" r:id="rId4"/>
    <p:sldId id="307" r:id="rId5"/>
    <p:sldId id="308" r:id="rId6"/>
    <p:sldId id="260" r:id="rId7"/>
    <p:sldId id="262" r:id="rId8"/>
    <p:sldId id="263" r:id="rId9"/>
    <p:sldId id="309" r:id="rId10"/>
    <p:sldId id="265" r:id="rId11"/>
    <p:sldId id="266" r:id="rId12"/>
    <p:sldId id="267" r:id="rId13"/>
    <p:sldId id="269" r:id="rId14"/>
    <p:sldId id="270" r:id="rId15"/>
    <p:sldId id="310" r:id="rId16"/>
    <p:sldId id="273" r:id="rId17"/>
    <p:sldId id="274" r:id="rId18"/>
    <p:sldId id="275" r:id="rId19"/>
    <p:sldId id="276" r:id="rId20"/>
    <p:sldId id="277" r:id="rId21"/>
    <p:sldId id="278" r:id="rId22"/>
    <p:sldId id="288" r:id="rId23"/>
    <p:sldId id="289" r:id="rId24"/>
    <p:sldId id="279" r:id="rId25"/>
    <p:sldId id="280" r:id="rId26"/>
    <p:sldId id="281" r:id="rId27"/>
    <p:sldId id="282" r:id="rId28"/>
    <p:sldId id="284" r:id="rId29"/>
    <p:sldId id="311" r:id="rId30"/>
    <p:sldId id="312" r:id="rId31"/>
    <p:sldId id="286" r:id="rId32"/>
    <p:sldId id="287" r:id="rId33"/>
    <p:sldId id="290" r:id="rId34"/>
    <p:sldId id="291" r:id="rId35"/>
    <p:sldId id="294" r:id="rId36"/>
    <p:sldId id="313" r:id="rId37"/>
    <p:sldId id="314" r:id="rId38"/>
    <p:sldId id="300" r:id="rId39"/>
    <p:sldId id="30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4918"/>
            <a:ext cx="9153144" cy="685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147595" cy="523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3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5"/>
            <a:ext cx="8695884" cy="633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32440" cy="326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9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JDK 1.5 </a:t>
            </a:r>
            <a:r>
              <a:rPr lang="ko-KR" altLang="en-US" sz="1800" dirty="0" smtClean="0"/>
              <a:t>이전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기본 타입 데이터를 </a:t>
            </a:r>
            <a:r>
              <a:rPr lang="en-US" altLang="ko-KR" sz="1600" dirty="0" smtClean="0"/>
              <a:t>Wrapper </a:t>
            </a:r>
            <a:r>
              <a:rPr lang="ko-KR" altLang="en-US" sz="1600" dirty="0"/>
              <a:t>클래스를 </a:t>
            </a:r>
            <a:r>
              <a:rPr lang="ko-KR" altLang="en-US" sz="1600" dirty="0" smtClean="0"/>
              <a:t>이용하여 객체로 </a:t>
            </a:r>
            <a:r>
              <a:rPr lang="ko-KR" altLang="en-US" sz="1600" dirty="0"/>
              <a:t>만들어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컬렉션으로부터 </a:t>
            </a:r>
            <a:r>
              <a:rPr lang="ko-KR" altLang="en-US" sz="1600" dirty="0"/>
              <a:t>요소를 </a:t>
            </a:r>
            <a:r>
              <a:rPr lang="ko-KR" altLang="en-US" sz="1600" dirty="0" smtClean="0"/>
              <a:t>얻어올 때</a:t>
            </a:r>
            <a:r>
              <a:rPr lang="en-US" altLang="ko-KR" sz="1600" dirty="0" smtClean="0"/>
              <a:t>, Wrapper </a:t>
            </a:r>
            <a:r>
              <a:rPr lang="ko-KR" altLang="en-US" sz="1600" dirty="0" smtClean="0"/>
              <a:t>클래스로 캐스팅 필요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r>
              <a:rPr lang="en-US" altLang="ko-KR" sz="1800" dirty="0" smtClean="0"/>
              <a:t>JDK 1.5</a:t>
            </a:r>
            <a:r>
              <a:rPr lang="ko-KR" altLang="en-US" sz="1800" dirty="0" smtClean="0"/>
              <a:t>부터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/</a:t>
            </a:r>
            <a:r>
              <a:rPr lang="ko-KR" altLang="en-US" sz="1600" dirty="0" err="1" smtClean="0"/>
              <a:t>언박싱이</a:t>
            </a:r>
            <a:r>
              <a:rPr lang="ko-KR" altLang="en-US" sz="1600" dirty="0" smtClean="0"/>
              <a:t> 작동하여 기본 타입 값 사용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600" dirty="0" err="1" smtClean="0"/>
              <a:t>제네릭의</a:t>
            </a:r>
            <a:r>
              <a:rPr lang="ko-KR" altLang="en-US" sz="1600" dirty="0" smtClean="0"/>
              <a:t> 타입 매개 변수를 기본 타입으로 구체화할 수는 없음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349449" y="2060848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v </a:t>
            </a:r>
            <a:r>
              <a:rPr lang="en-US" altLang="ko-KR" sz="1400" dirty="0"/>
              <a:t>= new </a:t>
            </a:r>
            <a:r>
              <a:rPr lang="en-US" altLang="ko-KR" sz="1400" dirty="0" smtClean="0"/>
              <a:t>Vector&lt;Integer&gt;();</a:t>
            </a:r>
            <a:endParaRPr lang="en-US" altLang="ko-KR" sz="1400" dirty="0"/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7030A0"/>
                </a:solidFill>
              </a:rPr>
              <a:t>new Integer(4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)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349449" y="3068960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49449" y="4365104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</a:t>
            </a:r>
            <a:r>
              <a:rPr lang="en-US" altLang="ko-KR" sz="1400" dirty="0"/>
              <a:t>v = new Vector&lt;Integer&gt; 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(4); </a:t>
            </a:r>
            <a:r>
              <a:rPr lang="en-US" altLang="ko-KR" sz="1400" dirty="0" smtClean="0"/>
              <a:t>// </a:t>
            </a:r>
            <a:r>
              <a:rPr lang="en-US" altLang="ko-KR" sz="1400" b="1" dirty="0">
                <a:solidFill>
                  <a:srgbClr val="7030A0"/>
                </a:solidFill>
              </a:rPr>
              <a:t>4 → new Integer(4)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  <a:endParaRPr lang="en-US" altLang="ko-KR" sz="1400" b="1" dirty="0" smtClean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672" y="5589240"/>
            <a:ext cx="5256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</a:t>
            </a:r>
            <a:r>
              <a:rPr lang="en-US" altLang="ko-KR" sz="1400" dirty="0"/>
              <a:t>v = new </a:t>
            </a:r>
            <a:r>
              <a:rPr lang="en-US" altLang="ko-KR" sz="1400" dirty="0" smtClean="0"/>
              <a:t>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(); // </a:t>
            </a:r>
            <a:r>
              <a:rPr lang="ko-KR" altLang="en-US" sz="1400" dirty="0" smtClean="0"/>
              <a:t>오류</a:t>
            </a:r>
            <a:endParaRPr lang="en-US" altLang="ko-KR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70" y="5573774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-1 : </a:t>
            </a:r>
            <a:r>
              <a:rPr lang="ko-KR" altLang="en-US" dirty="0" smtClean="0"/>
              <a:t>정수 값만 다루는 </a:t>
            </a:r>
            <a:r>
              <a:rPr lang="en-US" altLang="ko-KR" dirty="0" smtClean="0"/>
              <a:t>Vector&lt;Integer&gt;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024" y="2082328"/>
            <a:ext cx="468052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(5); </a:t>
            </a:r>
            <a:r>
              <a:rPr lang="en-US" altLang="ko-KR" sz="1200" dirty="0"/>
              <a:t>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1198" y="4205986"/>
            <a:ext cx="396329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100</a:t>
            </a:r>
          </a:p>
          <a:p>
            <a:r>
              <a:rPr lang="en-US" altLang="ko-KR" sz="1200" dirty="0"/>
              <a:t>-1</a:t>
            </a:r>
          </a:p>
          <a:p>
            <a:r>
              <a:rPr lang="ko-KR" altLang="en-US" sz="1200" dirty="0"/>
              <a:t>벡터에 있는 정수 합 </a:t>
            </a:r>
            <a:r>
              <a:rPr lang="en-US" altLang="ko-KR" sz="1200"/>
              <a:t>: 108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255900"/>
            <a:ext cx="7092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값만 다루는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벡터를 생성하고 활용하는 사례를 보인다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4950" y="2082328"/>
            <a:ext cx="39632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sum += n;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 </a:t>
            </a:r>
            <a:r>
              <a:rPr lang="en-US" altLang="ko-KR" sz="1200" dirty="0"/>
              <a:t>+ sum);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7-2 Point </a:t>
            </a:r>
            <a:r>
              <a:rPr lang="ko-KR" altLang="en-US" dirty="0" smtClean="0"/>
              <a:t>클래스의 객체들만 저장하는 벡터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610" y="1923110"/>
            <a:ext cx="29342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5301208"/>
            <a:ext cx="50434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(2,3)</a:t>
            </a:r>
          </a:p>
          <a:p>
            <a:r>
              <a:rPr lang="en-US" altLang="ko-KR" sz="1200" dirty="0" smtClean="0"/>
              <a:t>(-5,20)</a:t>
            </a:r>
          </a:p>
          <a:p>
            <a:r>
              <a:rPr lang="en-US" altLang="ko-KR" sz="1200" dirty="0" smtClean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1916832"/>
            <a:ext cx="504341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Point </a:t>
            </a:r>
            <a:r>
              <a:rPr lang="ko-KR" altLang="en-US" sz="1200" dirty="0"/>
              <a:t>객체를 요소로만 가지는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Vector&lt;Point&gt; v = new Vector&lt;Point&gt;();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(new Point(2, 3));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Point(-5, 20));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Point(30, -8));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Point p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벡터에서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얻어내기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(p); // </a:t>
            </a:r>
            <a:r>
              <a:rPr lang="en-US" altLang="ko-KR" sz="1200" dirty="0" err="1"/>
              <a:t>p.toString</a:t>
            </a:r>
            <a:r>
              <a:rPr lang="en-US" altLang="ko-KR" sz="1200" dirty="0"/>
              <a:t>()</a:t>
            </a:r>
            <a:r>
              <a:rPr lang="ko-KR" altLang="en-US" sz="1200" dirty="0"/>
              <a:t>을 이용하여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214422"/>
            <a:ext cx="5261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(x, y)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점을 추상화한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객체만 저장하는 벡터를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java.util.ArrayList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크기 배열을 구현한 클래스</a:t>
            </a:r>
            <a:endParaRPr lang="en-US" altLang="ko-KR" dirty="0" smtClean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</a:t>
            </a:r>
            <a:r>
              <a:rPr lang="ko-KR" altLang="en-US" dirty="0" smtClean="0"/>
              <a:t>요소로 사용할 특정 </a:t>
            </a:r>
            <a:r>
              <a:rPr lang="ko-KR" altLang="en-US" dirty="0"/>
              <a:t>타입으로 구체화</a:t>
            </a:r>
            <a:endParaRPr lang="en-US" altLang="ko-KR" dirty="0"/>
          </a:p>
          <a:p>
            <a:pPr lvl="1"/>
            <a:r>
              <a:rPr lang="en-US" altLang="ko-KR" dirty="0" err="1" smtClean="0"/>
              <a:t>ArrayList</a:t>
            </a:r>
            <a:r>
              <a:rPr lang="ko-KR" altLang="en-US" dirty="0" smtClean="0"/>
              <a:t>에 </a:t>
            </a:r>
            <a:r>
              <a:rPr lang="ko-KR" altLang="en-US" dirty="0"/>
              <a:t>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타입은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언박싱으로</a:t>
            </a:r>
            <a:r>
              <a:rPr lang="ko-KR" altLang="en-US" dirty="0"/>
              <a:t> </a:t>
            </a:r>
            <a:r>
              <a:rPr lang="en-US" altLang="ko-KR" dirty="0"/>
              <a:t>Wrapper </a:t>
            </a:r>
            <a:r>
              <a:rPr lang="ko-KR" altLang="en-US" dirty="0"/>
              <a:t>객체로 만들어 저장</a:t>
            </a:r>
            <a:endParaRPr lang="en-US" altLang="ko-KR" dirty="0"/>
          </a:p>
          <a:p>
            <a:pPr lvl="1"/>
            <a:r>
              <a:rPr lang="en-US" altLang="ko-KR" dirty="0" err="1" smtClean="0"/>
              <a:t>ArrayList</a:t>
            </a:r>
            <a:r>
              <a:rPr lang="ko-KR" altLang="en-US" dirty="0" smtClean="0"/>
              <a:t>에 객체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리스트의 맨 뒤에 객체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리스트의 중간에 객체 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</a:t>
            </a:r>
            <a:r>
              <a:rPr lang="ko-KR" altLang="en-US" dirty="0"/>
              <a:t>위치에 있는 객체 삭제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벡터와 달리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 기능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접근할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 동기화되지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 코드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5341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</a:t>
            </a:r>
            <a:r>
              <a:rPr lang="ko-KR" altLang="en-US" dirty="0" smtClean="0"/>
              <a:t>컬렉션의 내부 구성</a:t>
            </a:r>
            <a:endParaRPr lang="ko-KR" altLang="en-US" dirty="0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542659" y="2339462"/>
            <a:ext cx="1784622" cy="612934"/>
          </a:xfrm>
          <a:prstGeom prst="wedgeRoundRectCallout">
            <a:avLst>
              <a:gd name="adj1" fmla="val 15033"/>
              <a:gd name="adj2" fmla="val 1132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 요소를 검색합니다</a:t>
            </a: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5159" y="1436064"/>
            <a:ext cx="511127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=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11691" cy="517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" y="117142"/>
            <a:ext cx="9013125" cy="63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라고 불리는 가변 개수의 객체들의 저장소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객체들의 컨테이너라고도 불림</a:t>
            </a:r>
            <a:endParaRPr lang="en-US" altLang="ko-KR" dirty="0" smtClean="0"/>
          </a:p>
          <a:p>
            <a:pPr lvl="2"/>
            <a:r>
              <a:rPr lang="ko-KR" altLang="en-US" dirty="0"/>
              <a:t>요소의 개수에 따라 </a:t>
            </a:r>
            <a:r>
              <a:rPr lang="ko-KR" altLang="en-US" dirty="0" smtClean="0"/>
              <a:t>크기 자동 조절</a:t>
            </a:r>
            <a:endParaRPr lang="en-US" altLang="ko-KR" dirty="0"/>
          </a:p>
          <a:p>
            <a:pPr lvl="2"/>
            <a:r>
              <a:rPr lang="ko-KR" altLang="en-US" dirty="0" smtClean="0"/>
              <a:t>요소의 </a:t>
            </a:r>
            <a:r>
              <a:rPr lang="ko-KR" altLang="en-US" dirty="0"/>
              <a:t>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</a:t>
            </a:r>
            <a:r>
              <a:rPr lang="ko-KR" altLang="en-US" dirty="0" smtClean="0"/>
              <a:t>위치 자동 이동</a:t>
            </a:r>
            <a:endParaRPr lang="en-US" altLang="ko-KR" dirty="0"/>
          </a:p>
          <a:p>
            <a:pPr lvl="1"/>
            <a:r>
              <a:rPr lang="ko-KR" altLang="en-US" dirty="0" smtClean="0"/>
              <a:t>고정 크기의 배열을 다루는 어려움 해소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객체들의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등의 관리 용이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88" y="3284984"/>
            <a:ext cx="6731215" cy="30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1174"/>
            <a:ext cx="8964488" cy="258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7-3 :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문자열을 달</a:t>
            </a:r>
            <a:r>
              <a:rPr lang="ko-KR" altLang="en-US" dirty="0"/>
              <a:t>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834946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문자열만 </a:t>
            </a:r>
            <a:r>
              <a:rPr lang="ko-KR" altLang="en-US" sz="1200" dirty="0" err="1"/>
              <a:t>삽입가능한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키보드로부터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키보드로부터 </a:t>
            </a:r>
            <a:r>
              <a:rPr lang="ko-KR" altLang="en-US" sz="1200" dirty="0" smtClean="0"/>
              <a:t>이름 </a:t>
            </a:r>
            <a:r>
              <a:rPr lang="ko-KR" altLang="en-US" sz="1200" dirty="0"/>
              <a:t>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3965960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</a:t>
            </a:r>
            <a:r>
              <a:rPr lang="en-US" altLang="ko-KR" sz="1200" dirty="0" smtClean="0"/>
              <a:t>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319334"/>
            <a:ext cx="798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키보드로 문자열을 입력 받아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ArrayList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삽입하고 가장 긴 이름을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1850132"/>
            <a:ext cx="42484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</a:t>
            </a:r>
            <a:r>
              <a:rPr lang="en-US" altLang="ko-KR" sz="1200" b="1" dirty="0" smtClean="0"/>
              <a:t>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</a:t>
            </a:r>
            <a:r>
              <a:rPr lang="en-US" altLang="ko-KR" sz="1200" b="1" dirty="0" smtClean="0"/>
              <a:t>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컬렉션의 순차 검색을 위한 </a:t>
            </a:r>
            <a:r>
              <a:rPr lang="en-US" altLang="ko-KR" dirty="0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Iterator&lt;E&gt; </a:t>
            </a:r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Vector&lt;E</a:t>
            </a:r>
            <a:r>
              <a:rPr lang="en-US" altLang="ko-KR" dirty="0"/>
              <a:t>&gt;, </a:t>
            </a:r>
            <a:r>
              <a:rPr lang="en-US" altLang="ko-KR" dirty="0" err="1"/>
              <a:t>ArrayList</a:t>
            </a:r>
            <a:r>
              <a:rPr lang="en-US" altLang="ko-KR" dirty="0"/>
              <a:t>&lt;E&gt;, </a:t>
            </a:r>
            <a:r>
              <a:rPr lang="en-US" altLang="ko-KR" dirty="0" err="1"/>
              <a:t>LinkedList</a:t>
            </a:r>
            <a:r>
              <a:rPr lang="en-US" altLang="ko-KR" dirty="0"/>
              <a:t>&lt;E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상속받는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 구조의 컬렉션에서 요소의 순차 검색을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/>
            <a:r>
              <a:rPr lang="en-US" altLang="ko-KR" dirty="0"/>
              <a:t>Iterator&lt;E&gt; </a:t>
            </a:r>
            <a:r>
              <a:rPr lang="ko-KR" altLang="en-US" dirty="0"/>
              <a:t>인터페이스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iterator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iterator()</a:t>
            </a:r>
            <a:r>
              <a:rPr lang="ko-KR" altLang="en-US" dirty="0" smtClean="0"/>
              <a:t>를 호출하면 </a:t>
            </a:r>
            <a:r>
              <a:rPr lang="en-US" altLang="ko-KR" dirty="0"/>
              <a:t>Iterator </a:t>
            </a:r>
            <a:r>
              <a:rPr lang="ko-KR" altLang="en-US" dirty="0" smtClean="0"/>
              <a:t>객체 반환</a:t>
            </a:r>
            <a:endParaRPr lang="en-US" altLang="ko-KR" dirty="0"/>
          </a:p>
          <a:p>
            <a:pPr lvl="2"/>
            <a:r>
              <a:rPr lang="en-US" altLang="ko-KR" dirty="0" smtClean="0"/>
              <a:t>Iterator </a:t>
            </a:r>
            <a:r>
              <a:rPr lang="ko-KR" altLang="en-US" dirty="0" smtClean="0"/>
              <a:t>객체를 이용하여 인덱스 </a:t>
            </a:r>
            <a:r>
              <a:rPr lang="ko-KR" altLang="en-US" dirty="0"/>
              <a:t>없이 순차적 </a:t>
            </a:r>
            <a:r>
              <a:rPr lang="ko-KR" altLang="en-US" dirty="0" smtClean="0"/>
              <a:t>검색 가능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5085184"/>
            <a:ext cx="53141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</a:t>
            </a:r>
            <a:r>
              <a:rPr lang="en-US" altLang="ko-KR" sz="1400" dirty="0" smtClean="0"/>
              <a:t>&gt; v = new Vector&lt;Integer&gt;();</a:t>
            </a:r>
          </a:p>
          <a:p>
            <a:r>
              <a:rPr lang="en-US" altLang="ko-KR" sz="1400" dirty="0" smtClean="0"/>
              <a:t>Iterator&lt;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</a:t>
            </a:r>
            <a:r>
              <a:rPr lang="en-US" altLang="ko-KR" sz="1400" dirty="0" smtClean="0"/>
              <a:t>&gt; it =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v.iterator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 err="1">
                <a:solidFill>
                  <a:srgbClr val="7030A0"/>
                </a:solidFill>
              </a:rPr>
              <a:t>it.hasNext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) { // </a:t>
            </a:r>
            <a:r>
              <a:rPr lang="ko-KR" altLang="en-US" sz="1400" dirty="0"/>
              <a:t>모든 요소 방문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>
                <a:solidFill>
                  <a:srgbClr val="7030A0"/>
                </a:solidFill>
              </a:rPr>
              <a:t>it.next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다음 요소 리턴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6421"/>
            <a:ext cx="6590581" cy="130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7-4 : </a:t>
            </a:r>
            <a:r>
              <a:rPr lang="en-US" altLang="ko-KR" dirty="0"/>
              <a:t>Iterator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</a:t>
            </a:r>
            <a:r>
              <a:rPr lang="ko-KR" altLang="en-US" dirty="0"/>
              <a:t>모든 요소 </a:t>
            </a:r>
            <a:r>
              <a:rPr lang="ko-KR" altLang="en-US" dirty="0" smtClean="0"/>
              <a:t>출력하고 합 구하기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844" y="2201424"/>
            <a:ext cx="44644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4876" y="4436579"/>
            <a:ext cx="417760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268760"/>
            <a:ext cx="4629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Vector&lt;Integer&gt;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Iterator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얻어내고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벡터의 모든 정수를 출력하고 합을 구하라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2201424"/>
            <a:ext cx="417760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/>
              <a:t>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sum += n; 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의 쌍으로 구성되는 요소를 다루는 컬렉션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java.util.HashMap</a:t>
            </a:r>
            <a:endParaRPr lang="en-US" altLang="ko-KR" dirty="0" smtClean="0"/>
          </a:p>
          <a:p>
            <a:pPr lvl="2"/>
            <a:r>
              <a:rPr lang="en-US" altLang="ko-KR" dirty="0"/>
              <a:t>K</a:t>
            </a:r>
            <a:r>
              <a:rPr lang="ko-KR" altLang="en-US" dirty="0"/>
              <a:t>는 키로 사용할 요소의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en-US" altLang="ko-KR" dirty="0"/>
              <a:t>V</a:t>
            </a:r>
            <a:r>
              <a:rPr lang="ko-KR" altLang="en-US" dirty="0"/>
              <a:t>는 </a:t>
            </a:r>
            <a:r>
              <a:rPr lang="ko-KR" altLang="en-US" dirty="0" smtClean="0"/>
              <a:t>값으로 </a:t>
            </a:r>
            <a:r>
              <a:rPr lang="ko-KR" altLang="en-US" dirty="0"/>
              <a:t>사용할 요소의 타입 지정</a:t>
            </a:r>
            <a:endParaRPr lang="en-US" altLang="ko-KR" dirty="0"/>
          </a:p>
          <a:p>
            <a:pPr lvl="2"/>
            <a:r>
              <a:rPr lang="ko-KR" altLang="en-US" dirty="0" smtClean="0"/>
              <a:t>키와 값이 한 쌍으로 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키는 </a:t>
            </a:r>
            <a:r>
              <a:rPr lang="ko-KR" altLang="en-US" dirty="0" err="1" smtClean="0"/>
              <a:t>해시맵에</a:t>
            </a:r>
            <a:r>
              <a:rPr lang="ko-KR" altLang="en-US" dirty="0" smtClean="0"/>
              <a:t> 삽입되는 위치 결정에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값을 검색하기 위해서는 </a:t>
            </a:r>
            <a:r>
              <a:rPr lang="ko-KR" altLang="en-US" dirty="0"/>
              <a:t>반드시 </a:t>
            </a:r>
            <a:r>
              <a:rPr lang="ko-KR" altLang="en-US" dirty="0" smtClean="0"/>
              <a:t>키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</a:t>
            </a:r>
            <a:r>
              <a:rPr lang="ko-KR" altLang="en-US" dirty="0"/>
              <a:t>및 검색이 빠른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 smtClean="0"/>
              <a:t>요소 </a:t>
            </a:r>
            <a:r>
              <a:rPr lang="ko-KR" altLang="en-US" dirty="0"/>
              <a:t>검색 </a:t>
            </a:r>
            <a:r>
              <a:rPr lang="en-US" altLang="ko-KR" dirty="0" smtClean="0"/>
              <a:t>: </a:t>
            </a:r>
            <a:r>
              <a:rPr lang="en-US" altLang="ko-KR" dirty="0"/>
              <a:t>get()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검색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7810" y="5373216"/>
            <a:ext cx="662473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 h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String&gt;(); 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h.put</a:t>
            </a:r>
            <a:r>
              <a:rPr lang="en-US" altLang="ko-KR" sz="1600" dirty="0"/>
              <a:t>("apple", "</a:t>
            </a:r>
            <a:r>
              <a:rPr lang="ko-KR" altLang="en-US" sz="1600" dirty="0"/>
              <a:t>사과</a:t>
            </a:r>
            <a:r>
              <a:rPr lang="en-US" altLang="ko-KR" sz="1600" dirty="0"/>
              <a:t>"); // "apple" </a:t>
            </a:r>
            <a:r>
              <a:rPr lang="ko-KR" altLang="en-US" sz="1600" dirty="0"/>
              <a:t>키와 </a:t>
            </a:r>
            <a:r>
              <a:rPr lang="en-US" altLang="ko-KR" sz="1600" dirty="0"/>
              <a:t>"</a:t>
            </a:r>
            <a:r>
              <a:rPr lang="ko-KR" altLang="en-US" sz="1600" dirty="0"/>
              <a:t>사과</a:t>
            </a:r>
            <a:r>
              <a:rPr lang="en-US" altLang="ko-KR" sz="1600" dirty="0"/>
              <a:t>" </a:t>
            </a:r>
            <a:r>
              <a:rPr lang="ko-KR" altLang="en-US" sz="1600" dirty="0"/>
              <a:t>값의 쌍을 </a:t>
            </a:r>
            <a:r>
              <a:rPr lang="ko-KR" altLang="en-US" sz="1600" dirty="0" err="1" smtClean="0"/>
              <a:t>해시맵에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삽입</a:t>
            </a:r>
          </a:p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("apple"); // "apple" </a:t>
            </a:r>
            <a:r>
              <a:rPr lang="ko-KR" altLang="en-US" sz="1600" dirty="0" smtClean="0"/>
              <a:t>키로 값 </a:t>
            </a:r>
            <a:r>
              <a:rPr lang="ko-KR" altLang="en-US" sz="1600" dirty="0"/>
              <a:t>검색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kor</a:t>
            </a:r>
            <a:r>
              <a:rPr lang="ko-KR" altLang="en-US" sz="1600" dirty="0"/>
              <a:t>는 </a:t>
            </a:r>
            <a:r>
              <a:rPr lang="en-US" altLang="ko-KR" sz="1600" dirty="0"/>
              <a:t>"</a:t>
            </a:r>
            <a:r>
              <a:rPr lang="ko-KR" altLang="en-US" sz="16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7315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/>
              <a:t>&lt;String, String&gt;</a:t>
            </a:r>
            <a:r>
              <a:rPr lang="en-US" altLang="ko-KR" dirty="0" smtClean="0"/>
              <a:t> map = new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</a:t>
            </a:r>
            <a:r>
              <a:rPr lang="en-US" altLang="ko-KR" dirty="0"/>
              <a:t>, String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48880"/>
            <a:ext cx="79438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r>
              <a:rPr lang="ko-KR" altLang="en-US" dirty="0" smtClean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5" y="1628800"/>
            <a:ext cx="7939683" cy="42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51"/>
            <a:ext cx="8712968" cy="673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7-5 :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이용하여 영어 단어와 한글 단어를 쌍으로 저장하고 검색하는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2226344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HashMapDicEx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단어와 한글 단어의 쌍을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쌍을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dic.put</a:t>
            </a:r>
            <a:r>
              <a:rPr lang="en-US" altLang="ko-KR" sz="1200" b="1" dirty="0"/>
              <a:t>("baby", "</a:t>
            </a:r>
            <a:r>
              <a:rPr lang="ko-KR" altLang="en-US" sz="1200" b="1" dirty="0"/>
              <a:t>아기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"baby"</a:t>
            </a:r>
            <a:r>
              <a:rPr lang="ko-KR" altLang="en-US" sz="1200" dirty="0"/>
              <a:t>는 </a:t>
            </a:r>
            <a:r>
              <a:rPr lang="en-US" altLang="ko-KR" sz="1200" dirty="0"/>
              <a:t>key, "</a:t>
            </a:r>
            <a:r>
              <a:rPr lang="ko-KR" altLang="en-US" sz="1200" dirty="0"/>
              <a:t>아기</a:t>
            </a:r>
            <a:r>
              <a:rPr lang="en-US" altLang="ko-KR" sz="1200" dirty="0"/>
              <a:t>"</a:t>
            </a:r>
            <a:r>
              <a:rPr lang="ko-KR" altLang="en-US" sz="1200" dirty="0"/>
              <a:t>은 </a:t>
            </a:r>
            <a:r>
              <a:rPr lang="en-US" altLang="ko-KR" sz="1200" dirty="0"/>
              <a:t>value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dic.keySet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가진 </a:t>
            </a:r>
            <a:r>
              <a:rPr lang="en-US" altLang="ko-KR" sz="1200" dirty="0" smtClean="0"/>
              <a:t>Set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String key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String value = </a:t>
            </a:r>
            <a:r>
              <a:rPr lang="en-US" altLang="ko-KR" sz="1200" dirty="0" err="1"/>
              <a:t>dic.get</a:t>
            </a:r>
            <a:r>
              <a:rPr lang="en-US" altLang="ko-KR" sz="1200" dirty="0"/>
              <a:t>(key);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("(" + key + "," + value + ")");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4221088"/>
            <a:ext cx="3600400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(love,</a:t>
            </a:r>
            <a:r>
              <a:rPr lang="ko-KR" altLang="en-US" sz="1200" dirty="0"/>
              <a:t>사랑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(apple,</a:t>
            </a:r>
            <a:r>
              <a:rPr lang="ko-KR" altLang="en-US" sz="1200" dirty="0"/>
              <a:t>사과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(baby,</a:t>
            </a:r>
            <a:r>
              <a:rPr lang="ko-KR" altLang="en-US" sz="1200" dirty="0"/>
              <a:t>아기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apple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사과</a:t>
            </a:r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 err="1">
                <a:solidFill>
                  <a:srgbClr val="00B050"/>
                </a:solidFill>
              </a:rPr>
              <a:t>babo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null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412776"/>
            <a:ext cx="6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단어와 한글 단어를 쌍으로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저장하고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단어로 한글 단어를 검색하는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6096" y="2258376"/>
            <a:ext cx="36004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 smtClean="0"/>
              <a:t>영어 </a:t>
            </a:r>
            <a:r>
              <a:rPr lang="ko-KR" altLang="en-US" sz="1200" dirty="0"/>
              <a:t>단어를 </a:t>
            </a:r>
            <a:r>
              <a:rPr lang="ko-KR" altLang="en-US" sz="1200" dirty="0" smtClean="0"/>
              <a:t>입력 받고 </a:t>
            </a:r>
            <a:r>
              <a:rPr lang="ko-KR" altLang="en-US" sz="1200" dirty="0"/>
              <a:t>한글 단어 검색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marL="0" lvl="2"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찾고 싶은 단어는</a:t>
            </a:r>
            <a:r>
              <a:rPr lang="en-US" altLang="ko-KR" sz="1200" dirty="0"/>
              <a:t>?");</a:t>
            </a:r>
          </a:p>
          <a:p>
            <a:pPr marL="0" lvl="2" defTabSz="180000"/>
            <a:r>
              <a:rPr lang="en-US" altLang="ko-KR" sz="1200" dirty="0"/>
              <a:t>		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System.out.println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dic.get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11960" y="6159991"/>
            <a:ext cx="1800200" cy="442674"/>
          </a:xfrm>
          <a:prstGeom prst="wedgeRoundRectCallout">
            <a:avLst>
              <a:gd name="adj1" fmla="val -2683"/>
              <a:gd name="adj2" fmla="val -482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babo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해시맵에서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찾을 수 없기 때문에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리턴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626864" y="5467575"/>
            <a:ext cx="877855" cy="704625"/>
          </a:xfrm>
          <a:custGeom>
            <a:avLst/>
            <a:gdLst>
              <a:gd name="connsiteX0" fmla="*/ 0 w 877855"/>
              <a:gd name="connsiteY0" fmla="*/ 695481 h 704625"/>
              <a:gd name="connsiteX1" fmla="*/ 246888 w 877855"/>
              <a:gd name="connsiteY1" fmla="*/ 302289 h 704625"/>
              <a:gd name="connsiteX2" fmla="*/ 877824 w 877855"/>
              <a:gd name="connsiteY2" fmla="*/ 537 h 704625"/>
              <a:gd name="connsiteX3" fmla="*/ 274320 w 877855"/>
              <a:gd name="connsiteY3" fmla="*/ 375441 h 704625"/>
              <a:gd name="connsiteX4" fmla="*/ 173736 w 877855"/>
              <a:gd name="connsiteY4" fmla="*/ 704625 h 70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55" h="704625">
                <a:moveTo>
                  <a:pt x="0" y="695481"/>
                </a:moveTo>
                <a:cubicBezTo>
                  <a:pt x="50292" y="556797"/>
                  <a:pt x="100584" y="418113"/>
                  <a:pt x="246888" y="302289"/>
                </a:cubicBezTo>
                <a:cubicBezTo>
                  <a:pt x="393192" y="186465"/>
                  <a:pt x="873252" y="-11655"/>
                  <a:pt x="877824" y="537"/>
                </a:cubicBezTo>
                <a:cubicBezTo>
                  <a:pt x="882396" y="12729"/>
                  <a:pt x="391668" y="258093"/>
                  <a:pt x="274320" y="375441"/>
                </a:cubicBezTo>
                <a:cubicBezTo>
                  <a:pt x="156972" y="492789"/>
                  <a:pt x="165354" y="598707"/>
                  <a:pt x="173736" y="70462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이용하여 자바 과목의 점수를 기록 관리하는 코드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817123"/>
            <a:ext cx="502684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HashMapScoreEx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사용자 이름과 점수를 기록하는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 </a:t>
            </a:r>
            <a:r>
              <a:rPr lang="en-US" altLang="ko-KR" sz="1200" b="1" dirty="0" err="1"/>
              <a:t>javaScore</a:t>
            </a:r>
            <a:r>
              <a:rPr lang="en-US" altLang="ko-KR" sz="1200" b="1" dirty="0"/>
              <a:t> = </a:t>
            </a:r>
            <a:endParaRPr lang="en-US" altLang="ko-KR" sz="1200" b="1" dirty="0" smtClean="0"/>
          </a:p>
          <a:p>
            <a:pPr marL="0" lvl="2"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5 </a:t>
            </a:r>
            <a:r>
              <a:rPr lang="ko-KR" altLang="en-US" sz="1200" dirty="0"/>
              <a:t>개의 점수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한홍진</a:t>
            </a:r>
            <a:r>
              <a:rPr lang="en-US" altLang="ko-KR" sz="1200" dirty="0" smtClean="0"/>
              <a:t>", </a:t>
            </a:r>
            <a:r>
              <a:rPr lang="en-US" altLang="ko-KR" sz="1200" dirty="0"/>
              <a:t>97);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황기태</a:t>
            </a:r>
            <a:r>
              <a:rPr lang="en-US" altLang="ko-KR" sz="1200" dirty="0"/>
              <a:t>", 34);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이영희</a:t>
            </a:r>
            <a:r>
              <a:rPr lang="en-US" altLang="ko-KR" sz="1200" dirty="0" smtClean="0"/>
              <a:t>", </a:t>
            </a:r>
            <a:r>
              <a:rPr lang="en-US" altLang="ko-KR" sz="1200" dirty="0"/>
              <a:t>98);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정원석</a:t>
            </a:r>
            <a:r>
              <a:rPr lang="en-US" altLang="ko-KR" sz="1200" dirty="0" smtClean="0"/>
              <a:t>", </a:t>
            </a:r>
            <a:r>
              <a:rPr lang="en-US" altLang="ko-KR" sz="1200" dirty="0"/>
              <a:t>70);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99);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javaScore.size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사람의 점수 출력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en-US" altLang="ko-KR" sz="1200" dirty="0" err="1" smtClean="0"/>
              <a:t>javaScore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javaScore.keySet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 smtClean="0"/>
              <a:t>		// </a:t>
            </a:r>
            <a:r>
              <a:rPr lang="en-US" altLang="ko-KR" sz="1200" dirty="0"/>
              <a:t>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292080" y="3479115"/>
            <a:ext cx="375584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99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한홍진 </a:t>
            </a:r>
            <a:r>
              <a:rPr lang="en-US" altLang="ko-KR" sz="1200" dirty="0"/>
              <a:t>: 97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34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98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정원석 </a:t>
            </a:r>
            <a:r>
              <a:rPr lang="en-US" altLang="ko-KR" sz="1200" dirty="0"/>
              <a:t>: 70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1472" y="1412776"/>
            <a:ext cx="79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학생의 이름과 자바 점수를 기록 관리해보자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1825782"/>
            <a:ext cx="37558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score = </a:t>
            </a:r>
            <a:r>
              <a:rPr lang="en-US" altLang="ko-KR" sz="1200" b="1" dirty="0" err="1"/>
              <a:t>javaScore.get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score);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7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컬렉션을 위한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7-7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이용한 학생 정보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949778"/>
            <a:ext cx="31900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b="1" dirty="0"/>
              <a:t>class Student </a:t>
            </a:r>
            <a:r>
              <a:rPr lang="en-US" altLang="ko-KR" sz="1200" dirty="0"/>
              <a:t>{ // </a:t>
            </a:r>
            <a:r>
              <a:rPr lang="ko-KR" altLang="en-US" sz="1200" dirty="0"/>
              <a:t>학생을 표현하는 클래스</a:t>
            </a:r>
          </a:p>
          <a:p>
            <a:pPr marL="0" lvl="2"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id;</a:t>
            </a:r>
          </a:p>
          <a:p>
            <a:pPr marL="0" lvl="2" defTabSz="180000"/>
            <a:r>
              <a:rPr lang="en-US" altLang="ko-KR" sz="1200" dirty="0"/>
              <a:t>	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public Student(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this.id = id; this.tel =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7791" y="4065711"/>
            <a:ext cx="3190073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:3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2 010-222-2222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1 010-111-1111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3 010-333-3333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68080" y="1268760"/>
            <a:ext cx="796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전화번호로 구성되는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‘키’로 하고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‘값’으로 하는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해시맵을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1958437"/>
            <a:ext cx="562804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HashMapStudentEx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학생 이름과 </a:t>
            </a:r>
            <a:r>
              <a:rPr lang="en-US" altLang="ko-KR" sz="1200" dirty="0"/>
              <a:t>Student </a:t>
            </a:r>
            <a:r>
              <a:rPr lang="ko-KR" altLang="en-US" sz="1200" dirty="0"/>
              <a:t>객체를 쌍으로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 map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명의 학생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map.put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황기태</a:t>
            </a:r>
            <a:r>
              <a:rPr lang="en-US" altLang="ko-KR" sz="1200" b="1" dirty="0"/>
              <a:t>", new Student(1, "010-111-1111"));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new Student(2, "010-222-2222"));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new Student(3, "010-333-3333"));		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map.size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학생 출력</a:t>
            </a:r>
            <a:r>
              <a:rPr lang="en-US" altLang="ko-KR" sz="1200" dirty="0"/>
              <a:t>. map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// </a:t>
            </a:r>
            <a:r>
              <a:rPr lang="en-US" altLang="ko-KR" sz="1200" dirty="0"/>
              <a:t>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names = </a:t>
            </a:r>
            <a:r>
              <a:rPr lang="en-US" altLang="ko-KR" sz="1200" b="1" dirty="0" err="1"/>
              <a:t>map.keySet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r>
              <a:rPr lang="en-US" altLang="ko-KR" sz="1200" dirty="0" smtClean="0"/>
              <a:t>	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 </a:t>
            </a:r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names.iterator</a:t>
            </a:r>
            <a:r>
              <a:rPr lang="en-US" altLang="ko-KR" sz="1200" b="1" dirty="0" smtClean="0"/>
              <a:t>();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다음 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학생 이름</a:t>
            </a:r>
          </a:p>
          <a:p>
            <a:pPr marL="0" lvl="2"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Student </a:t>
            </a:r>
            <a:r>
              <a:rPr lang="en-US" altLang="ko-KR" sz="1200" b="1" dirty="0" err="1"/>
              <a:t>student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map.get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student.id + " " + student.tel);</a:t>
            </a:r>
          </a:p>
          <a:p>
            <a:pPr marL="0" lvl="2" defTabSz="180000"/>
            <a:r>
              <a:rPr lang="en-US" altLang="ko-KR" sz="1200" dirty="0"/>
              <a:t>		}		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1840" y="5013176"/>
            <a:ext cx="1901928" cy="442674"/>
          </a:xfrm>
          <a:prstGeom prst="wedgeRoundRectCallout">
            <a:avLst>
              <a:gd name="adj1" fmla="val -40599"/>
              <a:gd name="adj2" fmla="val -758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출력된 결과는 삽입된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결과와 다르다는 점을 기억하기 바람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5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&lt;E&gt;</a:t>
            </a:r>
            <a:r>
              <a:rPr lang="ko-KR" altLang="en-US" dirty="0" smtClean="0"/>
              <a:t>의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en-US" altLang="ko-KR" dirty="0" err="1" smtClean="0"/>
              <a:t>java.util.LinkedList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</a:t>
            </a:r>
            <a:r>
              <a:rPr lang="ko-KR" altLang="en-US" dirty="0" smtClean="0"/>
              <a:t>에 요소로 사용할 타입 지정하여 구체와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인터페이스를 구현한 </a:t>
            </a:r>
            <a:r>
              <a:rPr lang="ko-KR" altLang="en-US" dirty="0" smtClean="0"/>
              <a:t>컬렉션 클래스</a:t>
            </a:r>
            <a:endParaRPr lang="en-US" altLang="ko-KR" dirty="0" smtClean="0"/>
          </a:p>
          <a:p>
            <a:pPr lvl="1"/>
            <a:r>
              <a:rPr lang="en-US" altLang="ko-KR" dirty="0"/>
              <a:t>Vector,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클래스와 매우 </a:t>
            </a:r>
            <a:r>
              <a:rPr lang="ko-KR" altLang="en-US" dirty="0" smtClean="0"/>
              <a:t>유사하게 작동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객체들은 </a:t>
            </a:r>
            <a:r>
              <a:rPr lang="ko-KR" altLang="en-US" dirty="0"/>
              <a:t>양방향으로 연결되어 </a:t>
            </a:r>
            <a:r>
              <a:rPr lang="ko-KR" altLang="en-US" dirty="0" smtClean="0"/>
              <a:t>관리됨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객체는 </a:t>
            </a:r>
            <a:r>
              <a:rPr lang="ko-KR" altLang="en-US" dirty="0"/>
              <a:t>맨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맨 </a:t>
            </a:r>
            <a:r>
              <a:rPr lang="ko-KR" altLang="en-US" dirty="0"/>
              <a:t>뒤에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객체는 인덱스를 </a:t>
            </a:r>
            <a:r>
              <a:rPr lang="ko-KR" altLang="en-US" dirty="0"/>
              <a:t>이용하여 중간에 </a:t>
            </a:r>
            <a:r>
              <a:rPr lang="ko-KR" altLang="en-US" dirty="0" smtClean="0"/>
              <a:t>삽입 가능</a:t>
            </a:r>
            <a:endParaRPr lang="en-US" altLang="ko-KR" dirty="0" smtClean="0"/>
          </a:p>
          <a:p>
            <a:pPr lvl="1"/>
            <a:r>
              <a:rPr lang="ko-KR" altLang="en-US" dirty="0"/>
              <a:t>맨 </a:t>
            </a:r>
            <a:r>
              <a:rPr lang="ko-KR" altLang="en-US" dirty="0" smtClean="0"/>
              <a:t>앞이나 </a:t>
            </a:r>
            <a:r>
              <a:rPr lang="ko-KR" altLang="en-US" dirty="0"/>
              <a:t>맨 뒤에 </a:t>
            </a:r>
            <a:r>
              <a:rPr lang="ko-KR" altLang="en-US" dirty="0" smtClean="0"/>
              <a:t>요소를 </a:t>
            </a:r>
            <a:r>
              <a:rPr lang="ko-KR" altLang="en-US" dirty="0"/>
              <a:t>추가하거나 삭제할 수 있어 </a:t>
            </a:r>
            <a:r>
              <a:rPr lang="ko-KR" altLang="en-US" dirty="0" err="1"/>
              <a:t>스택이나</a:t>
            </a:r>
            <a:r>
              <a:rPr lang="ko-KR" altLang="en-US" dirty="0"/>
              <a:t> 큐로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14480" y="1748772"/>
            <a:ext cx="56196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&lt;String</a:t>
            </a:r>
            <a:r>
              <a:rPr lang="en-US" altLang="ko-KR" dirty="0" smtClean="0"/>
              <a:t>&gt; l = new </a:t>
            </a:r>
            <a:r>
              <a:rPr lang="en-US" altLang="ko-KR" dirty="0" err="1"/>
              <a:t>LinkedList</a:t>
            </a:r>
            <a:r>
              <a:rPr lang="en-US" altLang="ko-KR" dirty="0"/>
              <a:t>&lt;String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33017"/>
            <a:ext cx="60198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/>
              <a:t>컬렉션에 대해 연산을 수행하고 </a:t>
            </a:r>
            <a:r>
              <a:rPr lang="ko-KR" altLang="en-US" dirty="0" smtClean="0"/>
              <a:t>결과로 컬렉션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타입</a:t>
            </a:r>
            <a:endParaRPr lang="ko-KR" altLang="en-US" dirty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컬렉션에 포함된 요소들을 </a:t>
            </a:r>
            <a:r>
              <a:rPr lang="ko-KR" altLang="en-US" dirty="0" err="1" smtClean="0"/>
              <a:t>소팅하는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sort()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요소의 순서를 반대로 하는 </a:t>
            </a:r>
            <a:r>
              <a:rPr lang="en-US" altLang="ko-KR" dirty="0" smtClean="0"/>
              <a:t>reverse()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요소들의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최솟값을 찾아내는 </a:t>
            </a:r>
            <a:r>
              <a:rPr lang="en-US" altLang="ko-KR" dirty="0" smtClean="0"/>
              <a:t>max(), min()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값을 검색하는 </a:t>
            </a:r>
            <a:r>
              <a:rPr lang="en-US" altLang="ko-KR" dirty="0" err="1" smtClean="0"/>
              <a:t>binarySearch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286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7-8 : </a:t>
            </a:r>
            <a:r>
              <a:rPr lang="en-US" altLang="ko-KR" dirty="0"/>
              <a:t>Collections </a:t>
            </a:r>
            <a:r>
              <a:rPr lang="ko-KR" altLang="en-US" dirty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2008985"/>
            <a:ext cx="349362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CollectionsEx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	static void 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l)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Iterator&lt;String&gt; iterator = </a:t>
            </a:r>
            <a:r>
              <a:rPr lang="en-US" altLang="ko-KR" sz="1200" dirty="0" err="1"/>
              <a:t>l.iterator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while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e = </a:t>
            </a:r>
            <a:r>
              <a:rPr lang="en-US" altLang="ko-KR" sz="1200" dirty="0" err="1"/>
              <a:t>iterator.next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separator;</a:t>
            </a:r>
          </a:p>
          <a:p>
            <a:pPr marL="0" lvl="2" defTabSz="180000"/>
            <a:r>
              <a:rPr lang="en-US" altLang="ko-KR" sz="1200" dirty="0"/>
              <a:t>					if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</a:t>
            </a:r>
          </a:p>
          <a:p>
            <a:pPr marL="0" lvl="2" defTabSz="180000"/>
            <a:r>
              <a:rPr lang="en-US" altLang="ko-KR" sz="1200" dirty="0"/>
              <a:t>							separator = "-&gt;";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else</a:t>
            </a:r>
          </a:p>
          <a:p>
            <a:pPr marL="0" lvl="2" defTabSz="180000"/>
            <a:r>
              <a:rPr lang="en-US" altLang="ko-KR" sz="1200" dirty="0"/>
              <a:t>							separator = "\n"; 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/>
              <a:t>	</a:t>
            </a:r>
            <a:r>
              <a:rPr lang="ko-KR" altLang="en-US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e+separator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			}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5662989"/>
            <a:ext cx="504056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ko-KR" altLang="en-US" dirty="0"/>
              <a:t>매트릭스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/>
              <a:t>트랜스포머</a:t>
            </a:r>
          </a:p>
          <a:p>
            <a:r>
              <a:rPr lang="ko-KR" altLang="en-US" dirty="0"/>
              <a:t>트랜스포머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/>
              <a:t>매트릭스</a:t>
            </a:r>
          </a:p>
          <a:p>
            <a:r>
              <a:rPr lang="ko-KR" altLang="en-US" dirty="0" err="1"/>
              <a:t>아바타는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요소입니다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3" y="1214422"/>
            <a:ext cx="803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Collections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활용하여 문자열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반대로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검색 등을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사례를 살펴보자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1987273"/>
            <a:ext cx="504056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&lt;String&gt;(); </a:t>
            </a:r>
            <a:r>
              <a:rPr lang="ko-KR" altLang="en-US" sz="1200" dirty="0"/>
              <a:t>		</a:t>
            </a:r>
            <a:r>
              <a:rPr lang="en-US" altLang="ko-KR" sz="1200" dirty="0" smtClean="0"/>
              <a:t>		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트랜스포머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스타워즈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매트릭스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(0,"</a:t>
            </a:r>
            <a:r>
              <a:rPr lang="ko-KR" altLang="en-US" sz="1200" dirty="0" err="1"/>
              <a:t>터미네이터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(2,"</a:t>
            </a:r>
            <a:r>
              <a:rPr lang="ko-KR" altLang="en-US" sz="1200" dirty="0" err="1"/>
              <a:t>아바타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Collections.sort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 정렬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정렬된 요소 출력</a:t>
            </a:r>
          </a:p>
          <a:p>
            <a:pPr marL="0" lvl="2" defTabSz="180000"/>
            <a:r>
              <a:rPr lang="ko-KR" altLang="en-US" sz="1200" dirty="0"/>
              <a:t>	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Collections.reverse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요소의 순서를 반대로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요소 출력</a:t>
            </a:r>
          </a:p>
          <a:p>
            <a:pPr marL="0" lvl="2" defTabSz="180000"/>
            <a:r>
              <a:rPr lang="ko-KR" altLang="en-US" sz="1200" dirty="0"/>
              <a:t>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 = </a:t>
            </a:r>
            <a:r>
              <a:rPr lang="en-US" altLang="ko-KR" sz="1200" b="1" dirty="0" err="1"/>
              <a:t>Collections.binarySearch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, "</a:t>
            </a:r>
            <a:r>
              <a:rPr lang="ko-KR" altLang="en-US" sz="1200" b="1" dirty="0" err="1"/>
              <a:t>아바타</a:t>
            </a:r>
            <a:r>
              <a:rPr lang="en-US" altLang="ko-KR" sz="1200" b="1" dirty="0"/>
              <a:t>") </a:t>
            </a:r>
            <a:r>
              <a:rPr lang="en-US" altLang="ko-KR" sz="1200" dirty="0"/>
              <a:t>+ 1;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아바타는</a:t>
            </a:r>
            <a:r>
              <a:rPr lang="ko-KR" altLang="en-US" sz="1200" dirty="0"/>
              <a:t> </a:t>
            </a:r>
            <a:r>
              <a:rPr lang="en-US" altLang="ko-KR" sz="1200" dirty="0"/>
              <a:t>" + index + "</a:t>
            </a:r>
            <a:r>
              <a:rPr lang="ko-KR" altLang="en-US" sz="1200" dirty="0"/>
              <a:t>번째 요소입니다</a:t>
            </a:r>
            <a:r>
              <a:rPr lang="en-US" altLang="ko-KR" sz="1200" dirty="0"/>
              <a:t>.");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5596275"/>
            <a:ext cx="1442412" cy="272415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소팅된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순서대로 출력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08894" y="5986154"/>
            <a:ext cx="896015" cy="272415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거꾸로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88224" y="2859971"/>
            <a:ext cx="1763422" cy="442674"/>
          </a:xfrm>
          <a:prstGeom prst="wedgeRoundRectCallout">
            <a:avLst>
              <a:gd name="adj1" fmla="val -117160"/>
              <a:gd name="adj2" fmla="val 100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메소드이므로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클래스 이름으로 바로 호출</a:t>
            </a:r>
          </a:p>
        </p:txBody>
      </p:sp>
    </p:spTree>
    <p:extLst>
      <p:ext uri="{BB962C8B-B14F-4D97-AF65-F5344CB8AC3E}">
        <p14:creationId xmlns:p14="http://schemas.microsoft.com/office/powerpoint/2010/main" val="17765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클래스나 인터페이스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일반화된 타입 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173968"/>
            <a:ext cx="60486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/>
              <a:t>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a</a:t>
            </a:r>
            <a:r>
              <a:rPr lang="en-US" altLang="ko-KR" sz="1400" dirty="0" smtClean="0"/>
              <a:t>;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get()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78092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smtClean="0"/>
              <a:t>T </a:t>
            </a:r>
            <a:r>
              <a:rPr lang="ko-KR" altLang="en-US" sz="1000" dirty="0" smtClean="0"/>
              <a:t>타입의 </a:t>
            </a:r>
            <a:r>
              <a:rPr lang="ko-KR" altLang="en-US" sz="1000" dirty="0"/>
              <a:t>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42900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29796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43417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94296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sv-SE" altLang="ko-KR" sz="1400" dirty="0"/>
              <a:t>MyClass&lt;String&gt; s;</a:t>
            </a:r>
          </a:p>
          <a:p>
            <a:pPr fontAlgn="base" latinLnBrk="0"/>
            <a:r>
              <a:rPr lang="sv-SE" altLang="ko-KR" sz="1400" dirty="0"/>
              <a:t>List&lt;Integer&gt; li;</a:t>
            </a:r>
          </a:p>
          <a:p>
            <a:pPr fontAlgn="base" latinLnBrk="0"/>
            <a:r>
              <a:rPr lang="sv-SE" altLang="ko-KR" sz="1400" dirty="0"/>
              <a:t>Vector&lt;String&gt; vs;</a:t>
            </a:r>
          </a:p>
        </p:txBody>
      </p: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객체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683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구체화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타입의 클래스에 구체적인 타입을 대입하여 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 </a:t>
            </a:r>
            <a:r>
              <a:rPr lang="ko-KR" altLang="en-US" dirty="0"/>
              <a:t>의</a:t>
            </a:r>
            <a:r>
              <a:rPr lang="ko-KR" altLang="en-US" dirty="0" smtClean="0"/>
              <a:t>해 이루어짐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구체화된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의 소스 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 지정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 n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Integer</a:t>
            </a:r>
            <a:r>
              <a:rPr lang="ko-KR" altLang="en-US" sz="1400" dirty="0" smtClean="0"/>
              <a:t> 지정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09183" y="4566026"/>
            <a:ext cx="410445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public class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의 타입은 </a:t>
            </a:r>
            <a:r>
              <a:rPr lang="en-US" altLang="ko-KR" sz="1400" dirty="0"/>
              <a:t>String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a) {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// String </a:t>
            </a:r>
            <a:r>
              <a:rPr lang="ko-KR" altLang="en-US" sz="1400" dirty="0"/>
              <a:t>타입의 값 </a:t>
            </a:r>
            <a:r>
              <a:rPr lang="en-US" altLang="ko-KR" sz="1400" dirty="0"/>
              <a:t>a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에 지정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get() {</a:t>
            </a:r>
          </a:p>
          <a:p>
            <a:pPr defTabSz="180000" fontAlgn="base" latinLnBrk="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String </a:t>
            </a:r>
            <a:r>
              <a:rPr lang="ko-KR" altLang="en-US" sz="1400" dirty="0"/>
              <a:t>타입의 값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66027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/>
              <a:t>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a</a:t>
            </a:r>
            <a:r>
              <a:rPr lang="en-US" altLang="ko-KR" sz="1400" dirty="0" smtClean="0"/>
              <a:t>;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get()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3419872" y="5502131"/>
            <a:ext cx="576064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9972" y="572496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String</a:t>
            </a:r>
          </a:p>
          <a:p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구체화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5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</a:t>
            </a:r>
            <a:r>
              <a:rPr lang="ko-KR" altLang="en-US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타입 매개 변수에 기본 타입은 사용할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51484"/>
            <a:ext cx="64807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 vi = new 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&gt;(); // </a:t>
            </a:r>
            <a:r>
              <a:rPr lang="ko-KR" altLang="en-US" sz="1600" b="1" dirty="0">
                <a:solidFill>
                  <a:srgbClr val="FF0000"/>
                </a:solidFill>
              </a:rPr>
              <a:t>컴파일 오류</a:t>
            </a:r>
            <a:r>
              <a:rPr lang="en-US" altLang="ko-KR" sz="1600" dirty="0"/>
              <a:t>.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 </a:t>
            </a:r>
            <a:r>
              <a:rPr lang="ko-KR" altLang="en-US" sz="1600" dirty="0" smtClean="0"/>
              <a:t>불가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31640" y="3234462"/>
            <a:ext cx="64807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 vi = new 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&gt;(); // </a:t>
            </a:r>
            <a:r>
              <a:rPr lang="ko-KR" altLang="en-US" sz="1600" dirty="0"/>
              <a:t>정상 코드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851920" y="2627548"/>
            <a:ext cx="216024" cy="4376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5080" y="2627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수정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091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</a:t>
            </a:r>
            <a:endParaRPr lang="en-US" altLang="ko-KR" dirty="0"/>
          </a:p>
          <a:p>
            <a:pPr lvl="1"/>
            <a:r>
              <a:rPr lang="en-US" altLang="ko-KR" dirty="0"/>
              <a:t>‘&lt;‘</a:t>
            </a:r>
            <a:r>
              <a:rPr lang="ko-KR" altLang="en-US" dirty="0"/>
              <a:t>과</a:t>
            </a:r>
            <a:r>
              <a:rPr lang="en-US" altLang="ko-KR" dirty="0"/>
              <a:t> ‘&gt;’</a:t>
            </a:r>
            <a:r>
              <a:rPr lang="ko-KR" altLang="en-US" dirty="0" smtClean="0"/>
              <a:t>사이에 하나의 </a:t>
            </a:r>
            <a:r>
              <a:rPr lang="ko-KR" altLang="en-US" dirty="0"/>
              <a:t>대문자를 타입 매개 변수로 사용</a:t>
            </a:r>
            <a:endParaRPr lang="en-US" altLang="ko-KR" dirty="0"/>
          </a:p>
          <a:p>
            <a:pPr lvl="1"/>
            <a:r>
              <a:rPr lang="ko-KR" altLang="en-US" dirty="0"/>
              <a:t>많이 사용하는 타입 매개 변수 문자</a:t>
            </a:r>
            <a:endParaRPr lang="en-US" altLang="ko-KR" dirty="0"/>
          </a:p>
          <a:p>
            <a:pPr lvl="2"/>
            <a:r>
              <a:rPr lang="en-US" altLang="ko-KR" dirty="0"/>
              <a:t>E : Element</a:t>
            </a:r>
            <a:r>
              <a:rPr lang="ko-KR" altLang="en-US" dirty="0"/>
              <a:t>를 의미하며 컬렉션에서 요소를 표시할 때 많이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 : Type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 : Value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K : Key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타입 매개변수가 나타내는 타입의 객체 생성 불가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strike="sngStrike" dirty="0"/>
              <a:t>T a = new T();</a:t>
            </a:r>
          </a:p>
          <a:p>
            <a:pPr lvl="1"/>
            <a:r>
              <a:rPr lang="ko-KR" altLang="en-US" dirty="0"/>
              <a:t>타입 매개 변수는 나중에 실제 타입으로 </a:t>
            </a:r>
            <a:r>
              <a:rPr lang="ko-KR" altLang="en-US" dirty="0" smtClean="0"/>
              <a:t>구체화</a:t>
            </a:r>
            <a:endParaRPr lang="en-US" altLang="ko-KR" dirty="0"/>
          </a:p>
          <a:p>
            <a:pPr lvl="1"/>
            <a:r>
              <a:rPr lang="ko-KR" altLang="en-US" dirty="0"/>
              <a:t>어떤 문자도 매개 변수로 </a:t>
            </a:r>
            <a:r>
              <a:rPr lang="ko-KR" altLang="en-US" dirty="0" smtClean="0"/>
              <a:t>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7-9 :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클래스로 작성하고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Integer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형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사용하는 예를 보여라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284205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&lt;T&gt;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Object 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0;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stck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Object [10];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push(T item) 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10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stck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T pop() 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460851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</a:t>
            </a:r>
            <a:r>
              <a:rPr lang="en-US" altLang="ko-KR" sz="1200" b="1" dirty="0" smtClean="0"/>
              <a:t>&gt;()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intStack.push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4662139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컬렉션과 </a:t>
            </a:r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컬렉션은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(generics)</a:t>
            </a:r>
            <a:r>
              <a:rPr lang="ko-KR" altLang="en-US" dirty="0" smtClean="0"/>
              <a:t> 기법으로 구현됨</a:t>
            </a:r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컬렉션의 요소는 객체만 가능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기본적으로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, char, double </a:t>
            </a:r>
            <a:r>
              <a:rPr lang="ko-KR" altLang="en-US" dirty="0" smtClean="0">
                <a:sym typeface="Wingdings" pitchFamily="2" charset="2"/>
              </a:rPr>
              <a:t>등의 기본 타입 사용 불가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JDK 1.5</a:t>
            </a:r>
            <a:r>
              <a:rPr lang="ko-KR" altLang="en-US" dirty="0" smtClean="0">
                <a:sym typeface="Wingdings" pitchFamily="2" charset="2"/>
              </a:rPr>
              <a:t>부터 자동 </a:t>
            </a:r>
            <a:r>
              <a:rPr lang="ko-KR" altLang="en-US" dirty="0" err="1" smtClean="0">
                <a:sym typeface="Wingdings" pitchFamily="2" charset="2"/>
              </a:rPr>
              <a:t>박싱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err="1" smtClean="0">
                <a:sym typeface="Wingdings" pitchFamily="2" charset="2"/>
              </a:rPr>
              <a:t>언박싱</a:t>
            </a:r>
            <a:r>
              <a:rPr lang="ko-KR" altLang="en-US" dirty="0" smtClean="0">
                <a:sym typeface="Wingdings" pitchFamily="2" charset="2"/>
              </a:rPr>
              <a:t> 기능으로 기본 타입 사용 가능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/>
              <a:t>제네릭</a:t>
            </a:r>
            <a:endParaRPr lang="en-US" altLang="ko-KR" dirty="0"/>
          </a:p>
          <a:p>
            <a:pPr lvl="1"/>
            <a:r>
              <a:rPr lang="ko-KR" altLang="en-US" dirty="0"/>
              <a:t>특정 타입만 다루지 않고</a:t>
            </a:r>
            <a:r>
              <a:rPr lang="en-US" altLang="ko-KR" dirty="0"/>
              <a:t>,</a:t>
            </a:r>
            <a:r>
              <a:rPr lang="ko-KR" altLang="en-US" dirty="0"/>
              <a:t> 여러 종류의 타입으로 변신할 수 있도록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일반화시키는 기법</a:t>
            </a:r>
            <a:endParaRPr lang="en-US" altLang="ko-KR" dirty="0"/>
          </a:p>
          <a:p>
            <a:pPr lvl="2"/>
            <a:r>
              <a:rPr lang="en-US" altLang="ko-KR" dirty="0"/>
              <a:t>&lt;E&gt;, &lt;K&gt;, &lt;V&gt; : </a:t>
            </a:r>
            <a:r>
              <a:rPr lang="ko-KR" altLang="en-US" dirty="0"/>
              <a:t>타입 매개 변수</a:t>
            </a:r>
            <a:endParaRPr lang="en-US" altLang="ko-KR" dirty="0"/>
          </a:p>
          <a:p>
            <a:pPr lvl="3"/>
            <a:r>
              <a:rPr lang="ko-KR" altLang="en-US" dirty="0" smtClean="0"/>
              <a:t>요소 타입을 일반화한 타입</a:t>
            </a:r>
            <a:endParaRPr lang="en-US" altLang="ko-KR" dirty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벡터 </a:t>
            </a:r>
            <a:r>
              <a:rPr lang="en-US" altLang="ko-KR" dirty="0" smtClean="0"/>
              <a:t>: Vector&lt;E&gt;</a:t>
            </a:r>
          </a:p>
          <a:p>
            <a:pPr lvl="2"/>
            <a:r>
              <a:rPr lang="en-US" altLang="ko-KR" dirty="0" smtClean="0"/>
              <a:t>E</a:t>
            </a:r>
            <a:r>
              <a:rPr lang="ko-KR" altLang="en-US" dirty="0"/>
              <a:t>에 특정 타입으로 구체화</a:t>
            </a:r>
            <a:endParaRPr lang="en-US" altLang="ko-KR" dirty="0"/>
          </a:p>
          <a:p>
            <a:pPr lvl="2"/>
            <a:r>
              <a:rPr lang="ko-KR" altLang="en-US" dirty="0" smtClean="0"/>
              <a:t>정수만 </a:t>
            </a:r>
            <a:r>
              <a:rPr lang="ko-KR" altLang="en-US" dirty="0"/>
              <a:t>다루는 벡터 </a:t>
            </a:r>
            <a:r>
              <a:rPr lang="en-US" altLang="ko-KR" dirty="0">
                <a:sym typeface="Wingdings" pitchFamily="2" charset="2"/>
              </a:rPr>
              <a:t>Vector&lt;Integer</a:t>
            </a:r>
            <a:r>
              <a:rPr lang="en-US" altLang="ko-KR" dirty="0" smtClean="0">
                <a:sym typeface="Wingdings" pitchFamily="2" charset="2"/>
              </a:rPr>
              <a:t>&gt;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문자열만 </a:t>
            </a:r>
            <a:r>
              <a:rPr lang="ko-KR" altLang="en-US" dirty="0">
                <a:sym typeface="Wingdings" pitchFamily="2" charset="2"/>
              </a:rPr>
              <a:t>다루는 벡터 </a:t>
            </a:r>
            <a:r>
              <a:rPr lang="en-US" altLang="ko-KR" dirty="0">
                <a:sym typeface="Wingdings" pitchFamily="2" charset="2"/>
              </a:rPr>
              <a:t>Vector&lt;String&gt;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8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제네릭에서</a:t>
            </a:r>
            <a:r>
              <a:rPr lang="ko-KR" altLang="en-US" dirty="0" smtClean="0"/>
              <a:t> 배열의 제한</a:t>
            </a:r>
            <a:endParaRPr lang="en-US" altLang="ko-KR" dirty="0" smtClean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또는 인터페이스의 배열을 </a:t>
            </a:r>
            <a:r>
              <a:rPr lang="ko-KR" altLang="en-US" dirty="0" smtClean="0"/>
              <a:t>허용하지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타입의 배열도 허용되지 않음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앞 예제에서는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타입으로 배열 생성 후 실제 사용할 때 타입 캐스팅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타입 매개변수의 배열에 </a:t>
            </a:r>
            <a:r>
              <a:rPr lang="ko-KR" altLang="en-US" dirty="0" err="1" smtClean="0"/>
              <a:t>레퍼런스</a:t>
            </a:r>
            <a:r>
              <a:rPr lang="ko-KR" altLang="en-US" dirty="0" err="1"/>
              <a:t>는</a:t>
            </a:r>
            <a:r>
              <a:rPr lang="ko-KR" altLang="en-US" dirty="0" smtClean="0"/>
              <a:t> 허용</a:t>
            </a:r>
            <a:endParaRPr lang="en-US" altLang="ko-KR" dirty="0" smtClean="0"/>
          </a:p>
          <a:p>
            <a:pPr marL="1143000" lvl="3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02133"/>
            <a:ext cx="44944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sv-SE" altLang="ko-KR" sz="1400" strike="sngStrike" dirty="0"/>
              <a:t>GStack&lt;Integer&gt;[] gs = new GStack&lt;Integer&gt;[10];</a:t>
            </a:r>
            <a:endParaRPr lang="en-US" altLang="ko-KR" sz="1400" strike="sngStrik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03648" y="3341302"/>
            <a:ext cx="16561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strike="sngStrike" dirty="0"/>
              <a:t>T[] a = new T[10</a:t>
            </a:r>
            <a:r>
              <a:rPr lang="en-US" altLang="ko-KR" sz="1400" strike="sngStrike" dirty="0" smtClean="0"/>
              <a:t>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544" y="5085184"/>
            <a:ext cx="26642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myArray</a:t>
            </a:r>
            <a:r>
              <a:rPr lang="en-US" altLang="ko-KR" sz="1400" dirty="0"/>
              <a:t>(T[] a) {....}</a:t>
            </a:r>
            <a:endParaRPr lang="en-US" altLang="ko-KR" sz="1400" strike="sngStrik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98544" y="4293096"/>
            <a:ext cx="4757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return (T)</a:t>
            </a:r>
            <a:r>
              <a:rPr lang="en-US" altLang="ko-KR" sz="1400" dirty="0" err="1"/>
              <a:t>stck</a:t>
            </a:r>
            <a:r>
              <a:rPr lang="en-US" altLang="ko-KR" sz="1400" dirty="0"/>
              <a:t>[</a:t>
            </a:r>
            <a:r>
              <a:rPr lang="en-US" altLang="ko-KR" sz="1400" dirty="0" err="1"/>
              <a:t>tos</a:t>
            </a:r>
            <a:r>
              <a:rPr lang="en-US" altLang="ko-KR" sz="1400" dirty="0"/>
              <a:t>]; // </a:t>
            </a:r>
            <a:r>
              <a:rPr lang="ko-KR" altLang="en-US" sz="1400" dirty="0"/>
              <a:t>타입 매개 변수 </a:t>
            </a:r>
            <a:r>
              <a:rPr lang="en-US" altLang="ko-KR" sz="1400" dirty="0"/>
              <a:t>T</a:t>
            </a:r>
            <a:r>
              <a:rPr lang="ko-KR" altLang="en-US" sz="1400" dirty="0"/>
              <a:t>타입으로 캐스팅</a:t>
            </a: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때는 컴파일러가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인자를 통해 이미 타입을 알고 있으므로 타입을 명시하지 않아도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sa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String[], </a:t>
            </a:r>
            <a:r>
              <a:rPr lang="en-US" altLang="ko-KR" dirty="0" err="1" smtClean="0"/>
              <a:t>gss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GStack</a:t>
            </a:r>
            <a:r>
              <a:rPr lang="en-US" altLang="ko-KR" dirty="0" smtClean="0"/>
              <a:t>&lt;String&gt; </a:t>
            </a:r>
            <a:r>
              <a:rPr lang="ko-KR" altLang="en-US" dirty="0" smtClean="0"/>
              <a:t>타입이므로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유추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44824"/>
            <a:ext cx="4494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GenericMethodEx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b="1" dirty="0"/>
              <a:t>&lt;T&gt;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toStack</a:t>
            </a:r>
            <a:r>
              <a:rPr lang="en-US" altLang="ko-KR" sz="1400" dirty="0"/>
              <a:t>(</a:t>
            </a:r>
            <a:r>
              <a:rPr lang="en-US" altLang="ko-KR" sz="1400" b="1" dirty="0"/>
              <a:t>T</a:t>
            </a:r>
            <a:r>
              <a:rPr lang="en-US" altLang="ko-KR" sz="1400" dirty="0"/>
              <a:t>[] a,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</a:t>
            </a:r>
            <a:r>
              <a:rPr lang="en-US" altLang="ko-KR" sz="1400" b="1" dirty="0"/>
              <a:t>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nn-NO" altLang="ko-KR" sz="1400" dirty="0" smtClean="0"/>
              <a:t>		for </a:t>
            </a:r>
            <a:r>
              <a:rPr lang="nn-NO" altLang="ko-KR" sz="1400" dirty="0"/>
              <a:t>(int i = 0; i &lt; a.length; i++)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gs.push</a:t>
            </a:r>
            <a:r>
              <a:rPr lang="en-US" altLang="ko-KR" sz="1400" dirty="0" smtClean="0"/>
              <a:t>(a[i</a:t>
            </a:r>
            <a:r>
              <a:rPr lang="en-US" altLang="ko-KR" sz="1400" dirty="0"/>
              <a:t>]);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strike="sngStrik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9632" y="4581128"/>
            <a:ext cx="639043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String[] 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 = new String[100];</a:t>
            </a:r>
          </a:p>
          <a:p>
            <a:r>
              <a:rPr lang="en-US" altLang="ko-KR" sz="1400" dirty="0" err="1"/>
              <a:t>GStack</a:t>
            </a:r>
            <a:r>
              <a:rPr lang="en-US" altLang="ko-KR" sz="1400" dirty="0"/>
              <a:t>&lt;String&gt; </a:t>
            </a:r>
            <a:r>
              <a:rPr lang="en-US" altLang="ko-KR" sz="1400" dirty="0" err="1"/>
              <a:t>gss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&lt;String&gt;();</a:t>
            </a:r>
          </a:p>
          <a:p>
            <a:r>
              <a:rPr lang="en-US" altLang="ko-KR" sz="1400" dirty="0" err="1"/>
              <a:t>GenericMethodEx.toStack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gss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타입 매개 변수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String </a:t>
            </a:r>
            <a:r>
              <a:rPr lang="ko-KR" altLang="en-US" sz="1400" dirty="0" smtClean="0"/>
              <a:t>으로 유추함</a:t>
            </a:r>
            <a:endParaRPr lang="en-US" altLang="ko-KR" sz="1400" strike="sngStrike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7-10 :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내용을 반대로 만드는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1285860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7-9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GStack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주어진 스택의 내용을 반대로 만드는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reverse()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571" y="2132856"/>
            <a:ext cx="43571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GenericMethodExample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// T</a:t>
            </a:r>
            <a:r>
              <a:rPr lang="ko-KR" altLang="en-US" sz="1200" dirty="0" smtClean="0"/>
              <a:t>가 타입 매개 변수인 제네릭 </a:t>
            </a:r>
            <a:r>
              <a:rPr lang="ko-KR" altLang="en-US" sz="1200" dirty="0" err="1" smtClean="0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&lt;T&gt;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reverse(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a) </a:t>
            </a:r>
            <a:r>
              <a:rPr lang="en-US" altLang="ko-KR" sz="1200" dirty="0"/>
              <a:t>{ </a:t>
            </a:r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&lt;T</a:t>
            </a:r>
            <a:r>
              <a:rPr lang="en-US" altLang="ko-KR" sz="1200" b="1" dirty="0"/>
              <a:t>&gt; s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&lt;T&gt;();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while </a:t>
            </a:r>
            <a:r>
              <a:rPr lang="en-US" altLang="ko-KR" sz="1200" dirty="0"/>
              <a:t>(true) {</a:t>
            </a:r>
          </a:p>
          <a:p>
            <a:pPr defTabSz="180000"/>
            <a:r>
              <a:rPr lang="en-US" altLang="ko-KR" sz="1200" dirty="0" smtClean="0"/>
              <a:t>			T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 // </a:t>
            </a:r>
            <a:r>
              <a:rPr lang="ko-KR" altLang="en-US" sz="1200" dirty="0"/>
              <a:t>원래 </a:t>
            </a:r>
            <a:r>
              <a:rPr lang="ko-KR" altLang="en-US" sz="1200" dirty="0" err="1"/>
              <a:t>스택에서</a:t>
            </a:r>
            <a:r>
              <a:rPr lang="ko-KR" altLang="en-US" sz="1200" dirty="0"/>
              <a:t> 요소 하나를 꺼냄</a:t>
            </a:r>
          </a:p>
          <a:p>
            <a:pPr defTabSz="180000"/>
            <a:r>
              <a:rPr lang="en-US" altLang="ko-KR" sz="1200" dirty="0" smtClean="0"/>
              <a:t>			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==null) // </a:t>
            </a:r>
            <a:r>
              <a:rPr lang="ko-KR" altLang="en-US" sz="1200" dirty="0" err="1"/>
              <a:t>스택이</a:t>
            </a:r>
            <a:r>
              <a:rPr lang="ko-KR" altLang="en-US" sz="1200" dirty="0"/>
              <a:t> 비었음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else 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s.push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tmp</a:t>
            </a:r>
            <a:r>
              <a:rPr lang="en-US" altLang="ko-KR" sz="1200" dirty="0"/>
              <a:t>);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요소를 삽입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/>
              <a:t>s;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스택을</a:t>
            </a:r>
            <a:r>
              <a:rPr lang="ko-KR" altLang="en-US" sz="1200" dirty="0"/>
              <a:t> 반환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2132856"/>
            <a:ext cx="34290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// Double </a:t>
            </a:r>
            <a:r>
              <a:rPr lang="ko-KR" altLang="en-US" sz="1200" dirty="0" smtClean="0"/>
              <a:t>타입의 </a:t>
            </a:r>
            <a:r>
              <a:rPr lang="en-US" altLang="ko-KR" sz="1200" dirty="0" err="1" smtClean="0"/>
              <a:t>GStack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&lt;Double&gt; 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 = </a:t>
            </a:r>
          </a:p>
          <a:p>
            <a:pPr defTabSz="180000"/>
            <a:r>
              <a:rPr lang="en-US" altLang="ko-KR" sz="1200" b="1" dirty="0" smtClean="0"/>
              <a:t>				new 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&lt;Double&gt;(); 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// 5</a:t>
            </a:r>
            <a:r>
              <a:rPr lang="ko-KR" altLang="en-US" sz="1200" dirty="0" smtClean="0"/>
              <a:t>개의 요소를 </a:t>
            </a:r>
            <a:r>
              <a:rPr lang="ko-KR" altLang="en-US" sz="1200" dirty="0" err="1" smtClean="0"/>
              <a:t>스택에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push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&lt;5;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gs.push</a:t>
            </a:r>
            <a:r>
              <a:rPr lang="en-US" altLang="ko-KR" sz="1200" dirty="0" smtClean="0"/>
              <a:t>(new Double(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)); 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 = reverse(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&lt;5;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(gs.pop());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57088" y="3979515"/>
            <a:ext cx="388248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0.0</a:t>
            </a:r>
          </a:p>
          <a:p>
            <a:r>
              <a:rPr lang="en-US" altLang="ko-KR" dirty="0"/>
              <a:t>1.0</a:t>
            </a:r>
          </a:p>
          <a:p>
            <a:r>
              <a:rPr lang="en-US" altLang="ko-KR" dirty="0"/>
              <a:t>2.0</a:t>
            </a:r>
          </a:p>
          <a:p>
            <a:r>
              <a:rPr lang="en-US" altLang="ko-KR" dirty="0"/>
              <a:t>3.0</a:t>
            </a:r>
          </a:p>
          <a:p>
            <a:r>
              <a:rPr lang="en-US" altLang="ko-KR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42675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장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컬렉션과 같은 컨테이너 클래스에 유연성을 해치지 않으며 </a:t>
            </a:r>
            <a:r>
              <a:rPr lang="en-US" altLang="ko-KR" dirty="0" smtClean="0"/>
              <a:t>type-awareness</a:t>
            </a:r>
            <a:r>
              <a:rPr lang="ko-KR" altLang="en-US" dirty="0" smtClean="0"/>
              <a:t>를 첨가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type-awareness </a:t>
            </a:r>
            <a:r>
              <a:rPr lang="ko-KR" altLang="en-US" dirty="0" smtClean="0"/>
              <a:t>첨가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시에 타입이 결정되어 보다 안전한 프로그래밍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시 다운캐스팅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 캐스팅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절차 불필요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런타임 타입 충돌 문제 방지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ClassCastException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JDK 1.5</a:t>
            </a:r>
            <a:r>
              <a:rPr lang="ko-KR" altLang="en-US" dirty="0" smtClean="0"/>
              <a:t>에서 도입</a:t>
            </a:r>
            <a:r>
              <a:rPr lang="en-US" altLang="ko-KR" dirty="0" smtClean="0"/>
              <a:t>(2004</a:t>
            </a:r>
            <a:r>
              <a:rPr lang="ko-KR" altLang="en-US" dirty="0" smtClean="0"/>
              <a:t>년 기점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모든 종류의 데이터 타입을 다룰 수 있도록 일반화된 타입 매개 변수로 클래스나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작성하는 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의 템플릿</a:t>
            </a:r>
            <a:r>
              <a:rPr lang="en-US" altLang="ko-KR" dirty="0" smtClean="0"/>
              <a:t>(template)</a:t>
            </a:r>
            <a:r>
              <a:rPr lang="ko-KR" altLang="en-US" smtClean="0"/>
              <a:t>과 </a:t>
            </a:r>
            <a:r>
              <a:rPr lang="ko-KR" altLang="en-US" dirty="0" smtClean="0"/>
              <a:t>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3955942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37060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477224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3892723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12079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395427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81192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66292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23419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853336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push(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pop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55686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39034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24799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09899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67026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648440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057691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4945109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1078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7135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3691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845127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035428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Stack&lt;E&gt;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매뉴얼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0093616" descr="EMB0000117c3d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53731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Vector&lt;E&gt;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java.util.Vector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&lt;E&gt;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 </a:t>
            </a:r>
            <a:r>
              <a:rPr lang="ko-KR" altLang="en-US" dirty="0" smtClean="0"/>
              <a:t>대신 요소로 사용할 특정 타입으로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객체들을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검색하는 컨테이너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길이 제한 극복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원소의 개수가 넘쳐나면 자동으로 길이 조절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, null</a:t>
            </a:r>
          </a:p>
          <a:p>
            <a:pPr lvl="2"/>
            <a:r>
              <a:rPr lang="ko-KR" altLang="en-US" dirty="0" smtClean="0"/>
              <a:t>기본 타입은 </a:t>
            </a:r>
            <a:r>
              <a:rPr lang="ko-KR" altLang="en-US" dirty="0" err="1" smtClean="0"/>
              <a:t>박싱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언박싱으로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만들어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벡터의 맨 뒤에 객체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 중간에 객체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에서 객체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있는 객체 삭제 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삭제 후 자동 자리 이동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88" y="2780928"/>
            <a:ext cx="65817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Vector&lt;Integer&gt; </a:t>
            </a:r>
            <a:r>
              <a:rPr lang="ko-KR" altLang="en-US" dirty="0" smtClean="0"/>
              <a:t>컬렉션 내부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899592" y="2303602"/>
            <a:ext cx="2376264" cy="442674"/>
          </a:xfrm>
          <a:prstGeom prst="wedgeRoundRectCallout">
            <a:avLst>
              <a:gd name="adj1" fmla="val 17567"/>
              <a:gd name="adj2" fmla="val 110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이용하여 요소를 검색합니다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0974" y="1556792"/>
            <a:ext cx="49557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Vector&lt;Integer&gt; v = new Vector&lt;Integer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 매개 변수 </a:t>
            </a:r>
            <a:r>
              <a:rPr lang="ko-KR" altLang="en-US" smtClean="0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9727" y="6351876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Integer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String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등 타입 매개 변수를 사용하여야 함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98283"/>
            <a:ext cx="69342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67" y="3640435"/>
            <a:ext cx="4591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403648" y="3985752"/>
            <a:ext cx="1224136" cy="44267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87824" y="345514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960" y="344499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562475" y="3876758"/>
            <a:ext cx="3286125" cy="85725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2596</TotalTime>
  <Words>1981</Words>
  <Application>Microsoft Office PowerPoint</Application>
  <PresentationFormat>화면 슬라이드 쇼(4:3)</PresentationFormat>
  <Paragraphs>768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PowerPoint 프레젠테이션</vt:lpstr>
      <vt:lpstr>컬렉션(collection)의 개념</vt:lpstr>
      <vt:lpstr>컬렉션을 위한 인터페이스와 클래스</vt:lpstr>
      <vt:lpstr>컬렉션과 제네릭</vt:lpstr>
      <vt:lpstr>제네릭의 기본 개념</vt:lpstr>
      <vt:lpstr>제네릭 Stack&lt;E&gt; 클래스의 JDK 매뉴얼</vt:lpstr>
      <vt:lpstr>Vector&lt;E&gt;</vt:lpstr>
      <vt:lpstr>Vector&lt;Integer&gt; 컬렉션 내부 구성</vt:lpstr>
      <vt:lpstr>타입 매개 변수 사용하지 않는 경우 경고 발생</vt:lpstr>
      <vt:lpstr>Vector&lt;E&gt; 클래스의 주요 메소드</vt:lpstr>
      <vt:lpstr>PowerPoint 프레젠테이션</vt:lpstr>
      <vt:lpstr>PowerPoint 프레젠테이션</vt:lpstr>
      <vt:lpstr>컬렉션과 자동 박싱/언박싱</vt:lpstr>
      <vt:lpstr>예제 7-1 : 정수 값만 다루는 Vector&lt;Integer&gt; </vt:lpstr>
      <vt:lpstr>예제 7-2 Point 클래스의 객체들만 저장하는 벡터 만들기</vt:lpstr>
      <vt:lpstr>ArrayList&lt;E&gt;</vt:lpstr>
      <vt:lpstr>ArrayList&lt;String&gt; 컬렉션의 내부 구성</vt:lpstr>
      <vt:lpstr>ArrayList&lt;E&gt; 클래스의 주요 메소드</vt:lpstr>
      <vt:lpstr>PowerPoint 프레젠테이션</vt:lpstr>
      <vt:lpstr>PowerPoint 프레젠테이션</vt:lpstr>
      <vt:lpstr>예제 7-3 : ArrayList에 문자열을 달기</vt:lpstr>
      <vt:lpstr>컬렉션의 순차 검색을 위한 Iterator</vt:lpstr>
      <vt:lpstr>예제 7-4 : Iterator를 이용하여 Vector의 모든 요소 출력하고 합 구하기</vt:lpstr>
      <vt:lpstr>HashMap&lt;K,V&gt;</vt:lpstr>
      <vt:lpstr>HashMap&lt;String, String&gt;의 내부 구성과 put(), get() 메소드</vt:lpstr>
      <vt:lpstr>HashMap&lt;K,V&gt;의 주요 메소드</vt:lpstr>
      <vt:lpstr>PowerPoint 프레젠테이션</vt:lpstr>
      <vt:lpstr>예제 7-5 : HashMap을 이용하여 영어 단어와 한글 단어를 쌍으로 저장하고 검색하는 사례</vt:lpstr>
      <vt:lpstr>예제 7-6 HashMap을 이용하여 자바 과목의 점수를 기록 관리하는 코드 작성</vt:lpstr>
      <vt:lpstr>예제 7-7 HashMap을 이용한 학생 정보 저장</vt:lpstr>
      <vt:lpstr>LinkedList&lt;E&gt;</vt:lpstr>
      <vt:lpstr>LinkedList&lt;String&gt;의 내부 구성과 put(), get() 메소드</vt:lpstr>
      <vt:lpstr>Collections 클래스 활용</vt:lpstr>
      <vt:lpstr>예제 7-8 : Collections 클래스의 활용</vt:lpstr>
      <vt:lpstr>제네릭 만들기</vt:lpstr>
      <vt:lpstr>제네릭 객체 생성 – 구체화(specialization)</vt:lpstr>
      <vt:lpstr>구체화 오류</vt:lpstr>
      <vt:lpstr>타입 매개 변수</vt:lpstr>
      <vt:lpstr>예제 7-9 : 제네릭 스택 만들기</vt:lpstr>
      <vt:lpstr>제네릭과 배열</vt:lpstr>
      <vt:lpstr>제네릭 메소드</vt:lpstr>
      <vt:lpstr>예제 7-10 : 스택의 내용을 반대로 만드는 제네릭 메소드 만들기</vt:lpstr>
      <vt:lpstr>제네릭의 장점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149</cp:revision>
  <dcterms:created xsi:type="dcterms:W3CDTF">2011-08-27T14:53:28Z</dcterms:created>
  <dcterms:modified xsi:type="dcterms:W3CDTF">2015-02-04T10:12:25Z</dcterms:modified>
</cp:coreProperties>
</file>