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8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019217"/>
            <a:ext cx="8409527" cy="129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값을 파일에 저장하는 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591"/>
            <a:ext cx="609105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FileOutputStream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FileOutputStream("c:\\</a:t>
            </a:r>
            <a:r>
              <a:rPr lang="en-US" altLang="ko-KR" sz="1400" dirty="0" err="1"/>
              <a:t>test.out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[]={1,4,-1,88,50};</a:t>
            </a:r>
          </a:p>
          <a:p>
            <a:pPr defTabSz="180000"/>
            <a:r>
              <a:rPr lang="en-US" altLang="ko-KR" sz="1400" dirty="0"/>
              <a:t>byte b[]={7,51,3,4,1,24</a:t>
            </a:r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num.length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[i]);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fout.write</a:t>
            </a:r>
            <a:r>
              <a:rPr lang="en-US" altLang="ko-KR" sz="1400" dirty="0"/>
              <a:t>(b);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403372" y="2354603"/>
            <a:ext cx="3985052" cy="289441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c:\</a:t>
            </a:r>
            <a:r>
              <a:rPr lang="en-US" altLang="ko-KR" sz="1100" dirty="0"/>
              <a:t>test.out </a:t>
            </a:r>
            <a:r>
              <a:rPr lang="ko-KR" altLang="en-US" sz="1100" dirty="0" smtClean="0"/>
              <a:t>파일을 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출력 바이트 </a:t>
            </a:r>
            <a:r>
              <a:rPr lang="ko-KR" altLang="en-US" sz="1100" dirty="0" err="1" smtClean="0"/>
              <a:t>스트림인</a:t>
            </a:r>
            <a:r>
              <a:rPr lang="ko-KR" altLang="en-US" sz="1100" dirty="0" smtClean="0"/>
              <a:t> 객체와 연결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36880" y="3228377"/>
            <a:ext cx="3787448" cy="289441"/>
          </a:xfrm>
          <a:prstGeom prst="wedgeRoundRectCallout">
            <a:avLst>
              <a:gd name="adj1" fmla="val -77104"/>
              <a:gd name="adj2" fmla="val 206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배열 </a:t>
            </a:r>
            <a:r>
              <a:rPr lang="en-US" altLang="ko-KR" sz="1100" dirty="0" err="1" smtClean="0"/>
              <a:t>num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의 정수 값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그대로 기록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4192901"/>
            <a:ext cx="438337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77629" y="3722755"/>
            <a:ext cx="3228702" cy="289441"/>
          </a:xfrm>
          <a:prstGeom prst="wedgeRoundRectCallout">
            <a:avLst>
              <a:gd name="adj1" fmla="val -67904"/>
              <a:gd name="adj2" fmla="val 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바이트 배열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값을 그대로 기록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46193" y="6132666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내부</a:t>
            </a:r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24025" y="4696346"/>
            <a:ext cx="2296447" cy="664012"/>
          </a:xfrm>
          <a:prstGeom prst="wedgeRoundRectCallout">
            <a:avLst>
              <a:gd name="adj1" fmla="val -1864"/>
              <a:gd name="adj2" fmla="val 821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smtClean="0"/>
              <a:t>파일에 있는 각 바이너리 값들은 문자 정보가 아님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바이너리 값에 대응하는 그래픽 심볼들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994" y="908720"/>
            <a:ext cx="536925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FileOutputStream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fin = null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10-i; // </a:t>
            </a:r>
            <a:r>
              <a:rPr lang="ko-KR" altLang="en-US" sz="1200" dirty="0"/>
              <a:t>계산의 결과를 저장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결과값을 바이너리로 저장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 //</a:t>
            </a:r>
            <a:r>
              <a:rPr lang="ko-KR" altLang="en-US" sz="1200" dirty="0" err="1"/>
              <a:t>스트림을</a:t>
            </a:r>
            <a:r>
              <a:rPr lang="ko-KR" altLang="en-US" sz="1200" dirty="0"/>
              <a:t> 닫는다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fin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c=0;</a:t>
            </a:r>
          </a:p>
          <a:p>
            <a:pPr defTabSz="180000" fontAlgn="base" latinLnBrk="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+ " ");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87338" y="0"/>
            <a:ext cx="8856662" cy="9286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508" y="1268760"/>
            <a:ext cx="338437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/>
              <a:t>정수 타입의 결과 값을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파일에 저장한다</a:t>
            </a:r>
            <a:r>
              <a:rPr lang="en-US" altLang="ko-KR" dirty="0"/>
              <a:t>. </a:t>
            </a:r>
            <a:r>
              <a:rPr lang="ko-KR" altLang="en-US" dirty="0"/>
              <a:t>다시 이 </a:t>
            </a:r>
            <a:r>
              <a:rPr lang="ko-KR" altLang="en-US" dirty="0" smtClean="0"/>
              <a:t>파일에서 </a:t>
            </a:r>
            <a:r>
              <a:rPr lang="ko-KR" altLang="en-US" dirty="0"/>
              <a:t>정수형 변수로 </a:t>
            </a:r>
            <a:r>
              <a:rPr lang="ko-KR" altLang="en-US" dirty="0" smtClean="0"/>
              <a:t>읽고 이전에 </a:t>
            </a:r>
            <a:r>
              <a:rPr lang="ko-KR" altLang="en-US" dirty="0"/>
              <a:t>계산된 결과 값과 같은지 확인하라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45605" y="5146159"/>
            <a:ext cx="166423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10 9 8 7 6 5 4 3 2 1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9" y="5661248"/>
            <a:ext cx="6020345" cy="80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 코드로 된 문자를 입출력 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문자로 표현되지 않는 데이터는 다루지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동영상과 같은 바이너리 데이터는 입출력 할 수 없음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문자 데이터만 입출력 가능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클래스</a:t>
            </a:r>
            <a:endParaRPr lang="en-US" altLang="ko-KR" dirty="0" smtClean="0"/>
          </a:p>
          <a:p>
            <a:pPr lvl="1"/>
            <a:r>
              <a:rPr lang="en-US" altLang="ko-KR" dirty="0"/>
              <a:t>Reader/Writer</a:t>
            </a:r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2"/>
            <a:r>
              <a:rPr lang="ko-KR" altLang="en-US" dirty="0"/>
              <a:t>추상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</a:t>
            </a:r>
            <a:r>
              <a:rPr lang="ko-KR" altLang="en-US" dirty="0"/>
              <a:t>클래스의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en-US" altLang="ko-KR" dirty="0"/>
          </a:p>
          <a:p>
            <a:pPr lvl="2"/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연결시켜주는 </a:t>
            </a:r>
            <a:r>
              <a:rPr lang="ko-KR" altLang="en-US" dirty="0" smtClean="0"/>
              <a:t>다리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2"/>
            <a:r>
              <a:rPr lang="ko-KR" altLang="en-US" dirty="0"/>
              <a:t>지정된 </a:t>
            </a:r>
            <a:r>
              <a:rPr lang="ko-KR" altLang="en-US" dirty="0" smtClean="0"/>
              <a:t>문자집합 이용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InputStreamReader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바이트를 </a:t>
            </a:r>
            <a:r>
              <a:rPr lang="ko-KR" altLang="en-US" dirty="0"/>
              <a:t>읽어 문자로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OutputStreamWriter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문자를 </a:t>
            </a:r>
            <a:r>
              <a:rPr lang="ko-KR" altLang="en-US" dirty="0"/>
              <a:t>바이트로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FileReader</a:t>
            </a:r>
            <a:r>
              <a:rPr lang="en-US" altLang="ko-KR" dirty="0"/>
              <a:t>/</a:t>
            </a:r>
            <a:r>
              <a:rPr lang="en-US" altLang="ko-KR" dirty="0" err="1"/>
              <a:t>FileWriter</a:t>
            </a:r>
            <a:endParaRPr lang="en-US" altLang="ko-KR" dirty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파일에서 </a:t>
            </a:r>
            <a:r>
              <a:rPr lang="ko-KR" altLang="en-US" dirty="0"/>
              <a:t>문자 </a:t>
            </a: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8-3 :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를 이용한 텍스트 파일 읽기 </a:t>
            </a:r>
            <a:r>
              <a:rPr lang="en-US" altLang="ko-KR" dirty="0" smtClean="0"/>
              <a:t>- system.ini </a:t>
            </a:r>
            <a:r>
              <a:rPr lang="ko-KR" altLang="en-US" dirty="0"/>
              <a:t>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538" y="2071678"/>
            <a:ext cx="535785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FileReaderEx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FileReader in = null;</a:t>
            </a:r>
          </a:p>
          <a:p>
            <a:pPr defTabSz="180000"/>
            <a:r>
              <a:rPr lang="en-US" altLang="ko-KR" sz="1400" dirty="0"/>
              <a:t>		try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	// </a:t>
            </a:r>
            <a:r>
              <a:rPr lang="ko-KR" altLang="en-US" sz="1400" dirty="0" smtClean="0"/>
              <a:t>파일로부터 문자 입력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in = new FileReader("c:\\windows\\system.ini");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            while ((</a:t>
            </a:r>
            <a:r>
              <a:rPr lang="en-US" altLang="ko-KR" sz="1400" b="1" dirty="0"/>
              <a:t>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// </a:t>
            </a:r>
            <a:r>
              <a:rPr lang="ko-KR" altLang="en-US" sz="1400" dirty="0" smtClean="0"/>
              <a:t>한 문자씩 </a:t>
            </a:r>
            <a:r>
              <a:rPr lang="ko-KR" altLang="en-US" sz="1400" dirty="0"/>
              <a:t>읽는다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    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	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1285860"/>
            <a:ext cx="8153400" cy="802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사용자 컴퓨터의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92" y="3487451"/>
            <a:ext cx="2657715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; for 16-bit app support</a:t>
            </a:r>
          </a:p>
          <a:p>
            <a:r>
              <a:rPr lang="en-US" altLang="ko-KR" dirty="0"/>
              <a:t>[386Enh]</a:t>
            </a:r>
          </a:p>
          <a:p>
            <a:r>
              <a:rPr lang="en-US" altLang="ko-KR" dirty="0"/>
              <a:t>woafont=dosapp.fon</a:t>
            </a:r>
          </a:p>
          <a:p>
            <a:r>
              <a:rPr lang="en-US" altLang="ko-KR" dirty="0"/>
              <a:t>EGA80WOA.FON=EGA80WOA.FON</a:t>
            </a:r>
          </a:p>
          <a:p>
            <a:r>
              <a:rPr lang="en-US" altLang="ko-KR" dirty="0"/>
              <a:t>EGA40WOA.FON=EGA40WOA.FON</a:t>
            </a:r>
          </a:p>
          <a:p>
            <a:r>
              <a:rPr lang="en-US" altLang="ko-KR" dirty="0"/>
              <a:t>CGA80WOA.FON=CGA80WOA.FON</a:t>
            </a:r>
          </a:p>
          <a:p>
            <a:r>
              <a:rPr lang="en-US" altLang="ko-KR" dirty="0"/>
              <a:t>CGA40WOA.FON=CGA40WOA.FON</a:t>
            </a:r>
          </a:p>
          <a:p>
            <a:endParaRPr lang="en-US" altLang="ko-KR" dirty="0"/>
          </a:p>
          <a:p>
            <a:r>
              <a:rPr lang="en-US" altLang="ko-KR" dirty="0"/>
              <a:t>[drivers]</a:t>
            </a:r>
          </a:p>
          <a:p>
            <a:r>
              <a:rPr lang="en-US" altLang="ko-KR" dirty="0"/>
              <a:t>wave=mmdrv.dll</a:t>
            </a:r>
          </a:p>
          <a:p>
            <a:r>
              <a:rPr lang="en-US" altLang="ko-KR" dirty="0"/>
              <a:t>timer=timer.drv</a:t>
            </a:r>
          </a:p>
          <a:p>
            <a:endParaRPr lang="en-US" altLang="ko-KR" dirty="0"/>
          </a:p>
          <a:p>
            <a:r>
              <a:rPr lang="en-US" altLang="ko-KR" dirty="0"/>
              <a:t>[mci]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75856" y="4517021"/>
            <a:ext cx="2351748" cy="476726"/>
          </a:xfrm>
          <a:prstGeom prst="wedgeRoundRectCallout">
            <a:avLst>
              <a:gd name="adj1" fmla="val -47307"/>
              <a:gd name="adj2" fmla="val -1146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 집합과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484784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fin = </a:t>
            </a:r>
            <a:r>
              <a:rPr lang="en-US" altLang="ko-KR" sz="1400" dirty="0" smtClean="0"/>
              <a:t>new </a:t>
            </a:r>
            <a:r>
              <a:rPr lang="en-US" altLang="ko-KR" sz="1400" dirty="0" err="1"/>
              <a:t>FileInputStream</a:t>
            </a:r>
            <a:r>
              <a:rPr lang="en-US" altLang="ko-KR" sz="1400" dirty="0"/>
              <a:t>("c:\\</a:t>
            </a:r>
            <a:r>
              <a:rPr lang="en-US" altLang="ko-KR" sz="1400" dirty="0" err="1" smtClean="0"/>
              <a:t>tmp</a:t>
            </a:r>
            <a:r>
              <a:rPr lang="en-US" altLang="ko-KR" sz="1400" dirty="0"/>
              <a:t>\\hangul.txt");</a:t>
            </a:r>
          </a:p>
          <a:p>
            <a:pPr defTabSz="180000"/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in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6535" y="2193657"/>
            <a:ext cx="2135742" cy="289441"/>
          </a:xfrm>
          <a:prstGeom prst="wedgeRoundRectCallout">
            <a:avLst>
              <a:gd name="adj1" fmla="val -43618"/>
              <a:gd name="adj2" fmla="val -1343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smtClean="0"/>
              <a:t>한글 완성형 </a:t>
            </a:r>
            <a:r>
              <a:rPr lang="ko-KR" altLang="en-US" sz="1100" dirty="0" err="1" smtClean="0"/>
              <a:t>확장형</a:t>
            </a:r>
            <a:r>
              <a:rPr lang="ko-KR" altLang="en-US" sz="1100" dirty="0" smtClean="0"/>
              <a:t> 문자 집합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193657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 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558"/>
            <a:ext cx="18510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순서도: 대체 처리 8"/>
          <p:cNvSpPr/>
          <p:nvPr/>
        </p:nvSpPr>
        <p:spPr>
          <a:xfrm>
            <a:off x="3515231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534654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9088" y="4694373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343" y="4706454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4" idx="1"/>
          </p:cNvCxnSpPr>
          <p:nvPr/>
        </p:nvCxnSpPr>
        <p:spPr>
          <a:xfrm>
            <a:off x="4523343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대체 처리 13"/>
          <p:cNvSpPr/>
          <p:nvPr/>
        </p:nvSpPr>
        <p:spPr>
          <a:xfrm>
            <a:off x="5503920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684" y="4941168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FileInputStrea</a:t>
            </a:r>
            <a:r>
              <a:rPr lang="en-US" altLang="ko-KR" sz="1200" dirty="0" err="1"/>
              <a:t>m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6996" y="4917610"/>
            <a:ext cx="15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InputStreamReader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8955" y="473574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가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’, 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나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14" idx="3"/>
            <a:endCxn id="19" idx="1"/>
          </p:cNvCxnSpPr>
          <p:nvPr/>
        </p:nvCxnSpPr>
        <p:spPr>
          <a:xfrm>
            <a:off x="6512032" y="4687622"/>
            <a:ext cx="778827" cy="1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0859" y="4545832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287194" y="3668884"/>
            <a:ext cx="1582396" cy="476726"/>
          </a:xfrm>
          <a:prstGeom prst="wedgeRoundRectCallout">
            <a:avLst>
              <a:gd name="adj1" fmla="val 5245"/>
              <a:gd name="adj2" fmla="val 1094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문자 집합 사용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윈도우에서 </a:t>
            </a:r>
            <a:r>
              <a:rPr lang="en-US" altLang="ko-KR" sz="1100" dirty="0" smtClean="0"/>
              <a:t>MS949)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26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: </a:t>
            </a:r>
            <a:r>
              <a:rPr lang="ko-KR" altLang="en-US" dirty="0"/>
              <a:t>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909276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FileReadHangulSuccess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b="1" dirty="0"/>
              <a:t>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3073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MS949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집합으로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한글 텍스트 파일을 읽고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143" y="6279703"/>
            <a:ext cx="233910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3778436"/>
            <a:ext cx="1928810" cy="476726"/>
          </a:xfrm>
          <a:prstGeom prst="wedgeRoundRectCallout">
            <a:avLst>
              <a:gd name="adj1" fmla="val -77071"/>
              <a:gd name="adj2" fmla="val -3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MS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 한글 확장</a:t>
            </a:r>
          </a:p>
          <a:p>
            <a:r>
              <a:rPr lang="ko-KR" altLang="en-US" sz="1100" dirty="0" smtClean="0"/>
              <a:t>완성형 문자 집합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6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160" y="1880024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FileReadHangulFail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>
                <a:solidFill>
                  <a:srgbClr val="FF0000"/>
                </a:solidFill>
              </a:rPr>
              <a:t>US-ASCII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문자 집합 지정이 잘못된 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340768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문자 집합을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US-ASCII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지정하여 한글 파일을 읽고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890" y="6237218"/>
            <a:ext cx="21595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ASCII</a:t>
            </a:r>
          </a:p>
          <a:p>
            <a:r>
              <a:rPr lang="en-US" altLang="ko-KR" dirty="0"/>
              <a:t>????????????????????????????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63763" y="2852936"/>
            <a:ext cx="2794062" cy="442674"/>
          </a:xfrm>
          <a:prstGeom prst="wedgeRoundRectCallout">
            <a:avLst>
              <a:gd name="adj1" fmla="val -50189"/>
              <a:gd name="adj2" fmla="val 228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잘못된 경우의 예를 보이기 위해 일부러 틀린 문자 집합 지정</a:t>
            </a:r>
            <a:endParaRPr lang="ko-KR" altLang="en-US" sz="1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89018" y="3282694"/>
            <a:ext cx="1225329" cy="457295"/>
          </a:xfrm>
          <a:custGeom>
            <a:avLst/>
            <a:gdLst>
              <a:gd name="connsiteX0" fmla="*/ 769950 w 1225329"/>
              <a:gd name="connsiteY0" fmla="*/ 18288 h 457295"/>
              <a:gd name="connsiteX1" fmla="*/ 897966 w 1225329"/>
              <a:gd name="connsiteY1" fmla="*/ 228600 h 457295"/>
              <a:gd name="connsiteX2" fmla="*/ 1854 w 1225329"/>
              <a:gd name="connsiteY2" fmla="*/ 457200 h 457295"/>
              <a:gd name="connsiteX3" fmla="*/ 1172286 w 1225329"/>
              <a:gd name="connsiteY3" fmla="*/ 201168 h 457295"/>
              <a:gd name="connsiteX4" fmla="*/ 916254 w 1225329"/>
              <a:gd name="connsiteY4" fmla="*/ 0 h 4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329" h="457295">
                <a:moveTo>
                  <a:pt x="769950" y="18288"/>
                </a:moveTo>
                <a:cubicBezTo>
                  <a:pt x="897966" y="86868"/>
                  <a:pt x="1025982" y="155448"/>
                  <a:pt x="897966" y="228600"/>
                </a:cubicBezTo>
                <a:cubicBezTo>
                  <a:pt x="769950" y="301752"/>
                  <a:pt x="-43866" y="461772"/>
                  <a:pt x="1854" y="457200"/>
                </a:cubicBezTo>
                <a:cubicBezTo>
                  <a:pt x="47574" y="452628"/>
                  <a:pt x="1019886" y="277368"/>
                  <a:pt x="1172286" y="201168"/>
                </a:cubicBezTo>
                <a:cubicBezTo>
                  <a:pt x="1324686" y="124968"/>
                  <a:pt x="1120470" y="62484"/>
                  <a:pt x="916254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3851920" y="6021288"/>
            <a:ext cx="2258925" cy="612934"/>
          </a:xfrm>
          <a:prstGeom prst="wedgeRoundRectCallout">
            <a:avLst>
              <a:gd name="adj1" fmla="val 70440"/>
              <a:gd name="adj2" fmla="val 434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잘못되어</a:t>
            </a:r>
            <a:endParaRPr lang="en-US" altLang="ko-KR" sz="1000" dirty="0" smtClean="0"/>
          </a:p>
          <a:p>
            <a:r>
              <a:rPr lang="ko-KR" altLang="en-US" sz="1000" dirty="0" smtClean="0"/>
              <a:t>읽은 문자가 제대로 인식되지 못함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출력 결과가 깨짐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7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파일에 문자 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생성하는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문자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\\test.txt</a:t>
            </a:r>
            <a:r>
              <a:rPr lang="en-US" altLang="ko-KR" sz="1400" dirty="0"/>
              <a:t>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23436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</a:p>
          <a:p>
            <a:r>
              <a:rPr lang="en-US" altLang="ko-KR" sz="1400" dirty="0" err="1" smtClean="0"/>
              <a:t>fout.write</a:t>
            </a:r>
            <a:r>
              <a:rPr lang="en-US" altLang="ko-KR" sz="1400" dirty="0" smtClean="0"/>
              <a:t>(‘A</a:t>
            </a:r>
            <a:r>
              <a:rPr lang="en-US" altLang="ko-KR" sz="1400" dirty="0"/>
              <a:t>’); //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3147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tmp\test.txt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저장하는 코드를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08115"/>
            <a:ext cx="53285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FileWriterEx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new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(System.in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fout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FileWriter</a:t>
            </a:r>
            <a:r>
              <a:rPr lang="en-US" altLang="ko-KR" sz="1400" b="1" dirty="0"/>
              <a:t>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\\test.txt");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(c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   </a:t>
            </a:r>
            <a:r>
              <a:rPr lang="en-US" altLang="ko-KR" sz="1400" dirty="0" smtClean="0"/>
              <a:t>        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350423"/>
            <a:ext cx="3390907" cy="118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422125"/>
            <a:ext cx="3429024" cy="11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5643570" y="3564869"/>
            <a:ext cx="1857388" cy="476726"/>
          </a:xfrm>
          <a:prstGeom prst="wedgeRoundRectCallout">
            <a:avLst>
              <a:gd name="adj1" fmla="val -49015"/>
              <a:gd name="adj2" fmla="val -13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abcdef</a:t>
            </a:r>
            <a:r>
              <a:rPr lang="en-US" altLang="ko-KR" sz="1100" dirty="0"/>
              <a:t> 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키와 </a:t>
            </a:r>
            <a:r>
              <a:rPr lang="en-US" altLang="ko-KR" sz="1100" dirty="0"/>
              <a:t>ctrl-z</a:t>
            </a:r>
            <a:r>
              <a:rPr lang="ko-KR" altLang="en-US" sz="1100" dirty="0"/>
              <a:t>키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72198" y="5565133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실행 결과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입출력 </a:t>
            </a:r>
            <a:r>
              <a:rPr lang="ko-KR" altLang="en-US" dirty="0" err="1"/>
              <a:t>스트림과</a:t>
            </a:r>
            <a:r>
              <a:rPr lang="ko-KR" altLang="en-US" dirty="0"/>
              <a:t> 버퍼 입출력의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53400" cy="185738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버퍼를 가진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데이터를 일시적으로 저장하는 버퍼를 이용하여 입출력 효율 개선</a:t>
            </a:r>
            <a:endParaRPr lang="en-US" altLang="ko-KR" dirty="0" smtClean="0"/>
          </a:p>
          <a:p>
            <a:r>
              <a:rPr lang="ko-KR" altLang="en-US" dirty="0" smtClean="0"/>
              <a:t>버퍼 입출력의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운영체제의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횟수를 줄여 입출력 성능 개선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출력시</a:t>
            </a:r>
            <a:r>
              <a:rPr lang="ko-KR" altLang="en-US" dirty="0" smtClean="0"/>
              <a:t> 여러 번 출력되는 데이터를 버퍼에 모아두고 한 번에 장치로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입력시</a:t>
            </a:r>
            <a:r>
              <a:rPr lang="ko-KR" altLang="en-US" dirty="0"/>
              <a:t> </a:t>
            </a:r>
            <a:r>
              <a:rPr lang="ko-KR" altLang="en-US" dirty="0" smtClean="0"/>
              <a:t>입력 데이터를 버퍼에 모아두고 한번에 프로그램에게 전달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" y="3212976"/>
            <a:ext cx="905015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0072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입출력 장치와 자바 응용 프로그램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장치와 프로그램 사이의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흐름을 처리하는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장치로부터 자바 프로그램으로 데이터를 전달하는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프로그램에서 출력 장치로 데이터를 보내는 소프트웨어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5904656" cy="231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버퍼를 가진 </a:t>
            </a:r>
            <a:r>
              <a:rPr lang="en-US" altLang="ko-KR" dirty="0" err="1" smtClean="0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FileReader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34720"/>
              <a:gd name="adj2" fmla="val -965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크기의 버퍼 설정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System.out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표준 </a:t>
            </a:r>
            <a:r>
              <a:rPr lang="ko-KR" altLang="en-US" sz="1000" dirty="0" err="1" smtClean="0"/>
              <a:t>스트림에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2220433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910423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닫음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13" name="Picture 2" descr="C:\Users\Kitae\AppData\Local\Microsoft\Windows\Temporary Internet Files\Content.IE5\VROVAZCN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89" y="5548373"/>
            <a:ext cx="13501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/>
          <p:cNvSpPr/>
          <p:nvPr/>
        </p:nvSpPr>
        <p:spPr>
          <a:xfrm>
            <a:off x="2018144" y="5745586"/>
            <a:ext cx="1804528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                   bout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208" y="58866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671" y="5980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>
            <a:off x="3822672" y="5961610"/>
            <a:ext cx="9805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4803247" y="5745586"/>
            <a:ext cx="1155035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System.out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6317" y="6215156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BufferedOutputStram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8781" y="6191598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OutputStream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3"/>
          </p:cNvCxnSpPr>
          <p:nvPr/>
        </p:nvCxnSpPr>
        <p:spPr>
          <a:xfrm>
            <a:off x="5958282" y="5961610"/>
            <a:ext cx="6319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8" y="3388133"/>
            <a:ext cx="2386190" cy="19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4209423" y="4135025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2811" y="4579993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FileReader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211238" y="4351049"/>
            <a:ext cx="99818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1238" y="435846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5858" y="4200868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5217535" y="4351049"/>
            <a:ext cx="908323" cy="370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3323" y="43660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4235" y="4854027"/>
            <a:ext cx="449165" cy="2622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3711" y="48312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6498817" y="4508645"/>
            <a:ext cx="47509" cy="47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3281"/>
              </p:ext>
            </p:extLst>
          </p:nvPr>
        </p:nvGraphicFramePr>
        <p:xfrm>
          <a:off x="2120579" y="5847310"/>
          <a:ext cx="125716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424045"/>
                <a:gridCol w="208280"/>
                <a:gridCol w="208280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</a:rPr>
                        <a:t>.........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사각형 설명선 33"/>
          <p:cNvSpPr/>
          <p:nvPr/>
        </p:nvSpPr>
        <p:spPr>
          <a:xfrm>
            <a:off x="1130998" y="6270679"/>
            <a:ext cx="1071161" cy="272415"/>
          </a:xfrm>
          <a:prstGeom prst="wedgeRoundRectCallout">
            <a:avLst>
              <a:gd name="adj1" fmla="val 49101"/>
              <a:gd name="adj2" fmla="val -119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 버퍼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6326" y="456707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39536" y="5047282"/>
            <a:ext cx="5109265" cy="904672"/>
          </a:xfrm>
          <a:custGeom>
            <a:avLst/>
            <a:gdLst>
              <a:gd name="connsiteX0" fmla="*/ 5109265 w 5109265"/>
              <a:gd name="connsiteY0" fmla="*/ 0 h 904672"/>
              <a:gd name="connsiteX1" fmla="*/ 4185138 w 5109265"/>
              <a:gd name="connsiteY1" fmla="*/ 359923 h 904672"/>
              <a:gd name="connsiteX2" fmla="*/ 264891 w 5109265"/>
              <a:gd name="connsiteY2" fmla="*/ 583660 h 904672"/>
              <a:gd name="connsiteX3" fmla="*/ 673452 w 5109265"/>
              <a:gd name="connsiteY3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265" h="904672">
                <a:moveTo>
                  <a:pt x="5109265" y="0"/>
                </a:moveTo>
                <a:cubicBezTo>
                  <a:pt x="5050899" y="131323"/>
                  <a:pt x="4992534" y="262646"/>
                  <a:pt x="4185138" y="359923"/>
                </a:cubicBezTo>
                <a:cubicBezTo>
                  <a:pt x="3377742" y="457200"/>
                  <a:pt x="850172" y="492869"/>
                  <a:pt x="264891" y="583660"/>
                </a:cubicBezTo>
                <a:cubicBezTo>
                  <a:pt x="-320390" y="674451"/>
                  <a:pt x="176531" y="789561"/>
                  <a:pt x="673452" y="904672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03200" y="5626497"/>
            <a:ext cx="1332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FFFF00"/>
                </a:solidFill>
              </a:rPr>
              <a:t>; for 16-bit app support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[386Enh]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woafont=dosapp.fon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EGA80WOA.FON=EGA80WOA.FON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EGA40WOA.FON=EGA40WOA.FON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CGA80WOA.FON=CGA80WOA.FON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CGA40WOA.FON=CGA40WOA.FON</a:t>
            </a:r>
            <a:endParaRPr lang="ko-KR" alt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: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이용하는 </a:t>
            </a:r>
            <a:r>
              <a:rPr lang="ko-KR" altLang="en-US" dirty="0"/>
              <a:t>출력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143116"/>
            <a:ext cx="421484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BufferedIOEx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(System.in);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BufferedOutputStream out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BufferedOutputStream(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        while (</a:t>
            </a:r>
            <a:r>
              <a:rPr lang="en-US" altLang="ko-KR" sz="1200" b="1" dirty="0"/>
              <a:t>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        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(c);</a:t>
            </a:r>
          </a:p>
          <a:p>
            <a:pPr defTabSz="180000"/>
            <a:r>
              <a:rPr lang="en-US" altLang="ko-KR" sz="1200" dirty="0"/>
              <a:t>	        }</a:t>
            </a:r>
          </a:p>
          <a:p>
            <a:pPr defTabSz="180000"/>
            <a:r>
              <a:rPr lang="en-US" altLang="ko-KR" sz="1200" dirty="0"/>
              <a:t>	        </a:t>
            </a:r>
            <a:r>
              <a:rPr lang="en-US" altLang="ko-KR" sz="1200" dirty="0" err="1"/>
              <a:t>out.flush</a:t>
            </a:r>
            <a:r>
              <a:rPr lang="en-US" altLang="ko-KR" sz="1200" dirty="0"/>
              <a:t>(); // </a:t>
            </a:r>
            <a:r>
              <a:rPr lang="ko-KR" altLang="en-US" sz="1200" dirty="0"/>
              <a:t>버퍼에 남아 있던 문자 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if (in != null)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크기를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표준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연결된 버퍼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스트림에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알리면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(ctrl-z)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버퍼에 남아 있는 모든 문자를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74074" y="3707729"/>
            <a:ext cx="1785536" cy="272415"/>
          </a:xfrm>
          <a:prstGeom prst="wedgeRoundRectCallout">
            <a:avLst>
              <a:gd name="adj1" fmla="val -44388"/>
              <a:gd name="adj2" fmla="val 77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ctrl-z</a:t>
            </a:r>
            <a:r>
              <a:rPr lang="ko-KR" altLang="en-US" sz="1000" dirty="0"/>
              <a:t>가 입력될 때까지 반복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090098" y="4286610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버퍼가 </a:t>
            </a:r>
            <a:r>
              <a:rPr lang="ko-KR" altLang="en-US" sz="1000" dirty="0"/>
              <a:t>다 찰 </a:t>
            </a:r>
            <a:r>
              <a:rPr lang="ko-KR" altLang="en-US" sz="1000" dirty="0" smtClean="0"/>
              <a:t>때 문자가 화면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70" y="4836449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2856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6257837" y="3761631"/>
            <a:ext cx="2304256" cy="783193"/>
          </a:xfrm>
          <a:prstGeom prst="wedgeRoundRectCallout">
            <a:avLst>
              <a:gd name="adj1" fmla="val -92411"/>
              <a:gd name="adj2" fmla="val -71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&lt;Enter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키를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 </a:t>
            </a:r>
            <a:r>
              <a:rPr lang="ko-KR" altLang="en-US" sz="1000" dirty="0">
                <a:solidFill>
                  <a:schemeClr val="tx1"/>
                </a:solidFill>
              </a:rPr>
              <a:t>버퍼에 저장된 </a:t>
            </a:r>
            <a:r>
              <a:rPr lang="en-US" altLang="ko-KR" sz="1000" dirty="0">
                <a:solidFill>
                  <a:schemeClr val="tx1"/>
                </a:solidFill>
              </a:rPr>
              <a:t>12345</a:t>
            </a:r>
            <a:r>
              <a:rPr lang="ko-KR" altLang="en-US" sz="1000" dirty="0">
                <a:solidFill>
                  <a:schemeClr val="tx1"/>
                </a:solidFill>
              </a:rPr>
              <a:t>까지만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버퍼가 </a:t>
            </a:r>
            <a:r>
              <a:rPr lang="ko-KR" altLang="en-US" sz="1000" dirty="0">
                <a:solidFill>
                  <a:schemeClr val="tx1"/>
                </a:solidFill>
              </a:rPr>
              <a:t>비게 되고 다시 </a:t>
            </a:r>
            <a:r>
              <a:rPr lang="en-US" altLang="ko-KR" sz="1000" dirty="0">
                <a:solidFill>
                  <a:schemeClr val="tx1"/>
                </a:solidFill>
              </a:rPr>
              <a:t>678</a:t>
            </a:r>
            <a:r>
              <a:rPr lang="ko-KR" altLang="en-US" sz="1000" dirty="0">
                <a:solidFill>
                  <a:schemeClr val="tx1"/>
                </a:solidFill>
              </a:rPr>
              <a:t>이 버퍼에 저장됨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0128" y="5564936"/>
            <a:ext cx="1584176" cy="612934"/>
          </a:xfrm>
          <a:prstGeom prst="wedgeRoundRectCallout">
            <a:avLst>
              <a:gd name="adj1" fmla="val -94396"/>
              <a:gd name="adj2" fmla="val -712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키를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000" dirty="0">
                <a:solidFill>
                  <a:schemeClr val="tx1"/>
                </a:solidFill>
              </a:rPr>
              <a:t>남아있던 </a:t>
            </a:r>
            <a:r>
              <a:rPr lang="en-US" altLang="ko-KR" sz="1000" dirty="0" smtClean="0">
                <a:solidFill>
                  <a:schemeClr val="tx1"/>
                </a:solidFill>
              </a:rPr>
              <a:t>678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75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경로명을 다루는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java.io.File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파일과 디렉터리 경로명의 추상적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크기 등 파일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 </a:t>
            </a:r>
            <a:r>
              <a:rPr lang="ko-KR" altLang="en-US" dirty="0" smtClean="0"/>
              <a:t>객체는 파일 읽고 쓰기 기능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입출력</a:t>
            </a:r>
            <a:r>
              <a:rPr lang="ko-KR" altLang="en-US" dirty="0"/>
              <a:t>은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7" y="908720"/>
            <a:ext cx="6048672" cy="192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7" y="2780928"/>
            <a:ext cx="6048672" cy="393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2886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File("c:\\test.txt");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File("c:\\windows\\system.ini");</a:t>
            </a:r>
          </a:p>
          <a:p>
            <a:pPr defTabSz="180000"/>
            <a:r>
              <a:rPr lang="en-US" altLang="ko-KR" sz="1400" dirty="0"/>
              <a:t>String res;</a:t>
            </a:r>
          </a:p>
          <a:p>
            <a:pPr defTabSz="180000"/>
            <a:r>
              <a:rPr lang="en-US" altLang="ko-KR" sz="1400" dirty="0"/>
              <a:t>if(</a:t>
            </a:r>
            <a:r>
              <a:rPr lang="en-US" altLang="ko-KR" sz="1400" b="1" dirty="0" err="1"/>
              <a:t>f.isFile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// </a:t>
            </a:r>
            <a:r>
              <a:rPr lang="ko-KR" altLang="en-US" sz="1400" dirty="0"/>
              <a:t>파일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파일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else // </a:t>
            </a:r>
            <a:r>
              <a:rPr lang="ko-KR" altLang="en-US" sz="1400" dirty="0"/>
              <a:t>디렉터리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f.getPath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 "</a:t>
            </a:r>
            <a:r>
              <a:rPr lang="ko-KR" altLang="en-US" sz="1400" dirty="0"/>
              <a:t>은 </a:t>
            </a:r>
            <a:r>
              <a:rPr lang="en-US" altLang="ko-KR" sz="1400" dirty="0"/>
              <a:t>" + res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948" y="3717032"/>
            <a:ext cx="574350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dirty="0"/>
              <a:t>c:\windows\system.ini</a:t>
            </a:r>
            <a:r>
              <a:rPr lang="ko-KR" altLang="en-US" sz="1400" dirty="0"/>
              <a:t>은 파일입니다</a:t>
            </a:r>
            <a:r>
              <a:rPr lang="en-US" altLang="ko-KR" sz="1400" dirty="0"/>
              <a:t>.</a:t>
            </a:r>
            <a:endParaRPr lang="sv-SE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484004"/>
            <a:ext cx="57217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</a:t>
            </a:r>
            <a:r>
              <a:rPr lang="en-US" altLang="ko-KR" sz="1400" dirty="0" err="1"/>
              <a:t>java_sample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String[] filenames = </a:t>
            </a:r>
            <a:r>
              <a:rPr lang="en-US" altLang="ko-KR" sz="1400" b="1" dirty="0" err="1"/>
              <a:t>f.list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파일명 리스트 얻기</a:t>
            </a:r>
          </a:p>
          <a:p>
            <a:pPr defTabSz="180000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filenames.length</a:t>
            </a:r>
            <a:r>
              <a:rPr lang="en-US" altLang="ko-KR" sz="1400" dirty="0"/>
              <a:t>; i++)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File </a:t>
            </a:r>
            <a:r>
              <a:rPr lang="en-US" altLang="ko-KR" sz="1400" dirty="0" err="1"/>
              <a:t>sf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File(f, filenames[</a:t>
            </a:r>
            <a:r>
              <a:rPr lang="en-US" altLang="ko-KR" sz="1400" b="1" dirty="0" err="1"/>
              <a:t>i</a:t>
            </a:r>
            <a:r>
              <a:rPr lang="en-US" altLang="ko-KR" sz="1400" b="1" dirty="0" smtClean="0"/>
              <a:t>])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(filenames[i</a:t>
            </a:r>
            <a:r>
              <a:rPr lang="en-US" altLang="ko-KR" sz="1400" dirty="0"/>
              <a:t>]);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("\t</a:t>
            </a:r>
            <a:r>
              <a:rPr lang="ko-KR" altLang="en-US" sz="1400" dirty="0"/>
              <a:t>파일 크기</a:t>
            </a:r>
            <a:r>
              <a:rPr lang="en-US" altLang="ko-KR" sz="1400" dirty="0"/>
              <a:t>: " + </a:t>
            </a:r>
            <a:r>
              <a:rPr lang="en-US" altLang="ko-KR" sz="1400" b="1" dirty="0" err="1"/>
              <a:t>sf.length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객체 생성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파일인지</a:t>
            </a:r>
            <a:endParaRPr lang="en-US" altLang="ko-KR" sz="1600" dirty="0" smtClean="0"/>
          </a:p>
          <a:p>
            <a:r>
              <a:rPr lang="ko-KR" altLang="en-US" sz="1600" dirty="0" smtClean="0"/>
              <a:t>디렉터리인지</a:t>
            </a:r>
            <a:endParaRPr lang="en-US" altLang="ko-KR" sz="1600" dirty="0" smtClean="0"/>
          </a:p>
          <a:p>
            <a:r>
              <a:rPr lang="ko-KR" altLang="en-US" sz="1600" dirty="0" smtClean="0"/>
              <a:t>구분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484004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서브 디렉터리</a:t>
            </a:r>
            <a:endParaRPr lang="en-US" altLang="ko-KR" sz="1600" dirty="0" smtClean="0"/>
          </a:p>
          <a:p>
            <a:r>
              <a:rPr lang="ko-KR" altLang="en-US" sz="1600" dirty="0" smtClean="0"/>
              <a:t> 리스트 얻기</a:t>
            </a:r>
            <a:endParaRPr lang="ko-KR" altLang="en-US" sz="1600" dirty="0"/>
          </a:p>
        </p:txBody>
      </p:sp>
      <p:sp>
        <p:nvSpPr>
          <p:cNvPr id="9" name="자유형 8"/>
          <p:cNvSpPr/>
          <p:nvPr/>
        </p:nvSpPr>
        <p:spPr>
          <a:xfrm>
            <a:off x="2936631" y="2681654"/>
            <a:ext cx="785963" cy="26444"/>
          </a:xfrm>
          <a:custGeom>
            <a:avLst/>
            <a:gdLst>
              <a:gd name="connsiteX0" fmla="*/ 0 w 785963"/>
              <a:gd name="connsiteY0" fmla="*/ 0 h 26444"/>
              <a:gd name="connsiteX1" fmla="*/ 536331 w 785963"/>
              <a:gd name="connsiteY1" fmla="*/ 8792 h 26444"/>
              <a:gd name="connsiteX2" fmla="*/ 729761 w 785963"/>
              <a:gd name="connsiteY2" fmla="*/ 17584 h 26444"/>
              <a:gd name="connsiteX3" fmla="*/ 782515 w 785963"/>
              <a:gd name="connsiteY3" fmla="*/ 26377 h 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63" h="26444">
                <a:moveTo>
                  <a:pt x="0" y="0"/>
                </a:moveTo>
                <a:lnTo>
                  <a:pt x="536331" y="8792"/>
                </a:lnTo>
                <a:cubicBezTo>
                  <a:pt x="600856" y="10347"/>
                  <a:pt x="665408" y="12634"/>
                  <a:pt x="729761" y="17584"/>
                </a:cubicBezTo>
                <a:cubicBezTo>
                  <a:pt x="862549" y="27799"/>
                  <a:pt x="708256" y="26377"/>
                  <a:pt x="782515" y="263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545623" y="4967654"/>
            <a:ext cx="650631" cy="26377"/>
          </a:xfrm>
          <a:custGeom>
            <a:avLst/>
            <a:gdLst>
              <a:gd name="connsiteX0" fmla="*/ 0 w 650631"/>
              <a:gd name="connsiteY0" fmla="*/ 0 h 26377"/>
              <a:gd name="connsiteX1" fmla="*/ 360485 w 650631"/>
              <a:gd name="connsiteY1" fmla="*/ 8792 h 26377"/>
              <a:gd name="connsiteX2" fmla="*/ 395654 w 650631"/>
              <a:gd name="connsiteY2" fmla="*/ 17584 h 26377"/>
              <a:gd name="connsiteX3" fmla="*/ 439615 w 650631"/>
              <a:gd name="connsiteY3" fmla="*/ 26377 h 26377"/>
              <a:gd name="connsiteX4" fmla="*/ 624254 w 650631"/>
              <a:gd name="connsiteY4" fmla="*/ 17584 h 26377"/>
              <a:gd name="connsiteX5" fmla="*/ 650631 w 650631"/>
              <a:gd name="connsiteY5" fmla="*/ 0 h 2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631" h="26377">
                <a:moveTo>
                  <a:pt x="0" y="0"/>
                </a:moveTo>
                <a:cubicBezTo>
                  <a:pt x="120162" y="2931"/>
                  <a:pt x="240406" y="3455"/>
                  <a:pt x="360485" y="8792"/>
                </a:cubicBezTo>
                <a:cubicBezTo>
                  <a:pt x="372557" y="9329"/>
                  <a:pt x="383858" y="14963"/>
                  <a:pt x="395654" y="17584"/>
                </a:cubicBezTo>
                <a:cubicBezTo>
                  <a:pt x="410242" y="20826"/>
                  <a:pt x="424961" y="23446"/>
                  <a:pt x="439615" y="26377"/>
                </a:cubicBezTo>
                <a:cubicBezTo>
                  <a:pt x="501161" y="23446"/>
                  <a:pt x="563114" y="25227"/>
                  <a:pt x="624254" y="17584"/>
                </a:cubicBezTo>
                <a:cubicBezTo>
                  <a:pt x="634739" y="16273"/>
                  <a:pt x="650631" y="0"/>
                  <a:pt x="65063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8-8 : </a:t>
            </a:r>
            <a:r>
              <a:rPr lang="en-US" altLang="ko-KR" dirty="0"/>
              <a:t>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856631"/>
            <a:ext cx="450116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java.io.File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FileClassExample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 smtClean="0"/>
              <a:t>디렉터리에 </a:t>
            </a:r>
            <a:r>
              <a:rPr lang="ko-KR" altLang="en-US" sz="1000" dirty="0"/>
              <a:t>포함된 파일과 </a:t>
            </a:r>
            <a:r>
              <a:rPr lang="ko-KR" altLang="en-US" sz="1000" dirty="0" smtClean="0"/>
              <a:t>디렉터리의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크기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 시간을 출력하는 </a:t>
            </a:r>
            <a:r>
              <a:rPr lang="ko-KR" altLang="en-US" sz="1000" dirty="0" err="1" smtClean="0"/>
              <a:t>메소드</a:t>
            </a:r>
            <a:endParaRPr lang="en-US" altLang="ko-KR" sz="1000" dirty="0" smtClean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static void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(File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ko-KR" altLang="en-US" sz="1000" dirty="0"/>
              <a:t>디렉터리에 포함된 파일 리스트 얻기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String[] filenames = </a:t>
            </a:r>
            <a:r>
              <a:rPr lang="en-US" altLang="ko-KR" sz="1000" b="1" dirty="0" err="1"/>
              <a:t>fd.list</a:t>
            </a:r>
            <a:r>
              <a:rPr lang="en-US" altLang="ko-KR" sz="1000" b="1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for (String s : filenames) {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/>
              <a:t>File f = new File(</a:t>
            </a:r>
            <a:r>
              <a:rPr lang="en-US" altLang="ko-KR" sz="1000" b="1" dirty="0" err="1"/>
              <a:t>fd</a:t>
            </a:r>
            <a:r>
              <a:rPr lang="en-US" altLang="ko-KR" sz="1000" b="1" dirty="0"/>
              <a:t>, s);</a:t>
            </a:r>
          </a:p>
          <a:p>
            <a:pPr defTabSz="180000"/>
            <a:r>
              <a:rPr lang="en-US" altLang="ko-KR" sz="1000" dirty="0"/>
              <a:t>			long t = </a:t>
            </a:r>
            <a:r>
              <a:rPr lang="en-US" altLang="ko-KR" sz="1000" b="1" dirty="0" err="1"/>
              <a:t>f.lastModified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마지막으로 수정된 시간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(s);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("\t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" + </a:t>
            </a:r>
            <a:r>
              <a:rPr lang="en-US" altLang="ko-KR" sz="1000" b="1" dirty="0" err="1"/>
              <a:t>f.length</a:t>
            </a:r>
            <a:r>
              <a:rPr lang="en-US" altLang="ko-KR" sz="1000" b="1" dirty="0"/>
              <a:t>()</a:t>
            </a:r>
            <a:r>
              <a:rPr lang="en-US" altLang="ko-KR" sz="1000" dirty="0"/>
              <a:t>); // </a:t>
            </a:r>
            <a:r>
              <a:rPr lang="ko-KR" altLang="en-US" sz="1000" dirty="0"/>
              <a:t>파일 크기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System.out.printf</a:t>
            </a:r>
            <a:r>
              <a:rPr lang="en-US" altLang="ko-KR" sz="1000" dirty="0"/>
              <a:t>("\t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%</a:t>
            </a:r>
            <a:r>
              <a:rPr lang="en-US" altLang="ko-KR" sz="1000" dirty="0" err="1"/>
              <a:t>tb</a:t>
            </a:r>
            <a:r>
              <a:rPr lang="en-US" altLang="ko-KR" sz="1000" dirty="0"/>
              <a:t> %td %ta %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\</a:t>
            </a:r>
            <a:r>
              <a:rPr lang="en-US" altLang="ko-KR" sz="1000" dirty="0" err="1"/>
              <a:t>n",t</a:t>
            </a:r>
            <a:r>
              <a:rPr lang="en-US" altLang="ko-KR" sz="1000" dirty="0"/>
              <a:t>, t, t, t);</a:t>
            </a:r>
          </a:p>
          <a:p>
            <a:pPr defTabSz="180000"/>
            <a:r>
              <a:rPr lang="en-US" altLang="ko-KR" sz="1000" dirty="0"/>
              <a:t>		}		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File f1 = new File("c:\\windows\\system.ini");</a:t>
            </a:r>
          </a:p>
          <a:p>
            <a:pPr defTabSz="180000"/>
            <a:r>
              <a:rPr lang="en-US" altLang="ko-KR" sz="1000" dirty="0"/>
              <a:t>		File f2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java_sample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File f3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smtClean="0"/>
              <a:t>String </a:t>
            </a:r>
            <a:r>
              <a:rPr lang="en-US" altLang="ko-KR" sz="1000" dirty="0"/>
              <a:t>res;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f1.isFile()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(f1.getPath()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if (!</a:t>
            </a:r>
            <a:r>
              <a:rPr lang="en-US" altLang="ko-KR" sz="1000" b="1" dirty="0"/>
              <a:t>f2.exists()</a:t>
            </a:r>
            <a:r>
              <a:rPr lang="en-US" altLang="ko-KR" sz="1000" dirty="0"/>
              <a:t>) { //f2</a:t>
            </a:r>
            <a:r>
              <a:rPr lang="ko-KR" altLang="en-US" sz="1000" dirty="0"/>
              <a:t>가 나타내는 파일이 존재하는지 검사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if (!</a:t>
            </a:r>
            <a:r>
              <a:rPr lang="en-US" altLang="ko-KR" sz="1000" b="1" dirty="0"/>
              <a:t>f2.mkdir()</a:t>
            </a:r>
            <a:r>
              <a:rPr lang="en-US" altLang="ko-KR" sz="1000" dirty="0"/>
              <a:t>) // </a:t>
            </a:r>
            <a:r>
              <a:rPr lang="ko-KR" altLang="en-US" sz="1000" dirty="0"/>
              <a:t>존재하지 않으면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 err="1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 실패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128" y="1857364"/>
            <a:ext cx="407136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f2.isFile()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b="1" dirty="0"/>
              <a:t>f2.getPath()</a:t>
            </a:r>
            <a:r>
              <a:rPr lang="en-US" altLang="ko-KR" sz="1000" dirty="0"/>
              <a:t>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 // c:\tmp</a:t>
            </a:r>
            <a:r>
              <a:rPr lang="ko-KR" altLang="en-US" sz="1000" dirty="0"/>
              <a:t>에 있는 파일과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화면에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// </a:t>
            </a:r>
            <a:r>
              <a:rPr lang="ko-KR" altLang="en-US" sz="1000" dirty="0"/>
              <a:t>파일 이름 변경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f2.renameTo(new File("c:\\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\\</a:t>
            </a:r>
            <a:r>
              <a:rPr lang="en-US" altLang="ko-KR" sz="1000" b="1" dirty="0" err="1"/>
              <a:t>javasample</a:t>
            </a:r>
            <a:r>
              <a:rPr lang="en-US" altLang="ko-KR" sz="1000" b="1" dirty="0"/>
              <a:t>")); </a:t>
            </a:r>
            <a:r>
              <a:rPr lang="ko-KR" altLang="en-US" sz="1000" b="1" dirty="0"/>
              <a:t>	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/>
              <a:t>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45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파일의 타입을 알아내고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파일들을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나열하며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변경하는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128" y="4026456"/>
            <a:ext cx="4071360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000" dirty="0"/>
              <a:t>c:\windows\system.ini</a:t>
            </a:r>
            <a:r>
              <a:rPr lang="ko-KR" altLang="en-US" sz="1000" dirty="0"/>
              <a:t>은 파일입니다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c:\tmp\java_sample</a:t>
            </a:r>
            <a:r>
              <a:rPr lang="ko-KR" altLang="en-US" sz="1000" dirty="0"/>
              <a:t>은 디렉터리입니다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hangul.txt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java_sample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</a:p>
          <a:p>
            <a:r>
              <a:rPr lang="en-US" altLang="ko-KR" sz="1000" dirty="0"/>
              <a:t>hangul.txt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  <a:endParaRPr lang="ko-KR" altLang="en-US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644008" y="4437112"/>
            <a:ext cx="294839" cy="72008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04700" y="4288066"/>
            <a:ext cx="1226168" cy="442674"/>
          </a:xfrm>
          <a:prstGeom prst="wedgeRoundRectCallout">
            <a:avLst>
              <a:gd name="adj1" fmla="val 48786"/>
              <a:gd name="adj2" fmla="val 671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C:\tmp</a:t>
            </a:r>
            <a:r>
              <a:rPr lang="ko-KR" altLang="en-US" sz="1000" dirty="0" smtClean="0"/>
              <a:t>의 파일과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디렉터리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8-9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507722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TextCopy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\\system.txt"); // </a:t>
            </a:r>
            <a:r>
              <a:rPr lang="ko-KR" altLang="en-US" sz="1200" dirty="0" smtClean="0"/>
              <a:t>목적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FileReader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new FileReader(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dst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fr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out = new </a:t>
            </a:r>
            <a:r>
              <a:rPr lang="en-US" altLang="ko-KR" sz="1200" b="1" dirty="0" err="1"/>
              <a:t>BufferedWriter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           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fw.close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텍스트 파일을 복사하는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64088" y="1650003"/>
            <a:ext cx="331578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56249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4897097" y="4445139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8-10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50006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File("c:\\windows\\explorer.exe");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</a:t>
            </a:r>
            <a:r>
              <a:rPr lang="en-US" altLang="ko-KR" sz="1200" dirty="0" err="1"/>
              <a:t>explorer.bin</a:t>
            </a:r>
            <a:r>
              <a:rPr lang="en-US" altLang="ko-KR" sz="1200" dirty="0"/>
              <a:t>"); //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FileInputStream fi = null;</a:t>
            </a:r>
          </a:p>
          <a:p>
            <a:pPr defTabSz="180000"/>
            <a:r>
              <a:rPr lang="en-US" altLang="ko-KR" sz="1200" dirty="0"/>
              <a:t>		FileOutputStream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BufferedInputStream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BufferedOutputStream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fi = new 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FileOutputStream(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BufferedInputStream</a:t>
            </a:r>
            <a:r>
              <a:rPr lang="en-US" altLang="ko-KR" sz="1200" b="1" dirty="0"/>
              <a:t>(fi);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b="1" dirty="0"/>
              <a:t>		</a:t>
            </a:r>
            <a:r>
              <a:rPr lang="en-US" altLang="ko-KR" sz="1200" b="1" dirty="0"/>
              <a:t>out = new BufferedOutputStream(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fo.close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9938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472" y="1214422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바이너리 파일을 복사하는 프로그램을 작성하라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1571612"/>
            <a:ext cx="32147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sv-SE" altLang="ko-KR" sz="12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246092" y="5301208"/>
            <a:ext cx="1226168" cy="442674"/>
          </a:xfrm>
          <a:prstGeom prst="wedgeRoundRectCallout">
            <a:avLst>
              <a:gd name="adj1" fmla="val -62329"/>
              <a:gd name="adj2" fmla="val 96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explorer.exe</a:t>
            </a:r>
            <a:r>
              <a:rPr lang="ko-KR" altLang="en-US" sz="1000" dirty="0" smtClean="0"/>
              <a:t>와 파일 크기 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154418" y="4869160"/>
            <a:ext cx="745998" cy="466413"/>
          </a:xfrm>
          <a:custGeom>
            <a:avLst/>
            <a:gdLst>
              <a:gd name="connsiteX0" fmla="*/ 471678 w 745998"/>
              <a:gd name="connsiteY0" fmla="*/ 438981 h 466413"/>
              <a:gd name="connsiteX1" fmla="*/ 5334 w 745998"/>
              <a:gd name="connsiteY1" fmla="*/ 69 h 466413"/>
              <a:gd name="connsiteX2" fmla="*/ 745998 w 745998"/>
              <a:gd name="connsiteY2" fmla="*/ 466413 h 46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998" h="466413">
                <a:moveTo>
                  <a:pt x="471678" y="438981"/>
                </a:moveTo>
                <a:cubicBezTo>
                  <a:pt x="215646" y="217239"/>
                  <a:pt x="-40386" y="-4503"/>
                  <a:pt x="5334" y="69"/>
                </a:cubicBezTo>
                <a:cubicBezTo>
                  <a:pt x="51054" y="4641"/>
                  <a:pt x="398526" y="235527"/>
                  <a:pt x="745998" y="4664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96136" y="3660641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입출력되는</a:t>
            </a:r>
            <a:r>
              <a:rPr lang="ko-KR" altLang="en-US" dirty="0" smtClean="0"/>
              <a:t> 데이터를 단순 바이트의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바이너리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문자만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는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구현한 다양한 클래스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6" y="116632"/>
            <a:ext cx="5904656" cy="360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/>
          <a:lstStyle/>
          <a:p>
            <a:r>
              <a:rPr lang="ko-KR" altLang="en-US" dirty="0" err="1" smtClean="0"/>
              <a:t>스트림은</a:t>
            </a:r>
            <a:r>
              <a:rPr lang="ko-KR" altLang="en-US" dirty="0" smtClean="0"/>
              <a:t> 연결될 수 있다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800" y="4136087"/>
            <a:ext cx="630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표준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연결하는 사례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75656" y="6012577"/>
            <a:ext cx="67687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(System.in);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rd.read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키보드에서 문자 읽음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별 모양의 쿠키를 굽는 </a:t>
            </a:r>
            <a:r>
              <a:rPr lang="ko-KR" altLang="en-US" sz="1400" dirty="0" err="1" smtClean="0"/>
              <a:t>스트림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" y="4515016"/>
            <a:ext cx="9000999" cy="14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클래스의 슈퍼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파일로부터 바이트 단위로 읽거나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파일의 입출력 용도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기본 데이터 타입의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바이너리 값 그대로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문자열도 바이너리 형태로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을 이용한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전체를 읽어 화면에 출력하는 코드 샘플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698604"/>
            <a:ext cx="590465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</a:t>
            </a:r>
            <a:r>
              <a:rPr lang="en-US" altLang="ko-KR" sz="1600" dirty="0" smtClean="0"/>
              <a:t>");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while((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fin.read</a:t>
            </a:r>
            <a:r>
              <a:rPr lang="en-US" altLang="ko-KR" sz="1600" b="1" dirty="0"/>
              <a:t>()</a:t>
            </a:r>
            <a:r>
              <a:rPr lang="en-US" altLang="ko-KR" sz="1600" dirty="0"/>
              <a:t>) != -1) </a:t>
            </a:r>
            <a:r>
              <a:rPr lang="en-US" altLang="ko-KR" sz="1600" dirty="0" smtClean="0"/>
              <a:t>{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((char)c); 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 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12160" y="2085808"/>
            <a:ext cx="2700808" cy="476726"/>
          </a:xfrm>
          <a:prstGeom prst="wedgeRoundRectCallout">
            <a:avLst>
              <a:gd name="adj1" fmla="val -56822"/>
              <a:gd name="adj2" fmla="val 1015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C:\test.txt </a:t>
            </a:r>
            <a:r>
              <a:rPr lang="ko-KR" altLang="en-US" sz="1100" dirty="0" smtClean="0"/>
              <a:t>파일을 열고 파일과 입력 바이트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객체 </a:t>
            </a:r>
            <a:r>
              <a:rPr lang="en-US" altLang="ko-KR" sz="1100" dirty="0" smtClean="0"/>
              <a:t>fin</a:t>
            </a:r>
            <a:r>
              <a:rPr lang="ko-KR" altLang="en-US" sz="1100" dirty="0" smtClean="0"/>
              <a:t> 연결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60412" y="3611066"/>
            <a:ext cx="3602140" cy="476726"/>
          </a:xfrm>
          <a:prstGeom prst="wedgeRoundRectCallout">
            <a:avLst>
              <a:gd name="adj1" fmla="val -59765"/>
              <a:gd name="adj2" fmla="val -2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끝까지 </a:t>
            </a:r>
            <a:r>
              <a:rPr lang="ko-KR" altLang="en-US" sz="1100" dirty="0" smtClean="0"/>
              <a:t>바이트씩 </a:t>
            </a:r>
            <a:r>
              <a:rPr lang="en-US" altLang="ko-KR" sz="1100" dirty="0"/>
              <a:t>c</a:t>
            </a:r>
            <a:r>
              <a:rPr lang="ko-KR" altLang="en-US" sz="1100" dirty="0"/>
              <a:t>에 </a:t>
            </a:r>
            <a:r>
              <a:rPr lang="ko-KR" altLang="en-US" sz="1100" dirty="0" smtClean="0"/>
              <a:t>읽어 들임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491880" y="4288667"/>
            <a:ext cx="302433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바이트 </a:t>
            </a:r>
            <a:r>
              <a:rPr lang="en-US" altLang="ko-KR" sz="1100" dirty="0"/>
              <a:t>c</a:t>
            </a:r>
            <a:r>
              <a:rPr lang="ko-KR" altLang="en-US" sz="1100" dirty="0"/>
              <a:t>를 문자로 변환하여 화면에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907704" y="5160115"/>
            <a:ext cx="2808312" cy="664012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err="1" smtClean="0"/>
              <a:t>스트림과</a:t>
            </a:r>
            <a:r>
              <a:rPr lang="ko-KR" altLang="en-US" sz="1100" dirty="0" smtClean="0"/>
              <a:t> 파일의 연결을 끊음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: </a:t>
            </a:r>
            <a:r>
              <a:rPr lang="ko-KR" altLang="en-US" dirty="0" smtClean="0"/>
              <a:t>윈도우에 있는 </a:t>
            </a:r>
            <a:r>
              <a:rPr lang="en-US" altLang="ko-KR" dirty="0" smtClean="0"/>
              <a:t>system.ini </a:t>
            </a:r>
            <a:r>
              <a:rPr lang="ko-KR" altLang="en-US" dirty="0"/>
              <a:t>파일을 읽어 화면에 출력하기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204864"/>
            <a:ext cx="55104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FileInputStreamEx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= null;</a:t>
            </a:r>
          </a:p>
          <a:p>
            <a:pPr defTabSz="180000"/>
            <a:r>
              <a:rPr lang="en-US" altLang="ko-KR" sz="1400" dirty="0" smtClean="0"/>
              <a:t>		try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in </a:t>
            </a:r>
            <a:r>
              <a:rPr lang="en-US" altLang="ko-KR" sz="1400" b="1" dirty="0"/>
              <a:t>= new FileInputStream("c:\\windows\\system.ini"); </a:t>
            </a:r>
            <a:endParaRPr lang="en-US" altLang="ko-KR" sz="1400" b="1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 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in.close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682192"/>
            <a:ext cx="3083408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사용자 컴퓨터의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71800" y="3847647"/>
            <a:ext cx="2016224" cy="289441"/>
          </a:xfrm>
          <a:prstGeom prst="wedgeRoundRectCallout">
            <a:avLst>
              <a:gd name="adj1" fmla="val -78077"/>
              <a:gd name="adj2" fmla="val 746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 끝을 만나면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2665</TotalTime>
  <Words>1508</Words>
  <Application>Microsoft Office PowerPoint</Application>
  <PresentationFormat>화면 슬라이드 쇼(4:3)</PresentationFormat>
  <Paragraphs>578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PowerPoint 프레젠테이션</vt:lpstr>
      <vt:lpstr>스트림</vt:lpstr>
      <vt:lpstr>자바의 입출력 스트림 종류</vt:lpstr>
      <vt:lpstr>JDK의 바이트 스트림 클래스 계층 구조</vt:lpstr>
      <vt:lpstr>JDK의 문자 스트림 클래스 계층 구조</vt:lpstr>
      <vt:lpstr>스트림은 연결될 수 있다</vt:lpstr>
      <vt:lpstr>바이트 스트림 클래스</vt:lpstr>
      <vt:lpstr>FileInputStream을 이용한 파일 읽기</vt:lpstr>
      <vt:lpstr>예제 8-1 : 윈도우에 있는 system.ini 파일을 읽어 화면에 출력하기</vt:lpstr>
      <vt:lpstr>FileOutputStream을 이용한 파일 쓰기</vt:lpstr>
      <vt:lpstr>예제 8-2 : FileOutputStream을 이용한 파일 쓰기</vt:lpstr>
      <vt:lpstr>문자 스트림</vt:lpstr>
      <vt:lpstr>예제 8-3 : FileReader를 이용한 텍스트 파일 읽기 - system.ini 파일 읽기</vt:lpstr>
      <vt:lpstr>문자 집합과 InputStreamReader로 텍스트 파일 읽기</vt:lpstr>
      <vt:lpstr>예제 8-4 : 한글 텍스트 파일 읽기</vt:lpstr>
      <vt:lpstr>예제 8-5 : 문자 집합 지정이 잘못된 한글 텍스트 파일 읽기</vt:lpstr>
      <vt:lpstr>FileWriter 사용 예</vt:lpstr>
      <vt:lpstr>예제 8-6 : 키보드 입력을 파일로 저장하기</vt:lpstr>
      <vt:lpstr>버퍼 입출력 스트림과 버퍼 입출력의 특징</vt:lpstr>
      <vt:lpstr>버퍼 스트림의 종류</vt:lpstr>
      <vt:lpstr>20바이트 버퍼를 가진 BufferedOutputStream</vt:lpstr>
      <vt:lpstr>예제 8-7 : 버퍼 스트림을 이용하는 출력 예제</vt:lpstr>
      <vt:lpstr>File 클래스</vt:lpstr>
      <vt:lpstr>File 클래스 생성자와 주요 메소드</vt:lpstr>
      <vt:lpstr>File 클래스 사용 예</vt:lpstr>
      <vt:lpstr>예제 8-8 : File 클래스 활용한 파일 관리</vt:lpstr>
      <vt:lpstr>예제 8-9 : 텍스트 파일 복사</vt:lpstr>
      <vt:lpstr>예제 8-10 : 바이너리 파일 복사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143</cp:revision>
  <dcterms:created xsi:type="dcterms:W3CDTF">2011-08-27T14:53:28Z</dcterms:created>
  <dcterms:modified xsi:type="dcterms:W3CDTF">2015-02-04T10:18:50Z</dcterms:modified>
</cp:coreProperties>
</file>