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9" r:id="rId4"/>
    <p:sldId id="258" r:id="rId5"/>
    <p:sldId id="265" r:id="rId6"/>
    <p:sldId id="266" r:id="rId7"/>
    <p:sldId id="263" r:id="rId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605-7598-4A9C-A48A-2257B887EA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A391-E08C-4EB1-9EA0-40FC40CE4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1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0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0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00" y="95249"/>
            <a:ext cx="9017000" cy="6762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544" y="823173"/>
            <a:ext cx="5302250" cy="88900"/>
          </a:xfrm>
          <a:custGeom>
            <a:avLst/>
            <a:gdLst/>
            <a:ahLst/>
            <a:cxnLst/>
            <a:rect l="l" t="t" r="r" b="b"/>
            <a:pathLst>
              <a:path w="5302250" h="88900">
                <a:moveTo>
                  <a:pt x="5301990" y="0"/>
                </a:moveTo>
                <a:lnTo>
                  <a:pt x="0" y="0"/>
                </a:lnTo>
                <a:lnTo>
                  <a:pt x="0" y="88785"/>
                </a:lnTo>
                <a:lnTo>
                  <a:pt x="5301990" y="88785"/>
                </a:lnTo>
                <a:lnTo>
                  <a:pt x="530199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689" y="943347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766965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207" y="423461"/>
            <a:ext cx="207010" cy="280035"/>
          </a:xfrm>
          <a:custGeom>
            <a:avLst/>
            <a:gdLst/>
            <a:ahLst/>
            <a:cxnLst/>
            <a:rect l="l" t="t" r="r" b="b"/>
            <a:pathLst>
              <a:path w="207009" h="280034">
                <a:moveTo>
                  <a:pt x="0" y="0"/>
                </a:moveTo>
                <a:lnTo>
                  <a:pt x="41326" y="185409"/>
                </a:lnTo>
                <a:lnTo>
                  <a:pt x="206391" y="279419"/>
                </a:lnTo>
                <a:lnTo>
                  <a:pt x="165065" y="940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015" y="446792"/>
            <a:ext cx="135890" cy="250825"/>
          </a:xfrm>
          <a:custGeom>
            <a:avLst/>
            <a:gdLst/>
            <a:ahLst/>
            <a:cxnLst/>
            <a:rect l="l" t="t" r="r" b="b"/>
            <a:pathLst>
              <a:path w="135890" h="250825">
                <a:moveTo>
                  <a:pt x="135461" y="0"/>
                </a:moveTo>
                <a:lnTo>
                  <a:pt x="8846" y="93402"/>
                </a:lnTo>
                <a:lnTo>
                  <a:pt x="0" y="250492"/>
                </a:lnTo>
                <a:lnTo>
                  <a:pt x="126614" y="157088"/>
                </a:lnTo>
                <a:lnTo>
                  <a:pt x="135461" y="0"/>
                </a:lnTo>
                <a:close/>
              </a:path>
            </a:pathLst>
          </a:custGeom>
          <a:solidFill>
            <a:srgbClr val="0099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26215" y="985360"/>
            <a:ext cx="1388745" cy="45720"/>
          </a:xfrm>
          <a:custGeom>
            <a:avLst/>
            <a:gdLst/>
            <a:ahLst/>
            <a:cxnLst/>
            <a:rect l="l" t="t" r="r" b="b"/>
            <a:pathLst>
              <a:path w="1388745" h="45719">
                <a:moveTo>
                  <a:pt x="1388125" y="0"/>
                </a:moveTo>
                <a:lnTo>
                  <a:pt x="0" y="0"/>
                </a:lnTo>
                <a:lnTo>
                  <a:pt x="0" y="45718"/>
                </a:lnTo>
                <a:lnTo>
                  <a:pt x="1388125" y="45718"/>
                </a:lnTo>
                <a:lnTo>
                  <a:pt x="1388125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5" y="406907"/>
            <a:ext cx="831110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41" y="1992232"/>
            <a:ext cx="69945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8776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83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362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연구 진행방향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시간별 기사 추출</a:t>
            </a:r>
            <a:endParaRPr sz="2000" u="none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75901-B893-4D5B-B576-7619D6C604E4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9925C-80C1-4569-BDE3-17D7909848BE}"/>
              </a:ext>
            </a:extLst>
          </p:cNvPr>
          <p:cNvSpPr txBox="1"/>
          <p:nvPr/>
        </p:nvSpPr>
        <p:spPr>
          <a:xfrm>
            <a:off x="228600" y="1828800"/>
            <a:ext cx="83888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일단은 일별 기사를 보고 다음날 주가를 예측하는 방향으로 먼저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게임주는 신작 출시에 대한 기대가 주가에 작용하므로 일 단위도 예측이 유의미함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일별 예측 결과를 먼저 확인해보고 시간별 예측과 정확도를 비교할 예정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48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데이터셋 추출</a:t>
            </a:r>
            <a:endParaRPr sz="2000" u="none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4DD35F-D06D-499D-956A-ACCB92930EF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CADD4-6E07-4AB1-9EBA-6D3C7C4B2A20}"/>
              </a:ext>
            </a:extLst>
          </p:cNvPr>
          <p:cNvSpPr txBox="1"/>
          <p:nvPr/>
        </p:nvSpPr>
        <p:spPr>
          <a:xfrm>
            <a:off x="0" y="1752600"/>
            <a:ext cx="9244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컴투스 종목 </a:t>
            </a:r>
            <a:r>
              <a:rPr lang="en-US" altLang="ko-KR" dirty="0"/>
              <a:t>10</a:t>
            </a:r>
            <a:r>
              <a:rPr lang="ko-KR" altLang="en-US" dirty="0"/>
              <a:t>년치 기사와 주가의 등락을 따져서 </a:t>
            </a:r>
            <a:r>
              <a:rPr lang="en-US" altLang="ko-KR" dirty="0" err="1"/>
              <a:t>p/n</a:t>
            </a:r>
            <a:r>
              <a:rPr lang="en-US" altLang="ko-KR" dirty="0"/>
              <a:t> </a:t>
            </a:r>
            <a:r>
              <a:rPr lang="ko-KR" altLang="en-US" dirty="0"/>
              <a:t>을 기사 제목에 </a:t>
            </a:r>
            <a:r>
              <a:rPr lang="en-US" altLang="ko-KR" dirty="0"/>
              <a:t>labeling – </a:t>
            </a:r>
          </a:p>
          <a:p>
            <a:endParaRPr lang="en-US" altLang="ko-KR" dirty="0"/>
          </a:p>
          <a:p>
            <a:r>
              <a:rPr lang="ko-KR" altLang="en-US" dirty="0"/>
              <a:t>제목만 사용한 경우</a:t>
            </a:r>
            <a:r>
              <a:rPr lang="en-US" altLang="ko-KR" dirty="0"/>
              <a:t>, </a:t>
            </a:r>
            <a:r>
              <a:rPr lang="ko-KR" altLang="en-US" dirty="0"/>
              <a:t>본문 요약해서 사용한 경우</a:t>
            </a:r>
            <a:r>
              <a:rPr lang="en-US" altLang="ko-KR" dirty="0"/>
              <a:t>, </a:t>
            </a:r>
            <a:r>
              <a:rPr lang="ko-KR" altLang="en-US" dirty="0"/>
              <a:t>모두 사용한 경우를 나누어서 비교할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게임회사에 대해서 데이터셋을 만들어 이를 가지고 학습을 시키고 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등락률이 표준편차보다 높은 경우만 </a:t>
            </a:r>
            <a:r>
              <a:rPr lang="en-US" altLang="ko-KR" dirty="0"/>
              <a:t>labeling</a:t>
            </a:r>
            <a:r>
              <a:rPr lang="ko-KR" altLang="en-US" dirty="0"/>
              <a:t>을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테스트 </a:t>
            </a:r>
            <a:r>
              <a:rPr lang="en-US" altLang="ko-KR" dirty="0"/>
              <a:t>data</a:t>
            </a:r>
            <a:r>
              <a:rPr lang="ko-KR" altLang="en-US" dirty="0"/>
              <a:t>같은 경우 모든 기사를 </a:t>
            </a:r>
            <a:r>
              <a:rPr lang="en-US" altLang="ko-KR" dirty="0"/>
              <a:t>labeling </a:t>
            </a:r>
            <a:r>
              <a:rPr lang="ko-KR" altLang="en-US" dirty="0"/>
              <a:t>예정</a:t>
            </a:r>
            <a:r>
              <a:rPr lang="en-US" altLang="ko-KR" dirty="0"/>
              <a:t>. (test</a:t>
            </a:r>
            <a:r>
              <a:rPr lang="ko-KR" altLang="en-US" dirty="0"/>
              <a:t>에는 조건이 존재하면 안됨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64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 err="1"/>
              <a:t>Kobert</a:t>
            </a:r>
            <a:endParaRPr sz="2000" u="none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10D5D3-9B1D-4393-861F-530207DF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72" y="1368186"/>
            <a:ext cx="3054821" cy="32595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83E6DF-6ECD-4BAA-9DC2-FF95698A3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681" y="1295400"/>
            <a:ext cx="3184226" cy="35865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096768-7997-474F-B50A-44E46DAC0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942" y="1322394"/>
            <a:ext cx="3381172" cy="34611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F3A6E3-B9F3-4047-9EBB-03A3CE5F6AA2}"/>
              </a:ext>
            </a:extLst>
          </p:cNvPr>
          <p:cNvSpPr txBox="1"/>
          <p:nvPr/>
        </p:nvSpPr>
        <p:spPr>
          <a:xfrm>
            <a:off x="1905000" y="5421301"/>
            <a:ext cx="500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계속해서 같은 긍정적인 기사를 내보내는 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5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 err="1"/>
              <a:t>Kobert</a:t>
            </a:r>
            <a:endParaRPr sz="2000" u="none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2F310-B362-4476-860B-A472C4DD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3080071" cy="3733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09EA39-7D9E-4A63-8C46-DDB735F2B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990600"/>
            <a:ext cx="3080072" cy="2554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9C678B-BDD4-4D13-ABEE-A360CF1135A6}"/>
              </a:ext>
            </a:extLst>
          </p:cNvPr>
          <p:cNvSpPr txBox="1"/>
          <p:nvPr/>
        </p:nvSpPr>
        <p:spPr>
          <a:xfrm>
            <a:off x="3733800" y="3992252"/>
            <a:ext cx="4163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기사의 영향인지는 확실치 않지만</a:t>
            </a:r>
            <a:endParaRPr lang="en-US" altLang="ko-KR" dirty="0"/>
          </a:p>
          <a:p>
            <a:r>
              <a:rPr lang="ko-KR" altLang="en-US" dirty="0"/>
              <a:t>지수와 반대로 상승 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최근 모든 주식 상황이 아주 좋지 않음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CD0E8-389E-4991-B7BC-C117A808DC44}"/>
              </a:ext>
            </a:extLst>
          </p:cNvPr>
          <p:cNvSpPr txBox="1"/>
          <p:nvPr/>
        </p:nvSpPr>
        <p:spPr>
          <a:xfrm>
            <a:off x="1295400" y="5095761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Labeling</a:t>
            </a:r>
            <a:r>
              <a:rPr lang="ko-KR" altLang="en-US" dirty="0"/>
              <a:t>을 할 때 지수도 고려 하는게 좋을 것이라고 생각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4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 err="1"/>
              <a:t>Kobert</a:t>
            </a:r>
            <a:endParaRPr sz="2000" u="none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29F7C0-9E94-4298-AF5E-B5B0430A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219200"/>
            <a:ext cx="8497455" cy="182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25FA58-D7AA-41F3-98F4-1915EA29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391005"/>
            <a:ext cx="3781425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9C5E56-3193-4F84-86E0-1CC98DE01E6D}"/>
              </a:ext>
            </a:extLst>
          </p:cNvPr>
          <p:cNvSpPr txBox="1"/>
          <p:nvPr/>
        </p:nvSpPr>
        <p:spPr>
          <a:xfrm>
            <a:off x="4572000" y="3429000"/>
            <a:ext cx="46570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Kobert</a:t>
            </a:r>
            <a:r>
              <a:rPr lang="ko-KR" altLang="en-US" dirty="0"/>
              <a:t>를 영화평 데이터셋으로 학습한 뒤</a:t>
            </a:r>
            <a:endParaRPr lang="en-US" altLang="ko-KR" dirty="0"/>
          </a:p>
          <a:p>
            <a:r>
              <a:rPr lang="ko-KR" altLang="en-US" dirty="0"/>
              <a:t>넷마블 기사의 평가를 예측해 본 결과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놀랍게도 높은 확률로 긍정과 부정 기사를</a:t>
            </a:r>
            <a:endParaRPr lang="en-US" altLang="ko-KR" dirty="0"/>
          </a:p>
          <a:p>
            <a:r>
              <a:rPr lang="ko-KR" altLang="en-US" dirty="0"/>
              <a:t>잘 분류한 것을 확인할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직접 뽑은 데이터셋을 이용하면 아주 정확한 </a:t>
            </a:r>
            <a:endParaRPr lang="en-US" altLang="ko-KR" dirty="0"/>
          </a:p>
          <a:p>
            <a:r>
              <a:rPr lang="ko-KR" altLang="en-US" dirty="0"/>
              <a:t>분류가 예상됨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6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일정</a:t>
            </a:r>
            <a:endParaRPr sz="2000" u="none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4DD35F-D06D-499D-956A-ACCB92930EF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CADD4-6E07-4AB1-9EBA-6D3C7C4B2A20}"/>
              </a:ext>
            </a:extLst>
          </p:cNvPr>
          <p:cNvSpPr txBox="1"/>
          <p:nvPr/>
        </p:nvSpPr>
        <p:spPr>
          <a:xfrm>
            <a:off x="228600" y="1294778"/>
            <a:ext cx="929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일별 등락 예측</a:t>
            </a:r>
            <a:endParaRPr lang="en-US" altLang="ko-KR" dirty="0"/>
          </a:p>
          <a:p>
            <a:pPr lvl="1"/>
            <a:r>
              <a:rPr lang="ko-KR" altLang="en-US" dirty="0"/>
              <a:t>일별 기사 제목으로 일별 등락률 예측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일별 기사 본문 요약해서 사용한 경우</a:t>
            </a:r>
            <a:r>
              <a:rPr lang="en-US" altLang="ko-KR" dirty="0"/>
              <a:t> </a:t>
            </a:r>
            <a:r>
              <a:rPr lang="ko-KR" altLang="en-US" dirty="0"/>
              <a:t>일별 등락률 예측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일별 기사 제목 </a:t>
            </a:r>
            <a:r>
              <a:rPr lang="en-US" altLang="ko-KR" dirty="0"/>
              <a:t>+ </a:t>
            </a:r>
            <a:r>
              <a:rPr lang="ko-KR" altLang="en-US" dirty="0"/>
              <a:t>본문 사용한 경우 일별 등락률 예측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데이터셋을 더 많은 게임주에서 뽑아서 학습을 시킨 뒤 게임사별 등락률 예측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BERT, GPT, PORORO</a:t>
            </a:r>
            <a:r>
              <a:rPr lang="ko-KR" altLang="en-US" dirty="0"/>
              <a:t>별 성능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2. 5</a:t>
            </a:r>
            <a:r>
              <a:rPr lang="ko-KR" altLang="en-US" dirty="0"/>
              <a:t>분 단위 등락 예측</a:t>
            </a:r>
            <a:endParaRPr lang="en-US" altLang="ko-KR" dirty="0"/>
          </a:p>
          <a:p>
            <a:pPr lvl="1"/>
            <a:r>
              <a:rPr lang="ko-KR" altLang="en-US" dirty="0"/>
              <a:t>위의 과정을 </a:t>
            </a:r>
            <a:r>
              <a:rPr lang="en-US" altLang="ko-KR" dirty="0"/>
              <a:t>5</a:t>
            </a:r>
            <a:r>
              <a:rPr lang="ko-KR" altLang="en-US" dirty="0"/>
              <a:t>분 단위의 등락 예측으로 그대로 진행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일별 등락 예측과 정확도 비교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테마를 </a:t>
            </a:r>
            <a:r>
              <a:rPr lang="ko-KR" altLang="en-US" dirty="0" err="1"/>
              <a:t>게임주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제약주로 바꿔서 진행</a:t>
            </a:r>
            <a:r>
              <a:rPr lang="en-US" altLang="ko-KR" dirty="0"/>
              <a:t> &amp; </a:t>
            </a:r>
            <a:r>
              <a:rPr lang="ko-KR" altLang="en-US" dirty="0"/>
              <a:t>비교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54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273</Words>
  <Application>Microsoft Office PowerPoint</Application>
  <PresentationFormat>화면 슬라이드 쇼(4:3)</PresentationFormat>
  <Paragraphs>64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Book Antiqua</vt:lpstr>
      <vt:lpstr>Calibri</vt:lpstr>
      <vt:lpstr>Office Theme</vt:lpstr>
      <vt:lpstr>연구 진행방향</vt:lpstr>
      <vt:lpstr>시간별 기사 추출</vt:lpstr>
      <vt:lpstr>데이터셋 추출</vt:lpstr>
      <vt:lpstr>Kobert</vt:lpstr>
      <vt:lpstr>Kobert</vt:lpstr>
      <vt:lpstr>Kobert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진행현황</dc:title>
  <dc:creator>kimsangho</dc:creator>
  <cp:lastModifiedBy>강연구</cp:lastModifiedBy>
  <cp:revision>105</cp:revision>
  <dcterms:created xsi:type="dcterms:W3CDTF">2021-01-28T01:07:12Z</dcterms:created>
  <dcterms:modified xsi:type="dcterms:W3CDTF">2021-05-13T04:45:42Z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LastSaved">
    <vt:filetime>2021-01-28T00:00:00Z</vt:filetime>
  </property>
</Properties>
</file>