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59" r:id="rId4"/>
    <p:sldId id="267" r:id="rId5"/>
    <p:sldId id="268" r:id="rId6"/>
    <p:sldId id="269" r:id="rId7"/>
    <p:sldId id="270" r:id="rId8"/>
    <p:sldId id="258" r:id="rId9"/>
    <p:sldId id="272" r:id="rId10"/>
    <p:sldId id="265" r:id="rId11"/>
    <p:sldId id="271" r:id="rId12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BB605-7598-4A9C-A48A-2257B887EADB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1A391-E08C-4EB1-9EA0-40FC40CE4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8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8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030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017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28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00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96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400" y="95249"/>
            <a:ext cx="9017000" cy="676274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77544" y="823173"/>
            <a:ext cx="5302250" cy="88900"/>
          </a:xfrm>
          <a:custGeom>
            <a:avLst/>
            <a:gdLst/>
            <a:ahLst/>
            <a:cxnLst/>
            <a:rect l="l" t="t" r="r" b="b"/>
            <a:pathLst>
              <a:path w="5302250" h="88900">
                <a:moveTo>
                  <a:pt x="5301990" y="0"/>
                </a:moveTo>
                <a:lnTo>
                  <a:pt x="0" y="0"/>
                </a:lnTo>
                <a:lnTo>
                  <a:pt x="0" y="88785"/>
                </a:lnTo>
                <a:lnTo>
                  <a:pt x="5301990" y="88785"/>
                </a:lnTo>
                <a:lnTo>
                  <a:pt x="5301990" y="0"/>
                </a:lnTo>
                <a:close/>
              </a:path>
            </a:pathLst>
          </a:custGeom>
          <a:solidFill>
            <a:srgbClr val="FF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4689" y="943347"/>
            <a:ext cx="7670165" cy="0"/>
          </a:xfrm>
          <a:custGeom>
            <a:avLst/>
            <a:gdLst/>
            <a:ahLst/>
            <a:cxnLst/>
            <a:rect l="l" t="t" r="r" b="b"/>
            <a:pathLst>
              <a:path w="7670165">
                <a:moveTo>
                  <a:pt x="7669653" y="0"/>
                </a:moveTo>
                <a:lnTo>
                  <a:pt x="0" y="1"/>
                </a:lnTo>
              </a:path>
            </a:pathLst>
          </a:custGeom>
          <a:ln w="2540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80207" y="423461"/>
            <a:ext cx="207010" cy="280035"/>
          </a:xfrm>
          <a:custGeom>
            <a:avLst/>
            <a:gdLst/>
            <a:ahLst/>
            <a:cxnLst/>
            <a:rect l="l" t="t" r="r" b="b"/>
            <a:pathLst>
              <a:path w="207009" h="280034">
                <a:moveTo>
                  <a:pt x="0" y="0"/>
                </a:moveTo>
                <a:lnTo>
                  <a:pt x="41326" y="185409"/>
                </a:lnTo>
                <a:lnTo>
                  <a:pt x="206391" y="279419"/>
                </a:lnTo>
                <a:lnTo>
                  <a:pt x="165065" y="94009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10015" y="446792"/>
            <a:ext cx="135890" cy="250825"/>
          </a:xfrm>
          <a:custGeom>
            <a:avLst/>
            <a:gdLst/>
            <a:ahLst/>
            <a:cxnLst/>
            <a:rect l="l" t="t" r="r" b="b"/>
            <a:pathLst>
              <a:path w="135890" h="250825">
                <a:moveTo>
                  <a:pt x="135461" y="0"/>
                </a:moveTo>
                <a:lnTo>
                  <a:pt x="8846" y="93402"/>
                </a:lnTo>
                <a:lnTo>
                  <a:pt x="0" y="250492"/>
                </a:lnTo>
                <a:lnTo>
                  <a:pt x="126614" y="157088"/>
                </a:lnTo>
                <a:lnTo>
                  <a:pt x="135461" y="0"/>
                </a:lnTo>
                <a:close/>
              </a:path>
            </a:pathLst>
          </a:custGeom>
          <a:solidFill>
            <a:srgbClr val="0099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326215" y="985360"/>
            <a:ext cx="1388745" cy="45720"/>
          </a:xfrm>
          <a:custGeom>
            <a:avLst/>
            <a:gdLst/>
            <a:ahLst/>
            <a:cxnLst/>
            <a:rect l="l" t="t" r="r" b="b"/>
            <a:pathLst>
              <a:path w="1388745" h="45719">
                <a:moveTo>
                  <a:pt x="1388125" y="0"/>
                </a:moveTo>
                <a:lnTo>
                  <a:pt x="0" y="0"/>
                </a:lnTo>
                <a:lnTo>
                  <a:pt x="0" y="45718"/>
                </a:lnTo>
                <a:lnTo>
                  <a:pt x="1388125" y="45718"/>
                </a:lnTo>
                <a:lnTo>
                  <a:pt x="1388125" y="0"/>
                </a:lnTo>
                <a:close/>
              </a:path>
            </a:pathLst>
          </a:custGeom>
          <a:solidFill>
            <a:srgbClr val="00B05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445" y="406907"/>
            <a:ext cx="8311108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7541" y="1992232"/>
            <a:ext cx="6994525" cy="149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18776" y="5365803"/>
            <a:ext cx="245110" cy="554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9883" y="5365803"/>
            <a:ext cx="245110" cy="554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2"/>
            <a:ext cx="9143453" cy="684412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267795" y="2281571"/>
            <a:ext cx="4172585" cy="91440"/>
          </a:xfrm>
          <a:custGeom>
            <a:avLst/>
            <a:gdLst/>
            <a:ahLst/>
            <a:cxnLst/>
            <a:rect l="l" t="t" r="r" b="b"/>
            <a:pathLst>
              <a:path w="4172584" h="91439">
                <a:moveTo>
                  <a:pt x="4172231" y="0"/>
                </a:moveTo>
                <a:lnTo>
                  <a:pt x="0" y="0"/>
                </a:lnTo>
                <a:lnTo>
                  <a:pt x="0" y="91164"/>
                </a:lnTo>
                <a:lnTo>
                  <a:pt x="4172231" y="91164"/>
                </a:lnTo>
                <a:lnTo>
                  <a:pt x="4172231" y="0"/>
                </a:lnTo>
                <a:close/>
              </a:path>
            </a:pathLst>
          </a:custGeom>
          <a:solidFill>
            <a:srgbClr val="00B05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116" y="2072884"/>
            <a:ext cx="5151120" cy="111125"/>
          </a:xfrm>
          <a:custGeom>
            <a:avLst/>
            <a:gdLst/>
            <a:ahLst/>
            <a:cxnLst/>
            <a:rect l="l" t="t" r="r" b="b"/>
            <a:pathLst>
              <a:path w="5151120" h="111125">
                <a:moveTo>
                  <a:pt x="5150840" y="0"/>
                </a:moveTo>
                <a:lnTo>
                  <a:pt x="0" y="0"/>
                </a:lnTo>
                <a:lnTo>
                  <a:pt x="0" y="110690"/>
                </a:lnTo>
                <a:lnTo>
                  <a:pt x="5150840" y="110690"/>
                </a:lnTo>
                <a:lnTo>
                  <a:pt x="5150840" y="0"/>
                </a:lnTo>
                <a:close/>
              </a:path>
            </a:pathLst>
          </a:custGeom>
          <a:solidFill>
            <a:srgbClr val="FF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378332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9144000" y="9347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3987" y="2236998"/>
            <a:ext cx="6169025" cy="0"/>
          </a:xfrm>
          <a:custGeom>
            <a:avLst/>
            <a:gdLst/>
            <a:ahLst/>
            <a:cxnLst/>
            <a:rect l="l" t="t" r="r" b="b"/>
            <a:pathLst>
              <a:path w="6169025">
                <a:moveTo>
                  <a:pt x="6168751" y="0"/>
                </a:moveTo>
                <a:lnTo>
                  <a:pt x="0" y="1"/>
                </a:lnTo>
              </a:path>
            </a:pathLst>
          </a:custGeom>
          <a:ln w="2540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35333" y="6313346"/>
            <a:ext cx="4008120" cy="64135"/>
          </a:xfrm>
          <a:custGeom>
            <a:avLst/>
            <a:gdLst/>
            <a:ahLst/>
            <a:cxnLst/>
            <a:rect l="l" t="t" r="r" b="b"/>
            <a:pathLst>
              <a:path w="4008120" h="64135">
                <a:moveTo>
                  <a:pt x="4007539" y="0"/>
                </a:moveTo>
                <a:lnTo>
                  <a:pt x="0" y="0"/>
                </a:lnTo>
                <a:lnTo>
                  <a:pt x="0" y="63670"/>
                </a:lnTo>
                <a:lnTo>
                  <a:pt x="4007539" y="63670"/>
                </a:lnTo>
                <a:lnTo>
                  <a:pt x="4007539" y="0"/>
                </a:lnTo>
                <a:close/>
              </a:path>
            </a:pathLst>
          </a:custGeom>
          <a:solidFill>
            <a:srgbClr val="FF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94940" y="2531913"/>
            <a:ext cx="36271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5245" algn="l"/>
              </a:tabLst>
            </a:pPr>
            <a:r>
              <a:rPr lang="ko-KR" altLang="en-US" sz="4400" b="0" u="none" dirty="0">
                <a:latin typeface="Book Antiqua"/>
                <a:cs typeface="Book Antiqua"/>
              </a:rPr>
              <a:t>연구 진행상황</a:t>
            </a:r>
            <a:endParaRPr sz="4400" b="0" u="none" dirty="0">
              <a:latin typeface="Book Antiqua"/>
              <a:cs typeface="Book Antiqu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CC048D-6D90-4F80-9B83-03AEBF018B5F}"/>
              </a:ext>
            </a:extLst>
          </p:cNvPr>
          <p:cNvSpPr/>
          <p:nvPr/>
        </p:nvSpPr>
        <p:spPr>
          <a:xfrm>
            <a:off x="5076" y="6412270"/>
            <a:ext cx="3276600" cy="4266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240092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u="none" dirty="0"/>
              <a:t>일주일 데이터 비교</a:t>
            </a:r>
            <a:endParaRPr sz="2000" u="none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71194CF-2F58-42AB-A872-983F53D03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02" y="1295400"/>
            <a:ext cx="3315163" cy="5525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2BE7FB-9C5B-408B-B470-A5B3C2DFA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302" y="1559826"/>
            <a:ext cx="4448796" cy="323895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141A581-B2BE-4C8A-B182-BDD85D459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8" y="1981200"/>
            <a:ext cx="3277057" cy="5239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9271948-A8DD-4A88-8A00-9C46B2BF3A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302" y="2062173"/>
            <a:ext cx="4363059" cy="362001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B28D18EC-9527-4126-86F5-83CE9F66F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8" y="2743200"/>
            <a:ext cx="3010320" cy="51442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AFB63C0-7925-4A3C-9E30-9DF8F8737F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302" y="2819411"/>
            <a:ext cx="4344006" cy="438211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AB429ED2-161C-4B97-94EF-10C93683E3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8" y="3790800"/>
            <a:ext cx="2886478" cy="56205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2F6BCB4-1F63-41C1-BB0D-44B679ACF1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65" y="3895589"/>
            <a:ext cx="4344006" cy="35247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C029AA0-E11B-4F01-87C2-EC7667FC2A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569" y="4626739"/>
            <a:ext cx="2518467" cy="37777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BF43AB8-28C7-4F9E-A814-E484A0647A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569" y="5158146"/>
            <a:ext cx="2214031" cy="40974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F08ABD3-DB25-497F-BCC4-ED9125C8FC2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96328" y="4952859"/>
            <a:ext cx="4305300" cy="3524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F3ECF27-2C5B-441D-B946-286B3AD16DE1}"/>
              </a:ext>
            </a:extLst>
          </p:cNvPr>
          <p:cNvSpPr txBox="1"/>
          <p:nvPr/>
        </p:nvSpPr>
        <p:spPr>
          <a:xfrm>
            <a:off x="2241073" y="5935162"/>
            <a:ext cx="466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기사의 개수와 비율을 따져서 판단해볼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848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202016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u="none" dirty="0"/>
              <a:t>예정</a:t>
            </a:r>
            <a:endParaRPr sz="2000" u="non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CD96BA-E0BA-4FEB-B42A-13DC5D0F6F0D}"/>
              </a:ext>
            </a:extLst>
          </p:cNvPr>
          <p:cNvSpPr txBox="1"/>
          <p:nvPr/>
        </p:nvSpPr>
        <p:spPr>
          <a:xfrm>
            <a:off x="1143000" y="1371600"/>
            <a:ext cx="7848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통째로 하루의 기사를 </a:t>
            </a:r>
            <a:r>
              <a:rPr lang="en-US" altLang="ko-KR" dirty="0"/>
              <a:t>0,1</a:t>
            </a:r>
            <a:r>
              <a:rPr lang="ko-KR" altLang="en-US" dirty="0"/>
              <a:t>로 </a:t>
            </a:r>
            <a:r>
              <a:rPr lang="ko-KR" altLang="en-US" dirty="0" err="1"/>
              <a:t>라벨링</a:t>
            </a:r>
            <a:r>
              <a:rPr lang="ko-KR" altLang="en-US" dirty="0"/>
              <a:t> 하는 것이 옳지 않았음</a:t>
            </a:r>
            <a:r>
              <a:rPr lang="en-US" altLang="ko-KR" dirty="0"/>
              <a:t>(Test set</a:t>
            </a:r>
            <a:r>
              <a:rPr lang="ko-KR" altLang="en-US" dirty="0"/>
              <a:t>이 잘못 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하지만 분 단위로 판단을 하면 충분히 라벨링이 잘 될 것으로 보임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0D66AB-4FE0-415D-B504-48180B543D4B}"/>
              </a:ext>
            </a:extLst>
          </p:cNvPr>
          <p:cNvSpPr txBox="1"/>
          <p:nvPr/>
        </p:nvSpPr>
        <p:spPr>
          <a:xfrm>
            <a:off x="1143000" y="2667000"/>
            <a:ext cx="670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분단위로 직접 </a:t>
            </a:r>
            <a:r>
              <a:rPr lang="en-US" altLang="ko-KR" dirty="0"/>
              <a:t>data set</a:t>
            </a:r>
            <a:r>
              <a:rPr lang="ko-KR" altLang="en-US" dirty="0"/>
              <a:t>을 다시 뽑고  이로 학습</a:t>
            </a:r>
            <a:r>
              <a:rPr lang="en-US" altLang="ko-KR" dirty="0"/>
              <a:t>, </a:t>
            </a:r>
            <a:r>
              <a:rPr lang="ko-KR" altLang="en-US" dirty="0"/>
              <a:t>검증을 진행하고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Nsmc</a:t>
            </a:r>
            <a:r>
              <a:rPr lang="ko-KR" altLang="en-US" dirty="0"/>
              <a:t>로 학습한 결과와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156B3-8E86-4902-AAAE-D44A57F386A5}"/>
              </a:ext>
            </a:extLst>
          </p:cNvPr>
          <p:cNvSpPr txBox="1"/>
          <p:nvPr/>
        </p:nvSpPr>
        <p:spPr>
          <a:xfrm>
            <a:off x="1152978" y="4267200"/>
            <a:ext cx="7991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정말 큰 폭으로 오르고 내린 날</a:t>
            </a:r>
            <a:r>
              <a:rPr lang="en-US" altLang="ko-KR" dirty="0"/>
              <a:t>(10%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r>
              <a:rPr lang="ko-KR" altLang="en-US" dirty="0"/>
              <a:t>에 대해서는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 날의 모든 기사를 </a:t>
            </a:r>
            <a:r>
              <a:rPr lang="en-US" altLang="ko-KR" dirty="0"/>
              <a:t>0,1</a:t>
            </a:r>
            <a:r>
              <a:rPr lang="ko-KR" altLang="en-US" dirty="0"/>
              <a:t>로 </a:t>
            </a:r>
            <a:r>
              <a:rPr lang="ko-KR" altLang="en-US" dirty="0" err="1"/>
              <a:t>라벨링하는</a:t>
            </a:r>
            <a:r>
              <a:rPr lang="ko-KR" altLang="en-US" dirty="0"/>
              <a:t> 것이 의미가 있을 수도 있다고 생각함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235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202016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u="none" dirty="0"/>
              <a:t>데이터 수집</a:t>
            </a:r>
            <a:endParaRPr sz="2000" u="none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A75901-B893-4D5B-B576-7619D6C604E4}"/>
              </a:ext>
            </a:extLst>
          </p:cNvPr>
          <p:cNvSpPr/>
          <p:nvPr/>
        </p:nvSpPr>
        <p:spPr>
          <a:xfrm>
            <a:off x="5076" y="6412270"/>
            <a:ext cx="3276600" cy="4266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65166-AFF5-4E49-AA2E-B30EE7318EBC}"/>
              </a:ext>
            </a:extLst>
          </p:cNvPr>
          <p:cNvSpPr txBox="1"/>
          <p:nvPr/>
        </p:nvSpPr>
        <p:spPr>
          <a:xfrm>
            <a:off x="838200" y="1295400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컴투스 </a:t>
            </a:r>
            <a:r>
              <a:rPr lang="en-US" altLang="ko-KR" dirty="0"/>
              <a:t>2010/01 ~ 2021/05  </a:t>
            </a:r>
            <a:r>
              <a:rPr lang="ko-KR" altLang="en-US" dirty="0"/>
              <a:t>주가 데이터 수집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컴투스  </a:t>
            </a:r>
            <a:r>
              <a:rPr lang="en-US" altLang="ko-KR" dirty="0"/>
              <a:t>2010/01 ~ 2021/05 </a:t>
            </a:r>
            <a:r>
              <a:rPr lang="ko-KR" altLang="en-US" dirty="0"/>
              <a:t>기사제목 수집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548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202016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u="none" dirty="0"/>
              <a:t>데이터 </a:t>
            </a:r>
            <a:r>
              <a:rPr lang="ko-KR" altLang="en-US" sz="2000" u="none" dirty="0" err="1"/>
              <a:t>전처리</a:t>
            </a:r>
            <a:endParaRPr sz="2000" u="none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4DD35F-D06D-499D-956A-ACCB92930EFF}"/>
              </a:ext>
            </a:extLst>
          </p:cNvPr>
          <p:cNvSpPr/>
          <p:nvPr/>
        </p:nvSpPr>
        <p:spPr>
          <a:xfrm>
            <a:off x="5076" y="6412270"/>
            <a:ext cx="3276600" cy="4266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308EE-D2C4-42E1-ADA8-5C9EE2D2BB32}"/>
              </a:ext>
            </a:extLst>
          </p:cNvPr>
          <p:cNvSpPr txBox="1"/>
          <p:nvPr/>
        </p:nvSpPr>
        <p:spPr>
          <a:xfrm>
            <a:off x="762000" y="1371600"/>
            <a:ext cx="6700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주가 데이터에서 코로나 대폭락을 제거 </a:t>
            </a:r>
            <a:r>
              <a:rPr lang="en-US" altLang="ko-KR" dirty="0"/>
              <a:t>(2019/02 ~ 2019/06)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591B8C-B215-40E1-B282-5D5CA12F89A4}"/>
              </a:ext>
            </a:extLst>
          </p:cNvPr>
          <p:cNvSpPr txBox="1"/>
          <p:nvPr/>
        </p:nvSpPr>
        <p:spPr>
          <a:xfrm>
            <a:off x="762000" y="1949266"/>
            <a:ext cx="6700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당일 종가와 다음날 종가를 비교해서 당일에 등락률을 기록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당일 등락률 </a:t>
            </a:r>
            <a:r>
              <a:rPr lang="en-US" altLang="ko-KR" dirty="0"/>
              <a:t>= </a:t>
            </a:r>
            <a:r>
              <a:rPr lang="ko-KR" altLang="en-US" dirty="0"/>
              <a:t>다음날 대비 등락률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3A3F8C-6056-4E4C-B23F-CC2789174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760200"/>
            <a:ext cx="3443432" cy="19419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2C8C5D-0F67-4AEB-9D9E-595E1D75966A}"/>
              </a:ext>
            </a:extLst>
          </p:cNvPr>
          <p:cNvSpPr txBox="1"/>
          <p:nvPr/>
        </p:nvSpPr>
        <p:spPr>
          <a:xfrm>
            <a:off x="762000" y="4961527"/>
            <a:ext cx="6700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등락률의 표준편차를 구한 후 범위를 설정 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2.5%)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5414904-D173-4A72-8871-19892C29E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539759"/>
            <a:ext cx="51435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6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202016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u="none" dirty="0"/>
              <a:t>데이터 </a:t>
            </a:r>
            <a:r>
              <a:rPr lang="ko-KR" altLang="en-US" sz="2000" u="none" dirty="0" err="1"/>
              <a:t>전처리</a:t>
            </a:r>
            <a:endParaRPr sz="2000" u="none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4DD35F-D06D-499D-956A-ACCB92930EFF}"/>
              </a:ext>
            </a:extLst>
          </p:cNvPr>
          <p:cNvSpPr/>
          <p:nvPr/>
        </p:nvSpPr>
        <p:spPr>
          <a:xfrm>
            <a:off x="5076" y="6412270"/>
            <a:ext cx="3276600" cy="4266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9F36EB-F5AB-45A4-817A-79787A295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676400"/>
            <a:ext cx="4252913" cy="21293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495C8E-F30F-4E22-B8DB-457738AABF7B}"/>
              </a:ext>
            </a:extLst>
          </p:cNvPr>
          <p:cNvSpPr txBox="1"/>
          <p:nvPr/>
        </p:nvSpPr>
        <p:spPr>
          <a:xfrm>
            <a:off x="1081087" y="1219200"/>
            <a:ext cx="6700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2.5% </a:t>
            </a:r>
            <a:r>
              <a:rPr lang="ko-KR" altLang="en-US" dirty="0"/>
              <a:t>이상으로 움직인 데이터만을 남기고 모두 제거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22C39C-EE9A-4200-AD33-B5E49E9DC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6" y="4410588"/>
            <a:ext cx="4252913" cy="22386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77CFFE-6714-4FCA-A532-439B36E31948}"/>
              </a:ext>
            </a:extLst>
          </p:cNvPr>
          <p:cNvSpPr txBox="1"/>
          <p:nvPr/>
        </p:nvSpPr>
        <p:spPr>
          <a:xfrm>
            <a:off x="1081087" y="3828720"/>
            <a:ext cx="6700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해당 등락률과 맞는 기사에 라벨링을 진행</a:t>
            </a:r>
            <a:endParaRPr lang="en-US" altLang="ko-KR" dirty="0"/>
          </a:p>
          <a:p>
            <a:r>
              <a:rPr lang="ko-KR" altLang="en-US" dirty="0"/>
              <a:t>등락률이 음수 </a:t>
            </a:r>
            <a:r>
              <a:rPr lang="en-US" altLang="ko-KR" dirty="0"/>
              <a:t>= 0 ,</a:t>
            </a:r>
            <a:r>
              <a:rPr lang="ko-KR" altLang="en-US" dirty="0"/>
              <a:t> 양수 </a:t>
            </a:r>
            <a:r>
              <a:rPr lang="en-US" altLang="ko-KR" dirty="0"/>
              <a:t>= 1 </a:t>
            </a:r>
            <a:r>
              <a:rPr lang="ko-KR" altLang="en-US" dirty="0" err="1"/>
              <a:t>라벨링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82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202016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u="none" dirty="0"/>
              <a:t>데이터 </a:t>
            </a:r>
            <a:r>
              <a:rPr lang="ko-KR" altLang="en-US" sz="2000" u="none" dirty="0" err="1"/>
              <a:t>전처리</a:t>
            </a:r>
            <a:endParaRPr sz="2000" u="none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4DD35F-D06D-499D-956A-ACCB92930EFF}"/>
              </a:ext>
            </a:extLst>
          </p:cNvPr>
          <p:cNvSpPr/>
          <p:nvPr/>
        </p:nvSpPr>
        <p:spPr>
          <a:xfrm>
            <a:off x="5076" y="6412270"/>
            <a:ext cx="3276600" cy="4266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495C8E-F30F-4E22-B8DB-457738AABF7B}"/>
              </a:ext>
            </a:extLst>
          </p:cNvPr>
          <p:cNvSpPr txBox="1"/>
          <p:nvPr/>
        </p:nvSpPr>
        <p:spPr>
          <a:xfrm>
            <a:off x="1081087" y="1219200"/>
            <a:ext cx="6700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Train – 2010 ~ 2019/06 </a:t>
            </a:r>
            <a:r>
              <a:rPr lang="ko-KR" altLang="en-US" dirty="0"/>
              <a:t>약 </a:t>
            </a:r>
            <a:r>
              <a:rPr lang="en-US" altLang="ko-KR" dirty="0"/>
              <a:t>14700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Test – 2019/07 ~ 2021/05 </a:t>
            </a:r>
            <a:r>
              <a:rPr lang="ko-KR" altLang="en-US" dirty="0"/>
              <a:t>약 </a:t>
            </a:r>
            <a:r>
              <a:rPr lang="en-US" altLang="ko-KR" dirty="0"/>
              <a:t>2100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6630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202016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u="none" dirty="0"/>
              <a:t>결과</a:t>
            </a:r>
            <a:endParaRPr sz="2000" u="non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73E696-BE28-4C11-A693-1BD1C54376C2}"/>
              </a:ext>
            </a:extLst>
          </p:cNvPr>
          <p:cNvSpPr txBox="1"/>
          <p:nvPr/>
        </p:nvSpPr>
        <p:spPr>
          <a:xfrm>
            <a:off x="838200" y="1295400"/>
            <a:ext cx="340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Val_accuracy</a:t>
            </a:r>
            <a:r>
              <a:rPr lang="en-US" altLang="ko-KR" dirty="0"/>
              <a:t> : 0.5</a:t>
            </a:r>
            <a:r>
              <a:rPr lang="ko-KR" altLang="en-US" dirty="0"/>
              <a:t>로 의미가 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766BC80-E8F7-41C0-9924-8C230D1C0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501986"/>
              </p:ext>
            </p:extLst>
          </p:nvPr>
        </p:nvGraphicFramePr>
        <p:xfrm>
          <a:off x="838200" y="1935480"/>
          <a:ext cx="4724400" cy="1216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182486956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97249178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830959684"/>
                    </a:ext>
                  </a:extLst>
                </a:gridCol>
              </a:tblGrid>
              <a:tr h="4053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131274"/>
                  </a:ext>
                </a:extLst>
              </a:tr>
              <a:tr h="40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057152"/>
                  </a:ext>
                </a:extLst>
              </a:tr>
              <a:tr h="40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43973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F10327DA-AEBB-489B-8AC8-CC0E33779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3350244"/>
            <a:ext cx="4199827" cy="16789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37CC86A-A584-43A0-BF1F-D14E192FEF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199857"/>
            <a:ext cx="3733800" cy="18293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917719-0E56-4285-A1FC-A31639224A89}"/>
              </a:ext>
            </a:extLst>
          </p:cNvPr>
          <p:cNvSpPr txBox="1"/>
          <p:nvPr/>
        </p:nvSpPr>
        <p:spPr>
          <a:xfrm>
            <a:off x="1295400" y="5377934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예측이 전혀 의미가 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65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32766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u="none" dirty="0" err="1"/>
              <a:t>Nsmc</a:t>
            </a:r>
            <a:r>
              <a:rPr lang="en-US" altLang="ko-KR" sz="2000" u="none" dirty="0"/>
              <a:t>-</a:t>
            </a:r>
            <a:r>
              <a:rPr lang="ko-KR" altLang="en-US" sz="2000" u="none" dirty="0"/>
              <a:t>학습결과</a:t>
            </a:r>
            <a:endParaRPr sz="2000" u="non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73E696-BE28-4C11-A693-1BD1C54376C2}"/>
              </a:ext>
            </a:extLst>
          </p:cNvPr>
          <p:cNvSpPr txBox="1"/>
          <p:nvPr/>
        </p:nvSpPr>
        <p:spPr>
          <a:xfrm>
            <a:off x="838200" y="1295400"/>
            <a:ext cx="420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Val_accuracy</a:t>
            </a:r>
            <a:r>
              <a:rPr lang="en-US" altLang="ko-KR" dirty="0"/>
              <a:t> : </a:t>
            </a:r>
            <a:r>
              <a:rPr lang="ko-KR" altLang="en-US" dirty="0"/>
              <a:t> </a:t>
            </a:r>
            <a:r>
              <a:rPr lang="en-US" altLang="ko-KR" dirty="0"/>
              <a:t>0.5</a:t>
            </a:r>
            <a:r>
              <a:rPr lang="ko-KR" altLang="en-US" dirty="0"/>
              <a:t>로 역시나 의미가 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766BC80-E8F7-41C0-9924-8C230D1C0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820988"/>
              </p:ext>
            </p:extLst>
          </p:nvPr>
        </p:nvGraphicFramePr>
        <p:xfrm>
          <a:off x="838200" y="1935480"/>
          <a:ext cx="4724400" cy="1216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182486956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97249178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830959684"/>
                    </a:ext>
                  </a:extLst>
                </a:gridCol>
              </a:tblGrid>
              <a:tr h="4053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131274"/>
                  </a:ext>
                </a:extLst>
              </a:tr>
              <a:tr h="40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4043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1467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057152"/>
                  </a:ext>
                </a:extLst>
              </a:tr>
              <a:tr h="40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1489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43973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F10327DA-AEBB-489B-8AC8-CC0E33779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3350244"/>
            <a:ext cx="4199827" cy="17551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917719-0E56-4285-A1FC-A31639224A89}"/>
              </a:ext>
            </a:extLst>
          </p:cNvPr>
          <p:cNvSpPr txBox="1"/>
          <p:nvPr/>
        </p:nvSpPr>
        <p:spPr>
          <a:xfrm>
            <a:off x="838200" y="5410200"/>
            <a:ext cx="585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기사 예측은 잘 하는 것을 볼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이는 </a:t>
            </a:r>
            <a:r>
              <a:rPr lang="en-US" altLang="ko-KR" dirty="0"/>
              <a:t>Test set</a:t>
            </a:r>
            <a:r>
              <a:rPr lang="ko-KR" altLang="en-US" dirty="0"/>
              <a:t>이 잘못 됐다고 </a:t>
            </a:r>
            <a:r>
              <a:rPr lang="en-US" altLang="ko-KR" dirty="0"/>
              <a:t>(</a:t>
            </a:r>
            <a:r>
              <a:rPr lang="en-US" altLang="ko-KR" dirty="0" err="1"/>
              <a:t>Val_acc</a:t>
            </a:r>
            <a:r>
              <a:rPr lang="ko-KR" altLang="en-US" dirty="0"/>
              <a:t>가 너무 낮음</a:t>
            </a:r>
            <a:r>
              <a:rPr lang="en-US" altLang="ko-KR" dirty="0"/>
              <a:t>)</a:t>
            </a:r>
            <a:r>
              <a:rPr lang="ko-KR" altLang="en-US" dirty="0"/>
              <a:t> 생각함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815463-8E0F-406A-853F-29BB7FDD8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327957"/>
            <a:ext cx="3886742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1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202016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u="none" dirty="0"/>
              <a:t>결론</a:t>
            </a:r>
            <a:endParaRPr sz="2000" u="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744BB-8595-45D1-9254-B8D387051AE4}"/>
              </a:ext>
            </a:extLst>
          </p:cNvPr>
          <p:cNvSpPr txBox="1"/>
          <p:nvPr/>
        </p:nvSpPr>
        <p:spPr>
          <a:xfrm>
            <a:off x="685800" y="14478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Nsmc</a:t>
            </a:r>
            <a:r>
              <a:rPr lang="ko-KR" altLang="en-US" dirty="0"/>
              <a:t>학습이 감성을 잘 분석하고</a:t>
            </a:r>
            <a:r>
              <a:rPr lang="en-US" altLang="ko-KR" dirty="0"/>
              <a:t> </a:t>
            </a:r>
            <a:r>
              <a:rPr lang="ko-KR" altLang="en-US" dirty="0"/>
              <a:t>이를 통해 기사의 감성도 잘 분석해 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사람들은 기사가 가지고 있는 감성에 따라 움직일 것임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Positive</a:t>
            </a:r>
            <a:r>
              <a:rPr lang="ko-KR" altLang="en-US" dirty="0"/>
              <a:t>가 일정 비율 이상일때 주가에 영향을 줄 수 있다고 생각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감성</a:t>
            </a:r>
            <a:r>
              <a:rPr lang="en-US" altLang="ko-KR" dirty="0"/>
              <a:t>(P/N)</a:t>
            </a:r>
            <a:r>
              <a:rPr lang="ko-KR" altLang="en-US" dirty="0"/>
              <a:t>의 비율을 따져서 일별 비율의 표준편차를 뽑고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이에 따라서 주가의 예측을 판단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커뮤니티의 반응도 이용가능 할 것이라고 생각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종목토론방 등등</a:t>
            </a:r>
            <a:r>
              <a:rPr lang="en-US" altLang="ko-KR" dirty="0"/>
              <a:t>…)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71E9B6-EE92-4E7B-8FB6-CED328D88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5257800"/>
            <a:ext cx="48672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6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202016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u="none" dirty="0"/>
              <a:t>결론</a:t>
            </a:r>
            <a:endParaRPr sz="2000" u="none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71E9B6-EE92-4E7B-8FB6-CED328D88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162" y="5988266"/>
            <a:ext cx="4867275" cy="4953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E1D63D3-BF0E-4627-B69E-AE436CF69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990600"/>
            <a:ext cx="2666999" cy="31364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A3267C2-F817-4AE4-9480-824B40E1F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1017233"/>
            <a:ext cx="2743200" cy="32614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7199BD-5A78-4092-A475-07C781B781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0076" y="838200"/>
            <a:ext cx="2748863" cy="35112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F6F8E7-5246-4BC9-8F32-D35DA4E45C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629" y="3657600"/>
            <a:ext cx="2275473" cy="29126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1EB1E5-0A9C-4E8E-B937-056723F02A63}"/>
              </a:ext>
            </a:extLst>
          </p:cNvPr>
          <p:cNvSpPr txBox="1"/>
          <p:nvPr/>
        </p:nvSpPr>
        <p:spPr>
          <a:xfrm>
            <a:off x="4343400" y="4692501"/>
            <a:ext cx="2771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29</a:t>
            </a:r>
            <a:r>
              <a:rPr lang="ko-KR" altLang="en-US" dirty="0"/>
              <a:t>일 종목토론방 반응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30</a:t>
            </a:r>
            <a:r>
              <a:rPr lang="ko-KR" altLang="en-US" dirty="0"/>
              <a:t>일 주가</a:t>
            </a:r>
          </a:p>
        </p:txBody>
      </p:sp>
    </p:spTree>
    <p:extLst>
      <p:ext uri="{BB962C8B-B14F-4D97-AF65-F5344CB8AC3E}">
        <p14:creationId xmlns:p14="http://schemas.microsoft.com/office/powerpoint/2010/main" val="4067305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Words>335</Words>
  <Application>Microsoft Office PowerPoint</Application>
  <PresentationFormat>화면 슬라이드 쇼(4:3)</PresentationFormat>
  <Paragraphs>78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Book Antiqua</vt:lpstr>
      <vt:lpstr>Calibri</vt:lpstr>
      <vt:lpstr>Office Theme</vt:lpstr>
      <vt:lpstr>연구 진행상황</vt:lpstr>
      <vt:lpstr>데이터 수집</vt:lpstr>
      <vt:lpstr>데이터 전처리</vt:lpstr>
      <vt:lpstr>데이터 전처리</vt:lpstr>
      <vt:lpstr>데이터 전처리</vt:lpstr>
      <vt:lpstr>결과</vt:lpstr>
      <vt:lpstr>Nsmc-학습결과</vt:lpstr>
      <vt:lpstr>결론</vt:lpstr>
      <vt:lpstr>결론</vt:lpstr>
      <vt:lpstr>일주일 데이터 비교</vt:lpstr>
      <vt:lpstr>예정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연구 진행현황</dc:title>
  <dc:creator>kimsangho</dc:creator>
  <cp:lastModifiedBy>강연구</cp:lastModifiedBy>
  <cp:revision>139</cp:revision>
  <dcterms:created xsi:type="dcterms:W3CDTF">2021-01-28T01:07:12Z</dcterms:created>
  <dcterms:modified xsi:type="dcterms:W3CDTF">2021-05-18T05:01:47Z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2020-11-25T00:00:00Z</vt:filetime>
  </property>
  <property fmtid="{D5CDD505-2E9C-101B-9397-08002B2CF9AE}" pid="3" name="LastSaved">
    <vt:filetime>2021-01-28T00:00:00Z</vt:filetime>
  </property>
</Properties>
</file>