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9" r:id="rId7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BB605-7598-4A9C-A48A-2257B887EADB}" type="datetimeFigureOut">
              <a:rPr lang="ko-KR" altLang="en-US" smtClean="0"/>
              <a:t>2021-05-25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A391-E08C-4EB1-9EA0-40FC40CE4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00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38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14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1A391-E08C-4EB1-9EA0-40FC40CE47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6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00" y="95249"/>
            <a:ext cx="9017000" cy="676274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544" y="823173"/>
            <a:ext cx="5302250" cy="88900"/>
          </a:xfrm>
          <a:custGeom>
            <a:avLst/>
            <a:gdLst/>
            <a:ahLst/>
            <a:cxnLst/>
            <a:rect l="l" t="t" r="r" b="b"/>
            <a:pathLst>
              <a:path w="5302250" h="88900">
                <a:moveTo>
                  <a:pt x="5301990" y="0"/>
                </a:moveTo>
                <a:lnTo>
                  <a:pt x="0" y="0"/>
                </a:lnTo>
                <a:lnTo>
                  <a:pt x="0" y="88785"/>
                </a:lnTo>
                <a:lnTo>
                  <a:pt x="5301990" y="88785"/>
                </a:lnTo>
                <a:lnTo>
                  <a:pt x="530199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689" y="943347"/>
            <a:ext cx="7670165" cy="0"/>
          </a:xfrm>
          <a:custGeom>
            <a:avLst/>
            <a:gdLst/>
            <a:ahLst/>
            <a:cxnLst/>
            <a:rect l="l" t="t" r="r" b="b"/>
            <a:pathLst>
              <a:path w="7670165">
                <a:moveTo>
                  <a:pt x="7669653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0207" y="423461"/>
            <a:ext cx="207010" cy="280035"/>
          </a:xfrm>
          <a:custGeom>
            <a:avLst/>
            <a:gdLst/>
            <a:ahLst/>
            <a:cxnLst/>
            <a:rect l="l" t="t" r="r" b="b"/>
            <a:pathLst>
              <a:path w="207009" h="280034">
                <a:moveTo>
                  <a:pt x="0" y="0"/>
                </a:moveTo>
                <a:lnTo>
                  <a:pt x="41326" y="185409"/>
                </a:lnTo>
                <a:lnTo>
                  <a:pt x="206391" y="279419"/>
                </a:lnTo>
                <a:lnTo>
                  <a:pt x="165065" y="94009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0015" y="446792"/>
            <a:ext cx="135890" cy="250825"/>
          </a:xfrm>
          <a:custGeom>
            <a:avLst/>
            <a:gdLst/>
            <a:ahLst/>
            <a:cxnLst/>
            <a:rect l="l" t="t" r="r" b="b"/>
            <a:pathLst>
              <a:path w="135890" h="250825">
                <a:moveTo>
                  <a:pt x="135461" y="0"/>
                </a:moveTo>
                <a:lnTo>
                  <a:pt x="8846" y="93402"/>
                </a:lnTo>
                <a:lnTo>
                  <a:pt x="0" y="250492"/>
                </a:lnTo>
                <a:lnTo>
                  <a:pt x="126614" y="157088"/>
                </a:lnTo>
                <a:lnTo>
                  <a:pt x="135461" y="0"/>
                </a:lnTo>
                <a:close/>
              </a:path>
            </a:pathLst>
          </a:custGeom>
          <a:solidFill>
            <a:srgbClr val="0099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326215" y="985360"/>
            <a:ext cx="1388745" cy="45720"/>
          </a:xfrm>
          <a:custGeom>
            <a:avLst/>
            <a:gdLst/>
            <a:ahLst/>
            <a:cxnLst/>
            <a:rect l="l" t="t" r="r" b="b"/>
            <a:pathLst>
              <a:path w="1388745" h="45719">
                <a:moveTo>
                  <a:pt x="1388125" y="0"/>
                </a:moveTo>
                <a:lnTo>
                  <a:pt x="0" y="0"/>
                </a:lnTo>
                <a:lnTo>
                  <a:pt x="0" y="45718"/>
                </a:lnTo>
                <a:lnTo>
                  <a:pt x="1388125" y="45718"/>
                </a:lnTo>
                <a:lnTo>
                  <a:pt x="1388125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6445" y="406907"/>
            <a:ext cx="8311108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541" y="1992232"/>
            <a:ext cx="69945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8776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9883" y="5365803"/>
            <a:ext cx="245110" cy="554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EFFF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029"/>
              </a:lnSpc>
            </a:pPr>
            <a:r>
              <a:rPr spc="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052"/>
            <a:ext cx="9143453" cy="6844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267795" y="2281571"/>
            <a:ext cx="4172585" cy="91440"/>
          </a:xfrm>
          <a:custGeom>
            <a:avLst/>
            <a:gdLst/>
            <a:ahLst/>
            <a:cxnLst/>
            <a:rect l="l" t="t" r="r" b="b"/>
            <a:pathLst>
              <a:path w="4172584" h="91439">
                <a:moveTo>
                  <a:pt x="4172231" y="0"/>
                </a:moveTo>
                <a:lnTo>
                  <a:pt x="0" y="0"/>
                </a:lnTo>
                <a:lnTo>
                  <a:pt x="0" y="91164"/>
                </a:lnTo>
                <a:lnTo>
                  <a:pt x="4172231" y="91164"/>
                </a:lnTo>
                <a:lnTo>
                  <a:pt x="4172231" y="0"/>
                </a:lnTo>
                <a:close/>
              </a:path>
            </a:pathLst>
          </a:custGeom>
          <a:solidFill>
            <a:srgbClr val="00B05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116" y="2072884"/>
            <a:ext cx="5151120" cy="111125"/>
          </a:xfrm>
          <a:custGeom>
            <a:avLst/>
            <a:gdLst/>
            <a:ahLst/>
            <a:cxnLst/>
            <a:rect l="l" t="t" r="r" b="b"/>
            <a:pathLst>
              <a:path w="5151120" h="111125">
                <a:moveTo>
                  <a:pt x="5150840" y="0"/>
                </a:moveTo>
                <a:lnTo>
                  <a:pt x="0" y="0"/>
                </a:lnTo>
                <a:lnTo>
                  <a:pt x="0" y="110690"/>
                </a:lnTo>
                <a:lnTo>
                  <a:pt x="5150840" y="110690"/>
                </a:lnTo>
                <a:lnTo>
                  <a:pt x="5150840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378332"/>
            <a:ext cx="9144000" cy="9525"/>
          </a:xfrm>
          <a:custGeom>
            <a:avLst/>
            <a:gdLst/>
            <a:ahLst/>
            <a:cxnLst/>
            <a:rect l="l" t="t" r="r" b="b"/>
            <a:pathLst>
              <a:path w="9144000" h="9525">
                <a:moveTo>
                  <a:pt x="9144000" y="9347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3987" y="2236998"/>
            <a:ext cx="6169025" cy="0"/>
          </a:xfrm>
          <a:custGeom>
            <a:avLst/>
            <a:gdLst/>
            <a:ahLst/>
            <a:cxnLst/>
            <a:rect l="l" t="t" r="r" b="b"/>
            <a:pathLst>
              <a:path w="6169025">
                <a:moveTo>
                  <a:pt x="6168751" y="0"/>
                </a:moveTo>
                <a:lnTo>
                  <a:pt x="0" y="1"/>
                </a:lnTo>
              </a:path>
            </a:pathLst>
          </a:custGeom>
          <a:ln w="25400">
            <a:solidFill>
              <a:srgbClr val="2F55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5333" y="6313346"/>
            <a:ext cx="4008120" cy="64135"/>
          </a:xfrm>
          <a:custGeom>
            <a:avLst/>
            <a:gdLst/>
            <a:ahLst/>
            <a:cxnLst/>
            <a:rect l="l" t="t" r="r" b="b"/>
            <a:pathLst>
              <a:path w="4008120" h="64135">
                <a:moveTo>
                  <a:pt x="4007539" y="0"/>
                </a:moveTo>
                <a:lnTo>
                  <a:pt x="0" y="0"/>
                </a:lnTo>
                <a:lnTo>
                  <a:pt x="0" y="63670"/>
                </a:lnTo>
                <a:lnTo>
                  <a:pt x="4007539" y="63670"/>
                </a:lnTo>
                <a:lnTo>
                  <a:pt x="4007539" y="0"/>
                </a:lnTo>
                <a:close/>
              </a:path>
            </a:pathLst>
          </a:custGeom>
          <a:solidFill>
            <a:srgbClr val="FF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94940" y="2531913"/>
            <a:ext cx="362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5245" algn="l"/>
              </a:tabLst>
            </a:pPr>
            <a:r>
              <a:rPr lang="ko-KR" altLang="en-US" sz="4400" b="0" u="none" dirty="0">
                <a:latin typeface="Book Antiqua"/>
                <a:cs typeface="Book Antiqua"/>
              </a:rPr>
              <a:t>연구 진행상황</a:t>
            </a:r>
            <a:endParaRPr sz="4400" b="0" u="none" dirty="0">
              <a:latin typeface="Book Antiqua"/>
              <a:cs typeface="Book Antiqu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048D-6D90-4F80-9B83-03AEBF018B5F}"/>
              </a:ext>
            </a:extLst>
          </p:cNvPr>
          <p:cNvSpPr/>
          <p:nvPr/>
        </p:nvSpPr>
        <p:spPr>
          <a:xfrm>
            <a:off x="5076" y="6412270"/>
            <a:ext cx="3276600" cy="4266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81000"/>
            <a:ext cx="240092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2000" u="none" dirty="0"/>
              <a:t>진행 과정</a:t>
            </a:r>
            <a:endParaRPr sz="2000" u="non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75230-3EE5-498A-AC67-27FBE4880596}"/>
              </a:ext>
            </a:extLst>
          </p:cNvPr>
          <p:cNvSpPr txBox="1"/>
          <p:nvPr/>
        </p:nvSpPr>
        <p:spPr>
          <a:xfrm>
            <a:off x="338385" y="1421302"/>
            <a:ext cx="782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+-2.5% </a:t>
            </a:r>
            <a:r>
              <a:rPr lang="ko-KR" altLang="en-US" dirty="0"/>
              <a:t>보다 크게 움직인 날에 대해서 기사 감성분석 및 예측 </a:t>
            </a:r>
            <a:r>
              <a:rPr lang="en-US" altLang="ko-KR" dirty="0"/>
              <a:t>(</a:t>
            </a:r>
            <a:r>
              <a:rPr lang="en-US" altLang="ko-KR" dirty="0" err="1"/>
              <a:t>bert</a:t>
            </a:r>
            <a:r>
              <a:rPr lang="en-US" altLang="ko-KR" dirty="0"/>
              <a:t> , </a:t>
            </a:r>
            <a:r>
              <a:rPr lang="en-US" altLang="ko-KR" dirty="0" err="1"/>
              <a:t>pororo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008FC8-2BDF-4B58-B8D0-659D5CF45D0C}"/>
              </a:ext>
            </a:extLst>
          </p:cNvPr>
          <p:cNvSpPr txBox="1"/>
          <p:nvPr/>
        </p:nvSpPr>
        <p:spPr>
          <a:xfrm>
            <a:off x="338385" y="2592162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2. 1</a:t>
            </a:r>
            <a:r>
              <a:rPr lang="ko-KR" altLang="en-US" dirty="0"/>
              <a:t>번에 조건을 주고</a:t>
            </a:r>
            <a:r>
              <a:rPr lang="en-US" altLang="ko-KR" dirty="0"/>
              <a:t>(</a:t>
            </a:r>
            <a:r>
              <a:rPr lang="ko-KR" altLang="en-US" dirty="0"/>
              <a:t>기사 중복 제거</a:t>
            </a:r>
            <a:r>
              <a:rPr lang="en-US" altLang="ko-KR" dirty="0"/>
              <a:t>, </a:t>
            </a:r>
            <a:r>
              <a:rPr lang="ko-KR" altLang="en-US" dirty="0"/>
              <a:t>감성 </a:t>
            </a:r>
            <a:r>
              <a:rPr lang="en-US" altLang="ko-KR" dirty="0"/>
              <a:t>60% 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r>
              <a:rPr lang="ko-KR" altLang="en-US" dirty="0"/>
              <a:t>다시 분석 및 예측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C0F7C-2D55-4039-B768-2538C77FD07D}"/>
              </a:ext>
            </a:extLst>
          </p:cNvPr>
          <p:cNvSpPr txBox="1"/>
          <p:nvPr/>
        </p:nvSpPr>
        <p:spPr>
          <a:xfrm>
            <a:off x="338385" y="3947688"/>
            <a:ext cx="759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종목토론방 제목으로 감성분석 및 예측 </a:t>
            </a:r>
            <a:r>
              <a:rPr lang="en-US" altLang="ko-KR" dirty="0"/>
              <a:t>(</a:t>
            </a:r>
            <a:r>
              <a:rPr lang="ko-KR" altLang="en-US" dirty="0"/>
              <a:t>제목 중복 제거</a:t>
            </a:r>
            <a:r>
              <a:rPr lang="en-US" altLang="ko-KR" dirty="0"/>
              <a:t>, </a:t>
            </a:r>
            <a:r>
              <a:rPr lang="ko-KR" altLang="en-US" dirty="0"/>
              <a:t>감성 </a:t>
            </a:r>
            <a:r>
              <a:rPr lang="en-US" altLang="ko-KR" dirty="0"/>
              <a:t>60% </a:t>
            </a:r>
            <a:r>
              <a:rPr lang="ko-KR" altLang="en-US" dirty="0"/>
              <a:t>이상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085AE-0370-4FDD-9F47-D5A38B60DBA1}"/>
              </a:ext>
            </a:extLst>
          </p:cNvPr>
          <p:cNvSpPr txBox="1"/>
          <p:nvPr/>
        </p:nvSpPr>
        <p:spPr>
          <a:xfrm>
            <a:off x="338385" y="5301734"/>
            <a:ext cx="523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기사 </a:t>
            </a:r>
            <a:r>
              <a:rPr lang="en-US" altLang="ko-KR" dirty="0"/>
              <a:t>+ </a:t>
            </a:r>
            <a:r>
              <a:rPr lang="ko-KR" altLang="en-US" dirty="0"/>
              <a:t>종목토론방 감성분석 분석 데이터로 예측</a:t>
            </a:r>
          </a:p>
        </p:txBody>
      </p:sp>
    </p:spTree>
    <p:extLst>
      <p:ext uri="{BB962C8B-B14F-4D97-AF65-F5344CB8AC3E}">
        <p14:creationId xmlns:p14="http://schemas.microsoft.com/office/powerpoint/2010/main" val="174884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4290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1. </a:t>
            </a:r>
            <a:r>
              <a:rPr lang="ko-KR" altLang="en-US" sz="2000" u="none" dirty="0"/>
              <a:t>단순기사 감성분석 및 예측</a:t>
            </a:r>
            <a:endParaRPr sz="2000" u="none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1DC779-57EE-4358-A0B8-982921A0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364240"/>
              </p:ext>
            </p:extLst>
          </p:nvPr>
        </p:nvGraphicFramePr>
        <p:xfrm>
          <a:off x="1066800" y="1752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294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52914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8974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73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4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기사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20.51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60.43%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내린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13.07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59.44%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2794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64221D3-DE4D-43CB-AB1B-8CBBE712E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2040"/>
              </p:ext>
            </p:extLst>
          </p:nvPr>
        </p:nvGraphicFramePr>
        <p:xfrm>
          <a:off x="1069019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294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52914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8974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73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4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기사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37.10%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내린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35.06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36.12%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2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48226F-538F-4B3F-AED0-E77A4D816A1E}"/>
              </a:ext>
            </a:extLst>
          </p:cNvPr>
          <p:cNvSpPr txBox="1"/>
          <p:nvPr/>
        </p:nvSpPr>
        <p:spPr>
          <a:xfrm>
            <a:off x="1077897" y="1348497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9B243-D282-47C3-BC62-994459931D0E}"/>
              </a:ext>
            </a:extLst>
          </p:cNvPr>
          <p:cNvSpPr txBox="1"/>
          <p:nvPr/>
        </p:nvSpPr>
        <p:spPr>
          <a:xfrm>
            <a:off x="1077897" y="3352800"/>
            <a:ext cx="81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Pororo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FE34B-618C-43D0-A036-09395D288FAF}"/>
              </a:ext>
            </a:extLst>
          </p:cNvPr>
          <p:cNvSpPr txBox="1"/>
          <p:nvPr/>
        </p:nvSpPr>
        <p:spPr>
          <a:xfrm>
            <a:off x="5747395" y="54102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의미가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28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3962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2. 1</a:t>
            </a:r>
            <a:r>
              <a:rPr lang="ko-KR" altLang="en-US" sz="2000" u="none" dirty="0"/>
              <a:t>번</a:t>
            </a:r>
            <a:r>
              <a:rPr lang="en-US" altLang="ko-KR" sz="2000" u="none" dirty="0"/>
              <a:t>+</a:t>
            </a:r>
            <a:r>
              <a:rPr lang="ko-KR" altLang="en-US" sz="2000" u="none" dirty="0"/>
              <a:t>조건 감성분석 및 예측</a:t>
            </a:r>
            <a:endParaRPr sz="2000" u="none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1DC779-57EE-4358-A0B8-982921A0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0781"/>
              </p:ext>
            </p:extLst>
          </p:nvPr>
        </p:nvGraphicFramePr>
        <p:xfrm>
          <a:off x="1066800" y="1752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294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52914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8974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73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4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기사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7.97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59.47%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내린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8.52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58.81%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2794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64221D3-DE4D-43CB-AB1B-8CBBE712E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87075"/>
              </p:ext>
            </p:extLst>
          </p:nvPr>
        </p:nvGraphicFramePr>
        <p:xfrm>
          <a:off x="1069019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294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52914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8974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73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4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기사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36.34%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내린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36.90%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2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48226F-538F-4B3F-AED0-E77A4D816A1E}"/>
              </a:ext>
            </a:extLst>
          </p:cNvPr>
          <p:cNvSpPr txBox="1"/>
          <p:nvPr/>
        </p:nvSpPr>
        <p:spPr>
          <a:xfrm>
            <a:off x="1077897" y="1348497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9B243-D282-47C3-BC62-994459931D0E}"/>
              </a:ext>
            </a:extLst>
          </p:cNvPr>
          <p:cNvSpPr txBox="1"/>
          <p:nvPr/>
        </p:nvSpPr>
        <p:spPr>
          <a:xfrm>
            <a:off x="1077897" y="3352800"/>
            <a:ext cx="81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Pororo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C80F-2031-4101-B238-CF1D921E60B3}"/>
              </a:ext>
            </a:extLst>
          </p:cNvPr>
          <p:cNvSpPr txBox="1"/>
          <p:nvPr/>
        </p:nvSpPr>
        <p:spPr>
          <a:xfrm>
            <a:off x="5486400" y="54980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역시나 의미가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E52DA0-C684-4158-B1C6-B0C92B6FF4FF}"/>
              </a:ext>
            </a:extLst>
          </p:cNvPr>
          <p:cNvSpPr txBox="1"/>
          <p:nvPr/>
        </p:nvSpPr>
        <p:spPr>
          <a:xfrm>
            <a:off x="5179381" y="992386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: </a:t>
            </a:r>
            <a:r>
              <a:rPr lang="ko-KR" altLang="en-US" dirty="0"/>
              <a:t>중복 제거</a:t>
            </a:r>
            <a:r>
              <a:rPr lang="en-US" altLang="ko-KR" dirty="0"/>
              <a:t>, 60%</a:t>
            </a:r>
            <a:r>
              <a:rPr lang="ko-KR" altLang="en-US" dirty="0"/>
              <a:t> 이하 감성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52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4648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3. </a:t>
            </a:r>
            <a:r>
              <a:rPr lang="ko-KR" altLang="en-US" sz="2000" u="none" dirty="0"/>
              <a:t>종목토론방 제목 감성분석 </a:t>
            </a:r>
            <a:endParaRPr sz="2000" u="none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1DC779-57EE-4358-A0B8-982921A0D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03992"/>
              </p:ext>
            </p:extLst>
          </p:nvPr>
        </p:nvGraphicFramePr>
        <p:xfrm>
          <a:off x="1066800" y="1752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294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52914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8974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73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4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9.58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12.83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28.28%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내린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19.09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28.82%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2794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064221D3-DE4D-43CB-AB1B-8CBBE712E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63338"/>
              </p:ext>
            </p:extLst>
          </p:nvPr>
        </p:nvGraphicFramePr>
        <p:xfrm>
          <a:off x="1069019" y="3810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294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352914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89748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173467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046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글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긍정 비율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55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오른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9.72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13.84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31.02%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68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내린 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6.29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14.90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32.21%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4327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48226F-538F-4B3F-AED0-E77A4D816A1E}"/>
              </a:ext>
            </a:extLst>
          </p:cNvPr>
          <p:cNvSpPr txBox="1"/>
          <p:nvPr/>
        </p:nvSpPr>
        <p:spPr>
          <a:xfrm>
            <a:off x="1077897" y="1348497"/>
            <a:ext cx="65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BERT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9B243-D282-47C3-BC62-994459931D0E}"/>
              </a:ext>
            </a:extLst>
          </p:cNvPr>
          <p:cNvSpPr txBox="1"/>
          <p:nvPr/>
        </p:nvSpPr>
        <p:spPr>
          <a:xfrm>
            <a:off x="1077897" y="3352800"/>
            <a:ext cx="81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Pororo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A6CEA-0879-4B08-8C6F-40F0A0D4FDDC}"/>
              </a:ext>
            </a:extLst>
          </p:cNvPr>
          <p:cNvSpPr txBox="1"/>
          <p:nvPr/>
        </p:nvSpPr>
        <p:spPr>
          <a:xfrm>
            <a:off x="152400" y="5181600"/>
            <a:ext cx="9062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의미가 없으나 내린 날에 대해서는 확실히 부정적인 글과 글의 수가 많은 것을 알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1.5</a:t>
            </a:r>
            <a:r>
              <a:rPr lang="ko-KR" altLang="en-US" dirty="0"/>
              <a:t>배 정도 많음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좀 더 데이터 분석을 해볼 필요성이 느껴 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87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381000"/>
            <a:ext cx="46482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2000" u="none" dirty="0"/>
              <a:t>4. </a:t>
            </a:r>
            <a:r>
              <a:rPr lang="ko-KR" altLang="en-US" sz="2000" u="none" dirty="0"/>
              <a:t>종목토론방 </a:t>
            </a:r>
            <a:r>
              <a:rPr lang="en-US" altLang="ko-KR" sz="2000" u="none" dirty="0"/>
              <a:t>+ </a:t>
            </a:r>
            <a:r>
              <a:rPr lang="ko-KR" altLang="en-US" sz="2000" u="none" dirty="0"/>
              <a:t>기사 </a:t>
            </a:r>
            <a:r>
              <a:rPr lang="en-US" altLang="ko-KR" sz="2000" u="none" dirty="0"/>
              <a:t>(threshold)</a:t>
            </a:r>
            <a:endParaRPr sz="2000" u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1EA48-912C-4F67-A250-4F595E0DEAED}"/>
              </a:ext>
            </a:extLst>
          </p:cNvPr>
          <p:cNvSpPr txBox="1"/>
          <p:nvPr/>
        </p:nvSpPr>
        <p:spPr>
          <a:xfrm>
            <a:off x="457200" y="2133600"/>
            <a:ext cx="5290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기사의 개수가 </a:t>
            </a:r>
            <a:r>
              <a:rPr lang="en-US" altLang="ko-KR" dirty="0"/>
              <a:t>10</a:t>
            </a:r>
            <a:r>
              <a:rPr lang="ko-KR" altLang="en-US" dirty="0"/>
              <a:t>개 이상이며 긍정비율이 </a:t>
            </a:r>
            <a:r>
              <a:rPr lang="en-US" altLang="ko-KR" dirty="0"/>
              <a:t>50% </a:t>
            </a:r>
            <a:r>
              <a:rPr lang="ko-KR" altLang="en-US" dirty="0"/>
              <a:t>이상</a:t>
            </a:r>
          </a:p>
          <a:p>
            <a:r>
              <a:rPr lang="ko-KR" altLang="en-US" dirty="0" err="1"/>
              <a:t>긍정글</a:t>
            </a:r>
            <a:r>
              <a:rPr lang="ko-KR" altLang="en-US" dirty="0"/>
              <a:t> 개수가 </a:t>
            </a:r>
            <a:r>
              <a:rPr lang="en-US" altLang="ko-KR" dirty="0"/>
              <a:t>10</a:t>
            </a:r>
            <a:r>
              <a:rPr lang="ko-KR" altLang="en-US" dirty="0"/>
              <a:t>개 이상 </a:t>
            </a:r>
            <a:r>
              <a:rPr lang="en-US" altLang="ko-KR" dirty="0"/>
              <a:t>- </a:t>
            </a:r>
            <a:r>
              <a:rPr lang="ko-KR" altLang="en-US" dirty="0"/>
              <a:t>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C2E57-4174-4683-9883-357EA31F89C1}"/>
              </a:ext>
            </a:extLst>
          </p:cNvPr>
          <p:cNvSpPr txBox="1"/>
          <p:nvPr/>
        </p:nvSpPr>
        <p:spPr>
          <a:xfrm>
            <a:off x="457200" y="3276600"/>
            <a:ext cx="220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20180118 X -0.39%</a:t>
            </a:r>
          </a:p>
          <a:p>
            <a:r>
              <a:rPr lang="pt-BR" altLang="ko-KR" dirty="0"/>
              <a:t>20181101 O +8.70%</a:t>
            </a:r>
          </a:p>
          <a:p>
            <a:r>
              <a:rPr lang="pt-BR" altLang="ko-KR" dirty="0"/>
              <a:t>20200903 O +2.14%</a:t>
            </a:r>
          </a:p>
          <a:p>
            <a:r>
              <a:rPr lang="pt-BR" altLang="ko-KR" dirty="0"/>
              <a:t>20201123 X -1.00%</a:t>
            </a:r>
          </a:p>
          <a:p>
            <a:r>
              <a:rPr lang="pt-BR" altLang="ko-KR" dirty="0"/>
              <a:t>20201127 O +0.60%</a:t>
            </a:r>
          </a:p>
          <a:p>
            <a:r>
              <a:rPr lang="pt-BR" altLang="ko-KR" dirty="0"/>
              <a:t>20201203  O +3.71%</a:t>
            </a:r>
          </a:p>
          <a:p>
            <a:r>
              <a:rPr lang="pt-BR" altLang="ko-KR" dirty="0"/>
              <a:t>20210113 O +1.62%</a:t>
            </a:r>
          </a:p>
          <a:p>
            <a:r>
              <a:rPr lang="pt-BR" altLang="ko-KR" dirty="0"/>
              <a:t>20210415  X -1.32%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63DD7-318B-4FF7-AEDF-9CD134B103F0}"/>
              </a:ext>
            </a:extLst>
          </p:cNvPr>
          <p:cNvSpPr txBox="1"/>
          <p:nvPr/>
        </p:nvSpPr>
        <p:spPr>
          <a:xfrm>
            <a:off x="469777" y="1273076"/>
            <a:ext cx="532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종목토론방의 감성 비율과 글 개수 </a:t>
            </a:r>
            <a:endParaRPr lang="en-US" altLang="ko-KR" dirty="0"/>
          </a:p>
          <a:p>
            <a:r>
              <a:rPr lang="ko-KR" altLang="en-US" dirty="0"/>
              <a:t>기사의 감성 비율과 개수를 따져 </a:t>
            </a:r>
            <a:r>
              <a:rPr lang="en-US" altLang="ko-KR" dirty="0"/>
              <a:t>threshold</a:t>
            </a:r>
            <a:r>
              <a:rPr lang="ko-KR" altLang="en-US" dirty="0"/>
              <a:t>정해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E0974-58D9-4BA3-A5ED-FABF41BF9181}"/>
              </a:ext>
            </a:extLst>
          </p:cNvPr>
          <p:cNvSpPr txBox="1"/>
          <p:nvPr/>
        </p:nvSpPr>
        <p:spPr>
          <a:xfrm>
            <a:off x="5181600" y="300207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알맞은 </a:t>
            </a:r>
            <a:r>
              <a:rPr lang="en-US" altLang="ko-KR" dirty="0">
                <a:solidFill>
                  <a:srgbClr val="FF0000"/>
                </a:solidFill>
              </a:rPr>
              <a:t>threshold </a:t>
            </a:r>
            <a:r>
              <a:rPr lang="ko-KR" altLang="en-US" dirty="0">
                <a:solidFill>
                  <a:srgbClr val="FF0000"/>
                </a:solidFill>
              </a:rPr>
              <a:t>구해야 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B719F-A409-40D9-9DDD-562951B6659E}"/>
              </a:ext>
            </a:extLst>
          </p:cNvPr>
          <p:cNvSpPr txBox="1"/>
          <p:nvPr/>
        </p:nvSpPr>
        <p:spPr>
          <a:xfrm>
            <a:off x="3048000" y="4648200"/>
            <a:ext cx="3151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기간 </a:t>
            </a:r>
            <a:r>
              <a:rPr lang="en-US" altLang="ko-KR" dirty="0"/>
              <a:t>2017/06/08 ~ 2021/05/10</a:t>
            </a:r>
          </a:p>
          <a:p>
            <a:endParaRPr lang="en-US" altLang="ko-KR" dirty="0"/>
          </a:p>
          <a:p>
            <a:r>
              <a:rPr lang="ko-KR" altLang="en-US" dirty="0"/>
              <a:t>약 </a:t>
            </a:r>
            <a:r>
              <a:rPr lang="en-US" altLang="ko-KR" dirty="0"/>
              <a:t>75% </a:t>
            </a:r>
            <a:r>
              <a:rPr lang="ko-KR" altLang="en-US" dirty="0"/>
              <a:t>확률을 보임</a:t>
            </a:r>
          </a:p>
        </p:txBody>
      </p:sp>
    </p:spTree>
    <p:extLst>
      <p:ext uri="{BB962C8B-B14F-4D97-AF65-F5344CB8AC3E}">
        <p14:creationId xmlns:p14="http://schemas.microsoft.com/office/powerpoint/2010/main" val="357244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379</Words>
  <Application>Microsoft Office PowerPoint</Application>
  <PresentationFormat>화면 슬라이드 쇼(4:3)</PresentationFormat>
  <Paragraphs>135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Book Antiqua</vt:lpstr>
      <vt:lpstr>Calibri</vt:lpstr>
      <vt:lpstr>Office Theme</vt:lpstr>
      <vt:lpstr>연구 진행상황</vt:lpstr>
      <vt:lpstr>진행 과정</vt:lpstr>
      <vt:lpstr>1. 단순기사 감성분석 및 예측</vt:lpstr>
      <vt:lpstr>2. 1번+조건 감성분석 및 예측</vt:lpstr>
      <vt:lpstr>3. 종목토론방 제목 감성분석 </vt:lpstr>
      <vt:lpstr>4. 종목토론방 + 기사 (threshold)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진행현황</dc:title>
  <dc:creator>kimsangho</dc:creator>
  <cp:lastModifiedBy>강연구</cp:lastModifiedBy>
  <cp:revision>155</cp:revision>
  <dcterms:created xsi:type="dcterms:W3CDTF">2021-01-28T01:07:12Z</dcterms:created>
  <dcterms:modified xsi:type="dcterms:W3CDTF">2021-05-25T05:03:03Z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LastSaved">
    <vt:filetime>2021-01-28T00:00:00Z</vt:filetime>
  </property>
</Properties>
</file>