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8" r:id="rId5"/>
    <p:sldId id="267" r:id="rId6"/>
    <p:sldId id="269" r:id="rId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41" autoAdjust="0"/>
  </p:normalViewPr>
  <p:slideViewPr>
    <p:cSldViewPr>
      <p:cViewPr varScale="1">
        <p:scale>
          <a:sx n="66" d="100"/>
          <a:sy n="66" d="100"/>
        </p:scale>
        <p:origin x="1686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0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14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6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40092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진행 과정</a:t>
            </a:r>
            <a:endParaRPr sz="20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75230-3EE5-498A-AC67-27FBE4880596}"/>
              </a:ext>
            </a:extLst>
          </p:cNvPr>
          <p:cNvSpPr txBox="1"/>
          <p:nvPr/>
        </p:nvSpPr>
        <p:spPr>
          <a:xfrm>
            <a:off x="763480" y="2339967"/>
            <a:ext cx="432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종목토론방 </a:t>
            </a:r>
            <a:r>
              <a:rPr lang="en-US" altLang="ko-KR" dirty="0"/>
              <a:t>+ </a:t>
            </a:r>
            <a:r>
              <a:rPr lang="ko-KR" altLang="en-US" dirty="0"/>
              <a:t>기사 </a:t>
            </a:r>
            <a:r>
              <a:rPr lang="en-US" altLang="ko-KR" dirty="0"/>
              <a:t>(Accuracy threshold)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C08A6-EAA2-426D-9508-C3E73FF31A8A}"/>
              </a:ext>
            </a:extLst>
          </p:cNvPr>
          <p:cNvSpPr txBox="1"/>
          <p:nvPr/>
        </p:nvSpPr>
        <p:spPr>
          <a:xfrm>
            <a:off x="762000" y="3429000"/>
            <a:ext cx="453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종목토론방 </a:t>
            </a:r>
            <a:r>
              <a:rPr lang="en-US" altLang="ko-KR" dirty="0"/>
              <a:t>+ </a:t>
            </a:r>
            <a:r>
              <a:rPr lang="ko-KR" altLang="en-US" dirty="0"/>
              <a:t>기사 </a:t>
            </a:r>
            <a:r>
              <a:rPr lang="en-US" altLang="ko-KR" dirty="0"/>
              <a:t>(earning rate threshold)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4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</a:t>
            </a:r>
            <a:r>
              <a:rPr lang="ko-KR" altLang="en-US" sz="2000" u="none" dirty="0"/>
              <a:t>매매전략</a:t>
            </a:r>
            <a:endParaRPr sz="20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03E92-3594-487D-9FBC-9B56CC31E0C7}"/>
              </a:ext>
            </a:extLst>
          </p:cNvPr>
          <p:cNvSpPr txBox="1"/>
          <p:nvPr/>
        </p:nvSpPr>
        <p:spPr>
          <a:xfrm>
            <a:off x="685800" y="2514600"/>
            <a:ext cx="63786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예측은 종가를 기준으로 예측 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종가를 기준으로 매매하는 전략을 취하고 백 테스팅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다음날 종가가 오를 것으로 시그널이 나오면 전날 종가에 구매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–&gt; </a:t>
            </a:r>
            <a:r>
              <a:rPr lang="ko-KR" altLang="en-US" dirty="0"/>
              <a:t>다음날 종가에 판매</a:t>
            </a:r>
          </a:p>
        </p:txBody>
      </p:sp>
    </p:spTree>
    <p:extLst>
      <p:ext uri="{BB962C8B-B14F-4D97-AF65-F5344CB8AC3E}">
        <p14:creationId xmlns:p14="http://schemas.microsoft.com/office/powerpoint/2010/main" val="14012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6388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 </a:t>
            </a:r>
            <a:r>
              <a:rPr lang="ko-KR" altLang="en-US" sz="2000" u="none" dirty="0"/>
              <a:t>종목토론방 </a:t>
            </a:r>
            <a:r>
              <a:rPr lang="en-US" altLang="ko-KR" sz="2000" u="none" dirty="0"/>
              <a:t>+ </a:t>
            </a:r>
            <a:r>
              <a:rPr lang="ko-KR" altLang="en-US" sz="2000" u="none" dirty="0"/>
              <a:t>기사 </a:t>
            </a:r>
            <a:r>
              <a:rPr lang="en-US" altLang="ko-KR" sz="2000" u="none" dirty="0"/>
              <a:t>(earning rate threshold)</a:t>
            </a:r>
            <a:endParaRPr lang="ko-KR" altLang="en-US" sz="2000" u="none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CE6A888-AA52-4EE3-B193-6A40E23A3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35822"/>
              </p:ext>
            </p:extLst>
          </p:nvPr>
        </p:nvGraphicFramePr>
        <p:xfrm>
          <a:off x="0" y="2209800"/>
          <a:ext cx="9144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49673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05776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6049989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47775560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1,44,4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1,45,4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1,46,2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1,46,4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1,47,2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8,47,2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9,47,4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11,47,4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122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56.72%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56.92%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54.10%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54.78%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55.86%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62.96%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56.31%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62.75%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1,277,800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1,323,000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1,335,400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1,360,900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1,393,600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1,411,900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1,446,400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1,448,200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1,451,900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69D375-965B-4066-9157-2075BD0A41FC}"/>
              </a:ext>
            </a:extLst>
          </p:cNvPr>
          <p:cNvSpPr txBox="1"/>
          <p:nvPr/>
        </p:nvSpPr>
        <p:spPr>
          <a:xfrm>
            <a:off x="4496574" y="1752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437C9-87D0-47B7-BF61-211B922C9C89}"/>
              </a:ext>
            </a:extLst>
          </p:cNvPr>
          <p:cNvSpPr txBox="1"/>
          <p:nvPr/>
        </p:nvSpPr>
        <p:spPr>
          <a:xfrm>
            <a:off x="609600" y="114300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1,000,000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5AD62-B76E-4795-9C79-E22C6F2004BD}"/>
              </a:ext>
            </a:extLst>
          </p:cNvPr>
          <p:cNvSpPr txBox="1"/>
          <p:nvPr/>
        </p:nvSpPr>
        <p:spPr>
          <a:xfrm>
            <a:off x="3276600" y="5410200"/>
            <a:ext cx="5623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대부분 긍정 비율이 </a:t>
            </a:r>
            <a:r>
              <a:rPr lang="en-US" altLang="ko-KR" dirty="0"/>
              <a:t>47% </a:t>
            </a:r>
            <a:r>
              <a:rPr lang="ko-KR" altLang="en-US" dirty="0"/>
              <a:t>이상일 때에 좋은 성능을 보임</a:t>
            </a:r>
            <a:endParaRPr lang="en-US" altLang="ko-KR" dirty="0"/>
          </a:p>
          <a:p>
            <a:r>
              <a:rPr lang="ko-KR" altLang="en-US" dirty="0"/>
              <a:t>긍정 글 수는 </a:t>
            </a:r>
            <a:r>
              <a:rPr lang="en-US" altLang="ko-KR" dirty="0"/>
              <a:t>4</a:t>
            </a:r>
            <a:r>
              <a:rPr lang="ko-KR" altLang="en-US" dirty="0"/>
              <a:t>개 이상일 때에 좋은 성능을 보임</a:t>
            </a:r>
            <a:endParaRPr lang="en-US" altLang="ko-KR" dirty="0"/>
          </a:p>
          <a:p>
            <a:r>
              <a:rPr lang="ko-KR" altLang="en-US" dirty="0"/>
              <a:t>기사 개수는 영향이 딱히 없는 것으로 보임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4C601-AEA7-4FF0-AA46-608C7A0ACA9A}"/>
              </a:ext>
            </a:extLst>
          </p:cNvPr>
          <p:cNvSpPr txBox="1"/>
          <p:nvPr/>
        </p:nvSpPr>
        <p:spPr>
          <a:xfrm>
            <a:off x="457200" y="5562600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buy &amp; hold</a:t>
            </a:r>
          </a:p>
          <a:p>
            <a:r>
              <a:rPr lang="en-US" altLang="ko-KR" dirty="0"/>
              <a:t>1,004,200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87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5715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3. </a:t>
            </a:r>
            <a:r>
              <a:rPr lang="ko-KR" altLang="en-US" sz="2000" u="none" dirty="0"/>
              <a:t>종목토론방 </a:t>
            </a:r>
            <a:r>
              <a:rPr lang="en-US" altLang="ko-KR" sz="2000" u="none" dirty="0"/>
              <a:t>+ </a:t>
            </a:r>
            <a:r>
              <a:rPr lang="ko-KR" altLang="en-US" sz="2000" u="none" dirty="0"/>
              <a:t>기사 </a:t>
            </a:r>
            <a:r>
              <a:rPr lang="en-US" altLang="ko-KR" sz="2000" u="none" dirty="0"/>
              <a:t>(Accuracy threshold)</a:t>
            </a:r>
            <a:endParaRPr sz="2000" u="none" dirty="0"/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CE37B21B-E081-46CF-87AE-F2F39F011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23375"/>
              </p:ext>
            </p:extLst>
          </p:nvPr>
        </p:nvGraphicFramePr>
        <p:xfrm>
          <a:off x="0" y="2209800"/>
          <a:ext cx="914399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494283294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589110429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33449673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05776556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316049989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0382339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38215760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63863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8131062"/>
                    </a:ext>
                  </a:extLst>
                </a:gridCol>
              </a:tblGrid>
              <a:tr h="71496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1,65,3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9,59,4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27,31,9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28,25,12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28,27,11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28,29,10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29,27,11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29,29,10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999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Signal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25715"/>
                  </a:ext>
                </a:extLst>
              </a:tr>
              <a:tr h="71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69.23%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70.59%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71.43%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72.22%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75%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76.92%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80%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83.33%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75725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자산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9,806,100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10,459,500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10,459,500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10,810,100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10,558,800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10,627,100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10,745,200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10,816,100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831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3C5B5A7-1EBB-4527-A371-2A31FC5B8747}"/>
              </a:ext>
            </a:extLst>
          </p:cNvPr>
          <p:cNvSpPr txBox="1"/>
          <p:nvPr/>
        </p:nvSpPr>
        <p:spPr>
          <a:xfrm>
            <a:off x="4496574" y="1752600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기사 개수</a:t>
            </a:r>
            <a:r>
              <a:rPr lang="en-US" altLang="ko-KR" dirty="0"/>
              <a:t>, </a:t>
            </a:r>
            <a:r>
              <a:rPr lang="ko-KR" altLang="en-US" dirty="0"/>
              <a:t>기사 긍정 비율</a:t>
            </a:r>
            <a:r>
              <a:rPr lang="en-US" altLang="ko-KR" dirty="0"/>
              <a:t>, </a:t>
            </a:r>
            <a:r>
              <a:rPr lang="ko-KR" altLang="en-US" dirty="0" err="1"/>
              <a:t>종토방</a:t>
            </a:r>
            <a:r>
              <a:rPr lang="ko-KR" altLang="en-US" dirty="0"/>
              <a:t> 긍정 글 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6D666-AEF2-461B-9994-BCF1BC2ED373}"/>
              </a:ext>
            </a:extLst>
          </p:cNvPr>
          <p:cNvSpPr txBox="1"/>
          <p:nvPr/>
        </p:nvSpPr>
        <p:spPr>
          <a:xfrm>
            <a:off x="609600" y="1143000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초기자산 </a:t>
            </a:r>
            <a:r>
              <a:rPr lang="en-US" altLang="ko-KR" dirty="0"/>
              <a:t>10,000,000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06CE3-A316-4D95-9F78-66815831FFB1}"/>
              </a:ext>
            </a:extLst>
          </p:cNvPr>
          <p:cNvSpPr txBox="1"/>
          <p:nvPr/>
        </p:nvSpPr>
        <p:spPr>
          <a:xfrm>
            <a:off x="4570395" y="5433536"/>
            <a:ext cx="400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Accuracy</a:t>
            </a:r>
            <a:r>
              <a:rPr lang="ko-KR" altLang="en-US" dirty="0"/>
              <a:t>는 기사 개수가 </a:t>
            </a:r>
            <a:r>
              <a:rPr lang="en-US" altLang="ko-KR" dirty="0"/>
              <a:t>27</a:t>
            </a:r>
            <a:r>
              <a:rPr lang="ko-KR" altLang="en-US" dirty="0"/>
              <a:t>개 이상이며</a:t>
            </a:r>
            <a:endParaRPr lang="en-US" altLang="ko-KR" dirty="0"/>
          </a:p>
          <a:p>
            <a:r>
              <a:rPr lang="ko-KR" altLang="en-US" dirty="0" err="1"/>
              <a:t>종토방</a:t>
            </a:r>
            <a:r>
              <a:rPr lang="ko-KR" altLang="en-US" dirty="0"/>
              <a:t> 긍정 글 수가 </a:t>
            </a:r>
            <a:r>
              <a:rPr lang="en-US" altLang="ko-KR" dirty="0"/>
              <a:t>10</a:t>
            </a:r>
            <a:r>
              <a:rPr lang="ko-KR" altLang="en-US" dirty="0"/>
              <a:t>개 이상일 때 </a:t>
            </a:r>
            <a:endParaRPr lang="en-US" altLang="ko-KR" dirty="0"/>
          </a:p>
          <a:p>
            <a:r>
              <a:rPr lang="ko-KR" altLang="en-US" dirty="0"/>
              <a:t>좋은 성능을 보임</a:t>
            </a:r>
          </a:p>
        </p:txBody>
      </p:sp>
    </p:spTree>
    <p:extLst>
      <p:ext uri="{BB962C8B-B14F-4D97-AF65-F5344CB8AC3E}">
        <p14:creationId xmlns:p14="http://schemas.microsoft.com/office/powerpoint/2010/main" val="58152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4648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4. </a:t>
            </a:r>
            <a:r>
              <a:rPr lang="ko-KR" altLang="en-US" sz="2000" u="none" dirty="0"/>
              <a:t>계획</a:t>
            </a:r>
            <a:endParaRPr sz="20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A4720-186B-4A73-BBAC-87871C467E6C}"/>
              </a:ext>
            </a:extLst>
          </p:cNvPr>
          <p:cNvSpPr txBox="1"/>
          <p:nvPr/>
        </p:nvSpPr>
        <p:spPr>
          <a:xfrm>
            <a:off x="1104558" y="3440229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 단위 </a:t>
            </a:r>
            <a:r>
              <a:rPr lang="ko-KR" altLang="en-US" dirty="0" err="1"/>
              <a:t>제약주</a:t>
            </a:r>
            <a:r>
              <a:rPr lang="ko-KR" altLang="en-US" dirty="0"/>
              <a:t> 기사 학습 및 예측 모델 구축</a:t>
            </a:r>
          </a:p>
        </p:txBody>
      </p:sp>
    </p:spTree>
    <p:extLst>
      <p:ext uri="{BB962C8B-B14F-4D97-AF65-F5344CB8AC3E}">
        <p14:creationId xmlns:p14="http://schemas.microsoft.com/office/powerpoint/2010/main" val="357244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260</Words>
  <Application>Microsoft Office PowerPoint</Application>
  <PresentationFormat>화면 슬라이드 쇼(4:3)</PresentationFormat>
  <Paragraphs>109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Book Antiqua</vt:lpstr>
      <vt:lpstr>Calibri</vt:lpstr>
      <vt:lpstr>Office Theme</vt:lpstr>
      <vt:lpstr>연구 진행상황</vt:lpstr>
      <vt:lpstr>진행 과정</vt:lpstr>
      <vt:lpstr>1. 매매전략</vt:lpstr>
      <vt:lpstr>2. 종목토론방 + 기사 (earning rate threshold)</vt:lpstr>
      <vt:lpstr>3. 종목토론방 + 기사 (Accuracy threshold)</vt:lpstr>
      <vt:lpstr>4.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181</cp:revision>
  <dcterms:created xsi:type="dcterms:W3CDTF">2021-01-28T01:07:12Z</dcterms:created>
  <dcterms:modified xsi:type="dcterms:W3CDTF">2021-06-17T02:57:07Z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