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8" r:id="rId4"/>
    <p:sldId id="269" r:id="rId5"/>
    <p:sldId id="270" r:id="rId6"/>
    <p:sldId id="271" r:id="rId7"/>
    <p:sldId id="272" r:id="rId8"/>
    <p:sldId id="273" r:id="rId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41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B605-7598-4A9C-A48A-2257B887EAD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A391-E08C-4EB1-9EA0-40FC40CE4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8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1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7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4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6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00" y="95249"/>
            <a:ext cx="9017000" cy="6762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544" y="823173"/>
            <a:ext cx="5302250" cy="88900"/>
          </a:xfrm>
          <a:custGeom>
            <a:avLst/>
            <a:gdLst/>
            <a:ahLst/>
            <a:cxnLst/>
            <a:rect l="l" t="t" r="r" b="b"/>
            <a:pathLst>
              <a:path w="5302250" h="88900">
                <a:moveTo>
                  <a:pt x="5301990" y="0"/>
                </a:moveTo>
                <a:lnTo>
                  <a:pt x="0" y="0"/>
                </a:lnTo>
                <a:lnTo>
                  <a:pt x="0" y="88785"/>
                </a:lnTo>
                <a:lnTo>
                  <a:pt x="5301990" y="88785"/>
                </a:lnTo>
                <a:lnTo>
                  <a:pt x="530199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689" y="943347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7669653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0207" y="423461"/>
            <a:ext cx="207010" cy="280035"/>
          </a:xfrm>
          <a:custGeom>
            <a:avLst/>
            <a:gdLst/>
            <a:ahLst/>
            <a:cxnLst/>
            <a:rect l="l" t="t" r="r" b="b"/>
            <a:pathLst>
              <a:path w="207009" h="280034">
                <a:moveTo>
                  <a:pt x="0" y="0"/>
                </a:moveTo>
                <a:lnTo>
                  <a:pt x="41326" y="185409"/>
                </a:lnTo>
                <a:lnTo>
                  <a:pt x="206391" y="279419"/>
                </a:lnTo>
                <a:lnTo>
                  <a:pt x="165065" y="94009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015" y="446792"/>
            <a:ext cx="135890" cy="250825"/>
          </a:xfrm>
          <a:custGeom>
            <a:avLst/>
            <a:gdLst/>
            <a:ahLst/>
            <a:cxnLst/>
            <a:rect l="l" t="t" r="r" b="b"/>
            <a:pathLst>
              <a:path w="135890" h="250825">
                <a:moveTo>
                  <a:pt x="135461" y="0"/>
                </a:moveTo>
                <a:lnTo>
                  <a:pt x="8846" y="93402"/>
                </a:lnTo>
                <a:lnTo>
                  <a:pt x="0" y="250492"/>
                </a:lnTo>
                <a:lnTo>
                  <a:pt x="126614" y="157088"/>
                </a:lnTo>
                <a:lnTo>
                  <a:pt x="135461" y="0"/>
                </a:lnTo>
                <a:close/>
              </a:path>
            </a:pathLst>
          </a:custGeom>
          <a:solidFill>
            <a:srgbClr val="0099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26215" y="985360"/>
            <a:ext cx="1388745" cy="45720"/>
          </a:xfrm>
          <a:custGeom>
            <a:avLst/>
            <a:gdLst/>
            <a:ahLst/>
            <a:cxnLst/>
            <a:rect l="l" t="t" r="r" b="b"/>
            <a:pathLst>
              <a:path w="1388745" h="45719">
                <a:moveTo>
                  <a:pt x="1388125" y="0"/>
                </a:moveTo>
                <a:lnTo>
                  <a:pt x="0" y="0"/>
                </a:lnTo>
                <a:lnTo>
                  <a:pt x="0" y="45718"/>
                </a:lnTo>
                <a:lnTo>
                  <a:pt x="1388125" y="45718"/>
                </a:lnTo>
                <a:lnTo>
                  <a:pt x="1388125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445" y="406907"/>
            <a:ext cx="831110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541" y="1992232"/>
            <a:ext cx="699452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8776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9883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2"/>
            <a:ext cx="9143453" cy="6844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67795" y="2281571"/>
            <a:ext cx="4172585" cy="91440"/>
          </a:xfrm>
          <a:custGeom>
            <a:avLst/>
            <a:gdLst/>
            <a:ahLst/>
            <a:cxnLst/>
            <a:rect l="l" t="t" r="r" b="b"/>
            <a:pathLst>
              <a:path w="4172584" h="91439">
                <a:moveTo>
                  <a:pt x="4172231" y="0"/>
                </a:moveTo>
                <a:lnTo>
                  <a:pt x="0" y="0"/>
                </a:lnTo>
                <a:lnTo>
                  <a:pt x="0" y="91164"/>
                </a:lnTo>
                <a:lnTo>
                  <a:pt x="4172231" y="91164"/>
                </a:lnTo>
                <a:lnTo>
                  <a:pt x="4172231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116" y="2072884"/>
            <a:ext cx="5151120" cy="111125"/>
          </a:xfrm>
          <a:custGeom>
            <a:avLst/>
            <a:gdLst/>
            <a:ahLst/>
            <a:cxnLst/>
            <a:rect l="l" t="t" r="r" b="b"/>
            <a:pathLst>
              <a:path w="5151120" h="111125">
                <a:moveTo>
                  <a:pt x="5150840" y="0"/>
                </a:moveTo>
                <a:lnTo>
                  <a:pt x="0" y="0"/>
                </a:lnTo>
                <a:lnTo>
                  <a:pt x="0" y="110690"/>
                </a:lnTo>
                <a:lnTo>
                  <a:pt x="5150840" y="110690"/>
                </a:lnTo>
                <a:lnTo>
                  <a:pt x="515084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8332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34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3987" y="2236998"/>
            <a:ext cx="6169025" cy="0"/>
          </a:xfrm>
          <a:custGeom>
            <a:avLst/>
            <a:gdLst/>
            <a:ahLst/>
            <a:cxnLst/>
            <a:rect l="l" t="t" r="r" b="b"/>
            <a:pathLst>
              <a:path w="6169025">
                <a:moveTo>
                  <a:pt x="6168751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5333" y="6313346"/>
            <a:ext cx="4008120" cy="64135"/>
          </a:xfrm>
          <a:custGeom>
            <a:avLst/>
            <a:gdLst/>
            <a:ahLst/>
            <a:cxnLst/>
            <a:rect l="l" t="t" r="r" b="b"/>
            <a:pathLst>
              <a:path w="4008120" h="64135">
                <a:moveTo>
                  <a:pt x="4007539" y="0"/>
                </a:moveTo>
                <a:lnTo>
                  <a:pt x="0" y="0"/>
                </a:lnTo>
                <a:lnTo>
                  <a:pt x="0" y="63670"/>
                </a:lnTo>
                <a:lnTo>
                  <a:pt x="4007539" y="63670"/>
                </a:lnTo>
                <a:lnTo>
                  <a:pt x="4007539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4940" y="2531913"/>
            <a:ext cx="362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245" algn="l"/>
              </a:tabLst>
            </a:pPr>
            <a:r>
              <a:rPr lang="ko-KR" altLang="en-US" sz="4400" b="0" u="none" dirty="0">
                <a:latin typeface="Book Antiqua"/>
                <a:cs typeface="Book Antiqua"/>
              </a:rPr>
              <a:t>연구 진행상황</a:t>
            </a:r>
            <a:endParaRPr sz="4400" b="0" u="none" dirty="0">
              <a:latin typeface="Book Antiqua"/>
              <a:cs typeface="Book Antiqu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C048D-6D90-4F80-9B83-03AEBF018B5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3429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1. Train</a:t>
            </a:r>
            <a:endParaRPr sz="2000" u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F63B2-888A-4A0D-892F-865D18FF1A03}"/>
              </a:ext>
            </a:extLst>
          </p:cNvPr>
          <p:cNvSpPr txBox="1"/>
          <p:nvPr/>
        </p:nvSpPr>
        <p:spPr>
          <a:xfrm>
            <a:off x="2819400" y="516935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= 20170607 ~ 20200327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C86C5C0-A3CB-4AD3-9391-199C2BFFB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61549"/>
              </p:ext>
            </p:extLst>
          </p:nvPr>
        </p:nvGraphicFramePr>
        <p:xfrm>
          <a:off x="1295400" y="2667000"/>
          <a:ext cx="6400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7775560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9,46,4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10,44,4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9,51,4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11,44,4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61.54%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60.71%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66.67%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63.64%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61.54%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1,232,500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1,249,200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1,235,500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1,234,200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1,245,300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1,260,000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0F71C9-D272-452B-9078-0E9531AD7239}"/>
              </a:ext>
            </a:extLst>
          </p:cNvPr>
          <p:cNvSpPr txBox="1"/>
          <p:nvPr/>
        </p:nvSpPr>
        <p:spPr>
          <a:xfrm>
            <a:off x="3886200" y="1916668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(%),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FA89-25D6-4FF3-BDA7-42B1086EF2BD}"/>
              </a:ext>
            </a:extLst>
          </p:cNvPr>
          <p:cNvSpPr txBox="1"/>
          <p:nvPr/>
        </p:nvSpPr>
        <p:spPr>
          <a:xfrm>
            <a:off x="319036" y="13716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1,000,000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1BA37-43F7-4868-8804-2D8DF1EEBF45}"/>
              </a:ext>
            </a:extLst>
          </p:cNvPr>
          <p:cNvSpPr txBox="1"/>
          <p:nvPr/>
        </p:nvSpPr>
        <p:spPr>
          <a:xfrm>
            <a:off x="5486400" y="5842337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종토방의</a:t>
            </a:r>
            <a:r>
              <a:rPr lang="ko-KR" altLang="en-US" dirty="0"/>
              <a:t> 긍정 글이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개이상일때 </a:t>
            </a:r>
            <a:r>
              <a:rPr lang="en-US" altLang="ko-KR" dirty="0"/>
              <a:t>best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40CEC-06B7-4EC9-9CE4-7BE5C9C533B0}"/>
              </a:ext>
            </a:extLst>
          </p:cNvPr>
          <p:cNvSpPr txBox="1"/>
          <p:nvPr/>
        </p:nvSpPr>
        <p:spPr>
          <a:xfrm>
            <a:off x="457200" y="5842337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 &amp; Hold = 659,800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2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2.Test</a:t>
            </a:r>
            <a:endParaRPr lang="ko-KR" altLang="en-US" sz="2000" u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9D375-965B-4066-9157-2075BD0A41FC}"/>
              </a:ext>
            </a:extLst>
          </p:cNvPr>
          <p:cNvSpPr txBox="1"/>
          <p:nvPr/>
        </p:nvSpPr>
        <p:spPr>
          <a:xfrm>
            <a:off x="4176764" y="1688068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(%),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437C9-87D0-47B7-BF61-211B922C9C89}"/>
              </a:ext>
            </a:extLst>
          </p:cNvPr>
          <p:cNvSpPr txBox="1"/>
          <p:nvPr/>
        </p:nvSpPr>
        <p:spPr>
          <a:xfrm>
            <a:off x="609600" y="11430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1,000,000</a:t>
            </a:r>
            <a:endParaRPr lang="ko-KR" altLang="en-US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B857A95B-BFB8-422D-84B1-8CB1BA62E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34005"/>
              </p:ext>
            </p:extLst>
          </p:nvPr>
        </p:nvGraphicFramePr>
        <p:xfrm>
          <a:off x="1084952" y="2274332"/>
          <a:ext cx="6400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7775560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9,46,4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10,44,4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9,51,4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11,44,4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62.5%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58.82%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65%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63.33%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62.07%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58.82%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1,158,300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1,096,000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1,082,800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1,167,400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1,161,900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1,096,000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3DDC02-399C-435A-BE00-1AB07D826BF5}"/>
              </a:ext>
            </a:extLst>
          </p:cNvPr>
          <p:cNvSpPr txBox="1"/>
          <p:nvPr/>
        </p:nvSpPr>
        <p:spPr>
          <a:xfrm>
            <a:off x="2819400" y="516935"/>
            <a:ext cx="287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= 20200328 ~ 20210510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77F08-7FF8-4217-A9CF-96C5AD5DD537}"/>
              </a:ext>
            </a:extLst>
          </p:cNvPr>
          <p:cNvSpPr txBox="1"/>
          <p:nvPr/>
        </p:nvSpPr>
        <p:spPr>
          <a:xfrm>
            <a:off x="452481" y="559709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 &amp; Hold </a:t>
            </a:r>
            <a:r>
              <a:rPr lang="en-US" altLang="ko-KR"/>
              <a:t>= 1,610,800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89885-6033-45CC-96DE-6852E585FCFB}"/>
              </a:ext>
            </a:extLst>
          </p:cNvPr>
          <p:cNvSpPr txBox="1"/>
          <p:nvPr/>
        </p:nvSpPr>
        <p:spPr>
          <a:xfrm>
            <a:off x="5410200" y="5781757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년간 거의 </a:t>
            </a:r>
            <a:r>
              <a:rPr lang="en-US" altLang="ko-KR" dirty="0"/>
              <a:t>2</a:t>
            </a:r>
            <a:r>
              <a:rPr lang="ko-KR" altLang="en-US" dirty="0"/>
              <a:t>배 가까이 오르면서</a:t>
            </a:r>
            <a:endParaRPr lang="en-US" altLang="ko-KR" dirty="0"/>
          </a:p>
          <a:p>
            <a:r>
              <a:rPr lang="en-US" altLang="ko-KR" dirty="0"/>
              <a:t>Buy &amp; hold </a:t>
            </a:r>
            <a:r>
              <a:rPr lang="ko-KR" altLang="en-US" dirty="0"/>
              <a:t>보다는 한참 </a:t>
            </a:r>
            <a:r>
              <a:rPr lang="ko-KR" altLang="en-US" dirty="0" err="1"/>
              <a:t>모자른</a:t>
            </a:r>
            <a:endParaRPr lang="en-US" altLang="ko-KR" dirty="0"/>
          </a:p>
          <a:p>
            <a:r>
              <a:rPr lang="ko-KR" altLang="en-US" dirty="0"/>
              <a:t>결과를 보여줌</a:t>
            </a:r>
          </a:p>
        </p:txBody>
      </p:sp>
    </p:spTree>
    <p:extLst>
      <p:ext uri="{BB962C8B-B14F-4D97-AF65-F5344CB8AC3E}">
        <p14:creationId xmlns:p14="http://schemas.microsoft.com/office/powerpoint/2010/main" val="392587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2"/>
            <a:ext cx="9143453" cy="6844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67795" y="2281571"/>
            <a:ext cx="4172585" cy="91440"/>
          </a:xfrm>
          <a:custGeom>
            <a:avLst/>
            <a:gdLst/>
            <a:ahLst/>
            <a:cxnLst/>
            <a:rect l="l" t="t" r="r" b="b"/>
            <a:pathLst>
              <a:path w="4172584" h="91439">
                <a:moveTo>
                  <a:pt x="4172231" y="0"/>
                </a:moveTo>
                <a:lnTo>
                  <a:pt x="0" y="0"/>
                </a:lnTo>
                <a:lnTo>
                  <a:pt x="0" y="91164"/>
                </a:lnTo>
                <a:lnTo>
                  <a:pt x="4172231" y="91164"/>
                </a:lnTo>
                <a:lnTo>
                  <a:pt x="4172231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116" y="2072884"/>
            <a:ext cx="5151120" cy="111125"/>
          </a:xfrm>
          <a:custGeom>
            <a:avLst/>
            <a:gdLst/>
            <a:ahLst/>
            <a:cxnLst/>
            <a:rect l="l" t="t" r="r" b="b"/>
            <a:pathLst>
              <a:path w="5151120" h="111125">
                <a:moveTo>
                  <a:pt x="5150840" y="0"/>
                </a:moveTo>
                <a:lnTo>
                  <a:pt x="0" y="0"/>
                </a:lnTo>
                <a:lnTo>
                  <a:pt x="0" y="110690"/>
                </a:lnTo>
                <a:lnTo>
                  <a:pt x="5150840" y="110690"/>
                </a:lnTo>
                <a:lnTo>
                  <a:pt x="515084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8332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34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3987" y="2236998"/>
            <a:ext cx="6169025" cy="0"/>
          </a:xfrm>
          <a:custGeom>
            <a:avLst/>
            <a:gdLst/>
            <a:ahLst/>
            <a:cxnLst/>
            <a:rect l="l" t="t" r="r" b="b"/>
            <a:pathLst>
              <a:path w="6169025">
                <a:moveTo>
                  <a:pt x="6168751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5333" y="6313346"/>
            <a:ext cx="4008120" cy="64135"/>
          </a:xfrm>
          <a:custGeom>
            <a:avLst/>
            <a:gdLst/>
            <a:ahLst/>
            <a:cxnLst/>
            <a:rect l="l" t="t" r="r" b="b"/>
            <a:pathLst>
              <a:path w="4008120" h="64135">
                <a:moveTo>
                  <a:pt x="4007539" y="0"/>
                </a:moveTo>
                <a:lnTo>
                  <a:pt x="0" y="0"/>
                </a:lnTo>
                <a:lnTo>
                  <a:pt x="0" y="63670"/>
                </a:lnTo>
                <a:lnTo>
                  <a:pt x="4007539" y="63670"/>
                </a:lnTo>
                <a:lnTo>
                  <a:pt x="4007539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4940" y="2531913"/>
            <a:ext cx="6220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245" algn="l"/>
              </a:tabLst>
            </a:pPr>
            <a:r>
              <a:rPr lang="ko-KR" altLang="en-US" sz="4400" b="0" u="none" dirty="0">
                <a:latin typeface="Book Antiqua"/>
                <a:cs typeface="Book Antiqua"/>
              </a:rPr>
              <a:t>분 단위 제약테마주 분석</a:t>
            </a:r>
            <a:endParaRPr sz="4400" b="0" u="none" dirty="0">
              <a:latin typeface="Book Antiqua"/>
              <a:cs typeface="Book Antiqu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C048D-6D90-4F80-9B83-03AEBF018B5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1. </a:t>
            </a:r>
            <a:r>
              <a:rPr lang="ko-KR" altLang="en-US" sz="2000" u="none" dirty="0"/>
              <a:t>전략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0F88C-B903-4D44-89F4-BF5F947FEA20}"/>
              </a:ext>
            </a:extLst>
          </p:cNvPr>
          <p:cNvSpPr txBox="1"/>
          <p:nvPr/>
        </p:nvSpPr>
        <p:spPr>
          <a:xfrm>
            <a:off x="381000" y="1447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분봉을 기준으로 급격하게 오르거나 내린 경우 근처에 기사가 존재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해당 기사에 알맞게 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본문요약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labeling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77037-8D8A-40A7-9E69-5B9C391095AA}"/>
              </a:ext>
            </a:extLst>
          </p:cNvPr>
          <p:cNvSpPr txBox="1"/>
          <p:nvPr/>
        </p:nvSpPr>
        <p:spPr>
          <a:xfrm>
            <a:off x="370573" y="2729299"/>
            <a:ext cx="555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데이터 </a:t>
            </a:r>
            <a:r>
              <a:rPr lang="en-US" altLang="ko-KR" dirty="0"/>
              <a:t>set</a:t>
            </a:r>
            <a:r>
              <a:rPr lang="ko-KR" altLang="en-US" dirty="0"/>
              <a:t>으로 미세학습 진행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만개 </a:t>
            </a:r>
            <a:r>
              <a:rPr lang="en-US" altLang="ko-KR" dirty="0"/>
              <a:t>train set)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A8813-8071-4442-ADB2-122E1FCD39BA}"/>
              </a:ext>
            </a:extLst>
          </p:cNvPr>
          <p:cNvSpPr txBox="1"/>
          <p:nvPr/>
        </p:nvSpPr>
        <p:spPr>
          <a:xfrm>
            <a:off x="428594" y="3733800"/>
            <a:ext cx="726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테마의 다른 주식으로 </a:t>
            </a:r>
            <a:r>
              <a:rPr lang="en-US" altLang="ko-KR" dirty="0"/>
              <a:t>test</a:t>
            </a:r>
            <a:r>
              <a:rPr lang="ko-KR" altLang="en-US" dirty="0"/>
              <a:t>를 진행 </a:t>
            </a:r>
            <a:r>
              <a:rPr lang="en-US" altLang="ko-KR" dirty="0"/>
              <a:t>-&gt; </a:t>
            </a:r>
            <a:r>
              <a:rPr lang="ko-KR" altLang="en-US" dirty="0"/>
              <a:t>정확도 확인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천개 </a:t>
            </a:r>
            <a:r>
              <a:rPr lang="en-US" altLang="ko-KR" dirty="0"/>
              <a:t>test set)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CAB8B-54AE-4A75-83DA-FFD41F5DFAFC}"/>
              </a:ext>
            </a:extLst>
          </p:cNvPr>
          <p:cNvSpPr txBox="1"/>
          <p:nvPr/>
        </p:nvSpPr>
        <p:spPr>
          <a:xfrm>
            <a:off x="428594" y="4876800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긍정 확률이 높은 기사가 뜨면 바로 시장가로 구매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일정 수익</a:t>
            </a:r>
            <a:r>
              <a:rPr lang="en-US" altLang="ko-KR" dirty="0"/>
              <a:t>(%)</a:t>
            </a:r>
            <a:r>
              <a:rPr lang="ko-KR" altLang="en-US" dirty="0"/>
              <a:t>이 나면 바로 시장가로 판매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95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2. </a:t>
            </a:r>
            <a:r>
              <a:rPr lang="ko-KR" altLang="en-US" sz="2000" u="none" dirty="0"/>
              <a:t>선정 주식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EB8F6-578B-4D9A-BA37-18E42F9E0F02}"/>
              </a:ext>
            </a:extLst>
          </p:cNvPr>
          <p:cNvSpPr txBox="1"/>
          <p:nvPr/>
        </p:nvSpPr>
        <p:spPr>
          <a:xfrm>
            <a:off x="838200" y="1382435"/>
            <a:ext cx="626011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– </a:t>
            </a:r>
            <a:r>
              <a:rPr lang="ko-KR" altLang="en-US" dirty="0"/>
              <a:t>대표 코로나 제약주들 선택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개</a:t>
            </a:r>
            <a:r>
              <a:rPr lang="en-US" altLang="ko-KR" dirty="0"/>
              <a:t>) (</a:t>
            </a:r>
            <a:r>
              <a:rPr lang="ko-KR" altLang="en-US" dirty="0"/>
              <a:t>총 </a:t>
            </a:r>
            <a:r>
              <a:rPr lang="en-US" altLang="ko-KR" dirty="0"/>
              <a:t>1</a:t>
            </a:r>
            <a:r>
              <a:rPr lang="ko-KR" altLang="en-US" dirty="0"/>
              <a:t>만개의 </a:t>
            </a:r>
            <a:r>
              <a:rPr lang="en-US" altLang="ko-KR" dirty="0"/>
              <a:t>data)</a:t>
            </a:r>
          </a:p>
          <a:p>
            <a:endParaRPr lang="en-US" altLang="ko-KR" dirty="0"/>
          </a:p>
          <a:p>
            <a:r>
              <a:rPr lang="en-US" altLang="ko-KR" sz="1300" dirty="0"/>
              <a:t>"</a:t>
            </a:r>
            <a:r>
              <a:rPr lang="ko-KR" altLang="en-US" sz="1300" dirty="0" err="1"/>
              <a:t>휴마시스</a:t>
            </a:r>
            <a:r>
              <a:rPr lang="en-US" altLang="ko-KR" sz="1300" dirty="0"/>
              <a:t>","</a:t>
            </a:r>
            <a:r>
              <a:rPr lang="ko-KR" altLang="en-US" sz="1300" dirty="0"/>
              <a:t>환인제약</a:t>
            </a:r>
            <a:r>
              <a:rPr lang="en-US" altLang="ko-KR" sz="1300" dirty="0"/>
              <a:t>","</a:t>
            </a:r>
            <a:r>
              <a:rPr lang="ko-KR" altLang="en-US" sz="1300" dirty="0" err="1"/>
              <a:t>팜젠사이언스</a:t>
            </a:r>
            <a:r>
              <a:rPr lang="en-US" altLang="ko-KR" sz="1300" dirty="0"/>
              <a:t>","</a:t>
            </a:r>
            <a:r>
              <a:rPr lang="ko-KR" altLang="en-US" sz="1300" dirty="0" err="1"/>
              <a:t>파미셀</a:t>
            </a:r>
            <a:r>
              <a:rPr lang="en-US" altLang="ko-KR" sz="1300" dirty="0"/>
              <a:t>","</a:t>
            </a:r>
            <a:r>
              <a:rPr lang="ko-KR" altLang="en-US" sz="1300" dirty="0"/>
              <a:t>진원생명과학</a:t>
            </a:r>
            <a:r>
              <a:rPr lang="en-US" altLang="ko-KR" sz="1300" dirty="0"/>
              <a:t>",</a:t>
            </a:r>
          </a:p>
          <a:p>
            <a:r>
              <a:rPr lang="en-US" altLang="ko-KR" sz="1300" dirty="0"/>
              <a:t>"</a:t>
            </a:r>
            <a:r>
              <a:rPr lang="ko-KR" altLang="en-US" sz="1300" dirty="0" err="1"/>
              <a:t>종근당바이오</a:t>
            </a:r>
            <a:r>
              <a:rPr lang="en-US" altLang="ko-KR" sz="1300" dirty="0"/>
              <a:t>","</a:t>
            </a:r>
            <a:r>
              <a:rPr lang="ko-KR" altLang="en-US" sz="1300" dirty="0"/>
              <a:t>종근당</a:t>
            </a:r>
            <a:r>
              <a:rPr lang="en-US" altLang="ko-KR" sz="1300" dirty="0"/>
              <a:t>","</a:t>
            </a:r>
            <a:r>
              <a:rPr lang="ko-KR" altLang="en-US" sz="1300" dirty="0" err="1"/>
              <a:t>제넥신</a:t>
            </a:r>
            <a:r>
              <a:rPr lang="en-US" altLang="ko-KR" sz="1300" dirty="0"/>
              <a:t>","</a:t>
            </a:r>
            <a:r>
              <a:rPr lang="ko-KR" altLang="en-US" sz="1300" dirty="0" err="1"/>
              <a:t>일양약품</a:t>
            </a:r>
            <a:r>
              <a:rPr lang="en-US" altLang="ko-KR" sz="1300" dirty="0"/>
              <a:t>","</a:t>
            </a:r>
            <a:r>
              <a:rPr lang="ko-KR" altLang="en-US" sz="1300" dirty="0" err="1"/>
              <a:t>이연제약</a:t>
            </a:r>
            <a:r>
              <a:rPr lang="en-US" altLang="ko-KR" sz="1300" dirty="0"/>
              <a:t>“</a:t>
            </a:r>
          </a:p>
          <a:p>
            <a:r>
              <a:rPr lang="en-US" altLang="ko-KR" sz="1300" dirty="0"/>
              <a:t>,"</a:t>
            </a:r>
            <a:r>
              <a:rPr lang="ko-KR" altLang="en-US" sz="1300" dirty="0" err="1"/>
              <a:t>유나이티드제약</a:t>
            </a:r>
            <a:r>
              <a:rPr lang="en-US" altLang="ko-KR" sz="1300" dirty="0"/>
              <a:t>","</a:t>
            </a:r>
            <a:r>
              <a:rPr lang="ko-KR" altLang="en-US" sz="1300" dirty="0" err="1"/>
              <a:t>오리엔트바이오</a:t>
            </a:r>
            <a:r>
              <a:rPr lang="en-US" altLang="ko-KR" sz="1300" dirty="0"/>
              <a:t>","</a:t>
            </a:r>
            <a:r>
              <a:rPr lang="ko-KR" altLang="en-US" sz="1300" dirty="0"/>
              <a:t>신풍제약</a:t>
            </a:r>
            <a:r>
              <a:rPr lang="en-US" altLang="ko-KR" sz="1300" dirty="0"/>
              <a:t>“</a:t>
            </a:r>
          </a:p>
          <a:p>
            <a:r>
              <a:rPr lang="en-US" altLang="ko-KR" sz="1300" dirty="0"/>
              <a:t>,"</a:t>
            </a:r>
            <a:r>
              <a:rPr lang="ko-KR" altLang="en-US" sz="1300" dirty="0" err="1"/>
              <a:t>셀트리온제약</a:t>
            </a:r>
            <a:r>
              <a:rPr lang="en-US" altLang="ko-KR" sz="1300" dirty="0"/>
              <a:t>","</a:t>
            </a:r>
            <a:r>
              <a:rPr lang="ko-KR" altLang="en-US" sz="1300" dirty="0" err="1"/>
              <a:t>삼천당제약</a:t>
            </a:r>
            <a:r>
              <a:rPr lang="en-US" altLang="ko-KR" sz="1300" dirty="0"/>
              <a:t>","</a:t>
            </a:r>
            <a:r>
              <a:rPr lang="ko-KR" altLang="en-US" sz="1300" dirty="0"/>
              <a:t>삼성제약</a:t>
            </a:r>
            <a:r>
              <a:rPr lang="en-US" altLang="ko-KR" sz="1300" dirty="0"/>
              <a:t>“</a:t>
            </a:r>
          </a:p>
          <a:p>
            <a:r>
              <a:rPr lang="en-US" altLang="ko-KR" sz="1300" dirty="0"/>
              <a:t>,"</a:t>
            </a:r>
            <a:r>
              <a:rPr lang="ko-KR" altLang="en-US" sz="1300" dirty="0" err="1"/>
              <a:t>삼성바이오로직스</a:t>
            </a:r>
            <a:r>
              <a:rPr lang="en-US" altLang="ko-KR" sz="1300" dirty="0"/>
              <a:t>","</a:t>
            </a:r>
            <a:r>
              <a:rPr lang="ko-KR" altLang="en-US" sz="1300" dirty="0" err="1"/>
              <a:t>부광약품</a:t>
            </a:r>
            <a:r>
              <a:rPr lang="en-US" altLang="ko-KR" sz="1300" dirty="0"/>
              <a:t>","</a:t>
            </a:r>
            <a:r>
              <a:rPr lang="ko-KR" altLang="en-US" sz="1300" dirty="0"/>
              <a:t>명문제약</a:t>
            </a:r>
            <a:r>
              <a:rPr lang="en-US" altLang="ko-KR" sz="1300" dirty="0"/>
              <a:t>","</a:t>
            </a:r>
            <a:r>
              <a:rPr lang="ko-KR" altLang="en-US" sz="1300" dirty="0"/>
              <a:t>대웅제약</a:t>
            </a:r>
            <a:r>
              <a:rPr lang="en-US" altLang="ko-KR" sz="1300" dirty="0"/>
              <a:t>","</a:t>
            </a:r>
            <a:r>
              <a:rPr lang="ko-KR" altLang="en-US" sz="1300" dirty="0"/>
              <a:t>녹십자</a:t>
            </a:r>
            <a:r>
              <a:rPr lang="en-US" altLang="ko-KR" sz="1300" dirty="0"/>
              <a:t>","</a:t>
            </a:r>
            <a:r>
              <a:rPr lang="ko-KR" altLang="en-US" sz="1300" dirty="0"/>
              <a:t>국제약품</a:t>
            </a:r>
            <a:r>
              <a:rPr lang="en-US" altLang="ko-KR" sz="1300" dirty="0"/>
              <a:t>“</a:t>
            </a:r>
          </a:p>
          <a:p>
            <a:r>
              <a:rPr lang="en-US" altLang="ko-KR" sz="1300" dirty="0"/>
              <a:t>,"</a:t>
            </a:r>
            <a:r>
              <a:rPr lang="ko-KR" altLang="en-US" sz="1300" dirty="0"/>
              <a:t>광동제약</a:t>
            </a:r>
            <a:r>
              <a:rPr lang="en-US" altLang="ko-KR" sz="1300" dirty="0"/>
              <a:t>","</a:t>
            </a:r>
            <a:r>
              <a:rPr lang="ko-KR" altLang="en-US" sz="1300" dirty="0"/>
              <a:t>고려제약</a:t>
            </a:r>
            <a:r>
              <a:rPr lang="en-US" altLang="ko-KR" sz="1300" dirty="0"/>
              <a:t>","</a:t>
            </a:r>
            <a:r>
              <a:rPr lang="ko-KR" altLang="en-US" sz="1300" dirty="0"/>
              <a:t>경보제약</a:t>
            </a:r>
            <a:r>
              <a:rPr lang="en-US" altLang="ko-KR" sz="1300" dirty="0"/>
              <a:t>"</a:t>
            </a:r>
            <a:endParaRPr lang="ko-KR" alt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56711-CA4B-4E38-8DF1-0ACB06A3FA7A}"/>
              </a:ext>
            </a:extLst>
          </p:cNvPr>
          <p:cNvSpPr txBox="1"/>
          <p:nvPr/>
        </p:nvSpPr>
        <p:spPr>
          <a:xfrm>
            <a:off x="838200" y="3733800"/>
            <a:ext cx="750487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–  train</a:t>
            </a:r>
            <a:r>
              <a:rPr lang="ko-KR" altLang="en-US" dirty="0"/>
              <a:t>에 사용되지 않은 코로나 </a:t>
            </a:r>
            <a:r>
              <a:rPr lang="ko-KR" altLang="en-US" dirty="0" err="1"/>
              <a:t>제약주</a:t>
            </a:r>
            <a:r>
              <a:rPr lang="ko-KR" altLang="en-US" dirty="0"/>
              <a:t> 선택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 (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천개의 </a:t>
            </a:r>
            <a:r>
              <a:rPr lang="en-US" altLang="ko-KR" dirty="0"/>
              <a:t>data)</a:t>
            </a:r>
          </a:p>
          <a:p>
            <a:r>
              <a:rPr lang="en-US" altLang="ko-KR" sz="1300" dirty="0"/>
              <a:t>SK</a:t>
            </a:r>
            <a:r>
              <a:rPr lang="ko-KR" altLang="en-US" sz="1300" dirty="0" err="1"/>
              <a:t>바이오사이언스</a:t>
            </a:r>
            <a:r>
              <a:rPr lang="ko-KR" altLang="en-US" sz="1300" dirty="0"/>
              <a:t> </a:t>
            </a:r>
          </a:p>
          <a:p>
            <a:r>
              <a:rPr lang="ko-KR" altLang="en-US" sz="1300" dirty="0" err="1"/>
              <a:t>유바이오로직스</a:t>
            </a:r>
            <a:endParaRPr lang="ko-KR" altLang="en-US" sz="1300" dirty="0"/>
          </a:p>
          <a:p>
            <a:r>
              <a:rPr lang="ko-KR" altLang="en-US" sz="1300" dirty="0" err="1"/>
              <a:t>셀리드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8462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3. </a:t>
            </a:r>
            <a:r>
              <a:rPr lang="ko-KR" altLang="en-US" sz="2000" u="none" dirty="0"/>
              <a:t>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508A0-91B3-484E-A38C-8A365DE19D7C}"/>
              </a:ext>
            </a:extLst>
          </p:cNvPr>
          <p:cNvSpPr txBox="1"/>
          <p:nvPr/>
        </p:nvSpPr>
        <p:spPr>
          <a:xfrm>
            <a:off x="1371600" y="5505997"/>
            <a:ext cx="5581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: 5</a:t>
            </a:r>
            <a:r>
              <a:rPr lang="ko-KR" altLang="en-US" dirty="0"/>
              <a:t>분봉으로는 속도를 따라가지 못하는 것 같음</a:t>
            </a:r>
            <a:endParaRPr lang="en-US" altLang="ko-KR" dirty="0"/>
          </a:p>
          <a:p>
            <a:r>
              <a:rPr lang="ko-KR" altLang="en-US" dirty="0"/>
              <a:t>보통 미리 물량을 모으고 거래량이 터지면 팔아 버림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긍정기사가 부정으로 인식될 때가 많음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1A12A-586C-47A9-B8DB-544B057054E1}"/>
              </a:ext>
            </a:extLst>
          </p:cNvPr>
          <p:cNvSpPr txBox="1"/>
          <p:nvPr/>
        </p:nvSpPr>
        <p:spPr>
          <a:xfrm>
            <a:off x="1219200" y="1600200"/>
            <a:ext cx="334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Val_accuracy</a:t>
            </a:r>
            <a:r>
              <a:rPr lang="en-US" altLang="ko-KR" dirty="0"/>
              <a:t> - 52% </a:t>
            </a:r>
            <a:r>
              <a:rPr lang="ko-KR" altLang="en-US" dirty="0"/>
              <a:t>로 의미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F6935C-6382-4F57-BAF0-D6B2787A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3" y="2391390"/>
            <a:ext cx="5791199" cy="885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6A5F00-564B-457F-9BAA-A61984DBC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73" y="3455386"/>
            <a:ext cx="5817668" cy="1631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C91DE1-6FF8-4EE3-9758-D2859B782709}"/>
              </a:ext>
            </a:extLst>
          </p:cNvPr>
          <p:cNvSpPr txBox="1"/>
          <p:nvPr/>
        </p:nvSpPr>
        <p:spPr>
          <a:xfrm>
            <a:off x="6256627" y="2511136"/>
            <a:ext cx="2305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기사가 뜨자마자 </a:t>
            </a:r>
            <a:r>
              <a:rPr lang="en-US" altLang="ko-KR" dirty="0"/>
              <a:t>10%</a:t>
            </a:r>
          </a:p>
          <a:p>
            <a:r>
              <a:rPr lang="ko-KR" altLang="en-US" dirty="0"/>
              <a:t>정도 오르지만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D2543-C205-45DE-BF04-BD2F38D5FCE8}"/>
              </a:ext>
            </a:extLst>
          </p:cNvPr>
          <p:cNvSpPr txBox="1"/>
          <p:nvPr/>
        </p:nvSpPr>
        <p:spPr>
          <a:xfrm>
            <a:off x="6400800" y="3766673"/>
            <a:ext cx="2473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미리 기사가 뜨기 전에 </a:t>
            </a:r>
            <a:endParaRPr lang="en-US" altLang="ko-KR" dirty="0"/>
          </a:p>
          <a:p>
            <a:r>
              <a:rPr lang="ko-KR" altLang="en-US" dirty="0"/>
              <a:t>수집해둔 세력들이 </a:t>
            </a:r>
            <a:endParaRPr lang="en-US" altLang="ko-KR" dirty="0"/>
          </a:p>
          <a:p>
            <a:r>
              <a:rPr lang="ko-KR" altLang="en-US" dirty="0"/>
              <a:t>거래량이 터지자마자 </a:t>
            </a:r>
            <a:endParaRPr lang="en-US" altLang="ko-KR" dirty="0"/>
          </a:p>
          <a:p>
            <a:r>
              <a:rPr lang="ko-KR" altLang="en-US" dirty="0"/>
              <a:t>매도폭탄</a:t>
            </a:r>
          </a:p>
        </p:txBody>
      </p:sp>
    </p:spTree>
    <p:extLst>
      <p:ext uri="{BB962C8B-B14F-4D97-AF65-F5344CB8AC3E}">
        <p14:creationId xmlns:p14="http://schemas.microsoft.com/office/powerpoint/2010/main" val="241230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4. </a:t>
            </a:r>
            <a:r>
              <a:rPr lang="ko-KR" altLang="en-US" sz="2000" u="none" dirty="0"/>
              <a:t>앞으로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34D6A-7ED7-4392-9415-C725BB1693AE}"/>
              </a:ext>
            </a:extLst>
          </p:cNvPr>
          <p:cNvSpPr txBox="1"/>
          <p:nvPr/>
        </p:nvSpPr>
        <p:spPr>
          <a:xfrm>
            <a:off x="990600" y="1828800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/>
              <a:t>분봉을 기준으로 해볼 </a:t>
            </a:r>
            <a:r>
              <a:rPr lang="ko-KR" altLang="en-US" dirty="0"/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50574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</TotalTime>
  <Words>389</Words>
  <Application>Microsoft Office PowerPoint</Application>
  <PresentationFormat>화면 슬라이드 쇼(4:3)</PresentationFormat>
  <Paragraphs>114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Book Antiqua</vt:lpstr>
      <vt:lpstr>Calibri</vt:lpstr>
      <vt:lpstr>Office Theme</vt:lpstr>
      <vt:lpstr>연구 진행상황</vt:lpstr>
      <vt:lpstr>1. Train</vt:lpstr>
      <vt:lpstr>2.Test</vt:lpstr>
      <vt:lpstr>분 단위 제약테마주 분석</vt:lpstr>
      <vt:lpstr>1. 전략</vt:lpstr>
      <vt:lpstr>2. 선정 주식</vt:lpstr>
      <vt:lpstr>3. 결과</vt:lpstr>
      <vt:lpstr>4. 앞으로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진행현황</dc:title>
  <dc:creator>kimsangho</dc:creator>
  <cp:lastModifiedBy>강연구</cp:lastModifiedBy>
  <cp:revision>231</cp:revision>
  <dcterms:created xsi:type="dcterms:W3CDTF">2021-01-28T01:07:12Z</dcterms:created>
  <dcterms:modified xsi:type="dcterms:W3CDTF">2021-06-22T05:00:29Z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LastSaved">
    <vt:filetime>2021-01-28T00:00:00Z</vt:filetime>
  </property>
</Properties>
</file>