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66" r:id="rId4"/>
    <p:sldId id="268" r:id="rId5"/>
    <p:sldId id="271" r:id="rId6"/>
    <p:sldId id="269" r:id="rId7"/>
    <p:sldId id="272" r:id="rId8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41" autoAdjust="0"/>
  </p:normalViewPr>
  <p:slideViewPr>
    <p:cSldViewPr>
      <p:cViewPr varScale="1">
        <p:scale>
          <a:sx n="99" d="100"/>
          <a:sy n="99" d="100"/>
        </p:scale>
        <p:origin x="1944" y="7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BB605-7598-4A9C-A48A-2257B887EADB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1A391-E08C-4EB1-9EA0-40FC40CE4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8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3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38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92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930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27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6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400" y="95249"/>
            <a:ext cx="9017000" cy="67627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77544" y="823173"/>
            <a:ext cx="5302250" cy="88900"/>
          </a:xfrm>
          <a:custGeom>
            <a:avLst/>
            <a:gdLst/>
            <a:ahLst/>
            <a:cxnLst/>
            <a:rect l="l" t="t" r="r" b="b"/>
            <a:pathLst>
              <a:path w="5302250" h="88900">
                <a:moveTo>
                  <a:pt x="5301990" y="0"/>
                </a:moveTo>
                <a:lnTo>
                  <a:pt x="0" y="0"/>
                </a:lnTo>
                <a:lnTo>
                  <a:pt x="0" y="88785"/>
                </a:lnTo>
                <a:lnTo>
                  <a:pt x="5301990" y="88785"/>
                </a:lnTo>
                <a:lnTo>
                  <a:pt x="5301990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4689" y="943347"/>
            <a:ext cx="7670165" cy="0"/>
          </a:xfrm>
          <a:custGeom>
            <a:avLst/>
            <a:gdLst/>
            <a:ahLst/>
            <a:cxnLst/>
            <a:rect l="l" t="t" r="r" b="b"/>
            <a:pathLst>
              <a:path w="7670165">
                <a:moveTo>
                  <a:pt x="7669653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0207" y="423461"/>
            <a:ext cx="207010" cy="280035"/>
          </a:xfrm>
          <a:custGeom>
            <a:avLst/>
            <a:gdLst/>
            <a:ahLst/>
            <a:cxnLst/>
            <a:rect l="l" t="t" r="r" b="b"/>
            <a:pathLst>
              <a:path w="207009" h="280034">
                <a:moveTo>
                  <a:pt x="0" y="0"/>
                </a:moveTo>
                <a:lnTo>
                  <a:pt x="41326" y="185409"/>
                </a:lnTo>
                <a:lnTo>
                  <a:pt x="206391" y="279419"/>
                </a:lnTo>
                <a:lnTo>
                  <a:pt x="165065" y="94009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0015" y="446792"/>
            <a:ext cx="135890" cy="250825"/>
          </a:xfrm>
          <a:custGeom>
            <a:avLst/>
            <a:gdLst/>
            <a:ahLst/>
            <a:cxnLst/>
            <a:rect l="l" t="t" r="r" b="b"/>
            <a:pathLst>
              <a:path w="135890" h="250825">
                <a:moveTo>
                  <a:pt x="135461" y="0"/>
                </a:moveTo>
                <a:lnTo>
                  <a:pt x="8846" y="93402"/>
                </a:lnTo>
                <a:lnTo>
                  <a:pt x="0" y="250492"/>
                </a:lnTo>
                <a:lnTo>
                  <a:pt x="126614" y="157088"/>
                </a:lnTo>
                <a:lnTo>
                  <a:pt x="135461" y="0"/>
                </a:lnTo>
                <a:close/>
              </a:path>
            </a:pathLst>
          </a:custGeom>
          <a:solidFill>
            <a:srgbClr val="0099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326215" y="985360"/>
            <a:ext cx="1388745" cy="45720"/>
          </a:xfrm>
          <a:custGeom>
            <a:avLst/>
            <a:gdLst/>
            <a:ahLst/>
            <a:cxnLst/>
            <a:rect l="l" t="t" r="r" b="b"/>
            <a:pathLst>
              <a:path w="1388745" h="45719">
                <a:moveTo>
                  <a:pt x="1388125" y="0"/>
                </a:moveTo>
                <a:lnTo>
                  <a:pt x="0" y="0"/>
                </a:lnTo>
                <a:lnTo>
                  <a:pt x="0" y="45718"/>
                </a:lnTo>
                <a:lnTo>
                  <a:pt x="1388125" y="45718"/>
                </a:lnTo>
                <a:lnTo>
                  <a:pt x="1388125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445" y="406907"/>
            <a:ext cx="8311108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7541" y="1992232"/>
            <a:ext cx="6994525" cy="149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18776" y="5365803"/>
            <a:ext cx="245110" cy="55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9883" y="5365803"/>
            <a:ext cx="245110" cy="55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2"/>
            <a:ext cx="9143453" cy="68441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67795" y="2281571"/>
            <a:ext cx="4172585" cy="91440"/>
          </a:xfrm>
          <a:custGeom>
            <a:avLst/>
            <a:gdLst/>
            <a:ahLst/>
            <a:cxnLst/>
            <a:rect l="l" t="t" r="r" b="b"/>
            <a:pathLst>
              <a:path w="4172584" h="91439">
                <a:moveTo>
                  <a:pt x="4172231" y="0"/>
                </a:moveTo>
                <a:lnTo>
                  <a:pt x="0" y="0"/>
                </a:lnTo>
                <a:lnTo>
                  <a:pt x="0" y="91164"/>
                </a:lnTo>
                <a:lnTo>
                  <a:pt x="4172231" y="91164"/>
                </a:lnTo>
                <a:lnTo>
                  <a:pt x="4172231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116" y="2072884"/>
            <a:ext cx="5151120" cy="111125"/>
          </a:xfrm>
          <a:custGeom>
            <a:avLst/>
            <a:gdLst/>
            <a:ahLst/>
            <a:cxnLst/>
            <a:rect l="l" t="t" r="r" b="b"/>
            <a:pathLst>
              <a:path w="5151120" h="111125">
                <a:moveTo>
                  <a:pt x="5150840" y="0"/>
                </a:moveTo>
                <a:lnTo>
                  <a:pt x="0" y="0"/>
                </a:lnTo>
                <a:lnTo>
                  <a:pt x="0" y="110690"/>
                </a:lnTo>
                <a:lnTo>
                  <a:pt x="5150840" y="110690"/>
                </a:lnTo>
                <a:lnTo>
                  <a:pt x="5150840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78332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34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3987" y="2236998"/>
            <a:ext cx="6169025" cy="0"/>
          </a:xfrm>
          <a:custGeom>
            <a:avLst/>
            <a:gdLst/>
            <a:ahLst/>
            <a:cxnLst/>
            <a:rect l="l" t="t" r="r" b="b"/>
            <a:pathLst>
              <a:path w="6169025">
                <a:moveTo>
                  <a:pt x="6168751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5333" y="6313346"/>
            <a:ext cx="4008120" cy="64135"/>
          </a:xfrm>
          <a:custGeom>
            <a:avLst/>
            <a:gdLst/>
            <a:ahLst/>
            <a:cxnLst/>
            <a:rect l="l" t="t" r="r" b="b"/>
            <a:pathLst>
              <a:path w="4008120" h="64135">
                <a:moveTo>
                  <a:pt x="4007539" y="0"/>
                </a:moveTo>
                <a:lnTo>
                  <a:pt x="0" y="0"/>
                </a:lnTo>
                <a:lnTo>
                  <a:pt x="0" y="63670"/>
                </a:lnTo>
                <a:lnTo>
                  <a:pt x="4007539" y="63670"/>
                </a:lnTo>
                <a:lnTo>
                  <a:pt x="4007539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94940" y="2531913"/>
            <a:ext cx="3627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5245" algn="l"/>
              </a:tabLst>
            </a:pPr>
            <a:r>
              <a:rPr lang="ko-KR" altLang="en-US" sz="4400" b="0" u="none" dirty="0">
                <a:latin typeface="Book Antiqua"/>
                <a:cs typeface="Book Antiqua"/>
              </a:rPr>
              <a:t>연구 진행상황</a:t>
            </a:r>
            <a:endParaRPr sz="4400" b="0" u="none" dirty="0">
              <a:latin typeface="Book Antiqua"/>
              <a:cs typeface="Book Antiqu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CC048D-6D90-4F80-9B83-03AEBF018B5F}"/>
              </a:ext>
            </a:extLst>
          </p:cNvPr>
          <p:cNvSpPr/>
          <p:nvPr/>
        </p:nvSpPr>
        <p:spPr>
          <a:xfrm>
            <a:off x="5076" y="6412270"/>
            <a:ext cx="3276600" cy="426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3429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1. Grid</a:t>
            </a:r>
            <a:r>
              <a:rPr lang="ko-KR" altLang="en-US" sz="2000" u="none" dirty="0"/>
              <a:t> </a:t>
            </a:r>
            <a:r>
              <a:rPr lang="en-US" altLang="ko-KR" sz="2000" u="none" dirty="0"/>
              <a:t>Train</a:t>
            </a:r>
            <a:endParaRPr sz="2000" u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F63B2-888A-4A0D-892F-865D18FF1A03}"/>
              </a:ext>
            </a:extLst>
          </p:cNvPr>
          <p:cNvSpPr txBox="1"/>
          <p:nvPr/>
        </p:nvSpPr>
        <p:spPr>
          <a:xfrm>
            <a:off x="4007373" y="516935"/>
            <a:ext cx="295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 = 20170607 ~ 20200306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C86C5C0-A3CB-4AD3-9391-199C2BFFBE57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2667000"/>
          <a:ext cx="6400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42832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891104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3823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5760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63863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581310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47775560"/>
                    </a:ext>
                  </a:extLst>
                </a:gridCol>
              </a:tblGrid>
              <a:tr h="7149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9,46,4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10,44,4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9,51,4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9,47,4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11,47,4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11,44,4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09999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Long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25715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61.54%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60.71%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66.67%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62.5%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63.64%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61.54%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75725"/>
                  </a:ext>
                </a:extLst>
              </a:tr>
              <a:tr h="7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1,232,500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1,249,200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1,235,500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1,234,200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1,246,300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1,260,000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831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0F71C9-D272-452B-9078-0E9531AD7239}"/>
              </a:ext>
            </a:extLst>
          </p:cNvPr>
          <p:cNvSpPr txBox="1"/>
          <p:nvPr/>
        </p:nvSpPr>
        <p:spPr>
          <a:xfrm>
            <a:off x="3886200" y="2017129"/>
            <a:ext cx="495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기사 개수</a:t>
            </a:r>
            <a:r>
              <a:rPr lang="en-US" altLang="ko-KR" dirty="0"/>
              <a:t>, </a:t>
            </a:r>
            <a:r>
              <a:rPr lang="ko-KR" altLang="en-US" dirty="0"/>
              <a:t>기사 긍정 비율</a:t>
            </a:r>
            <a:r>
              <a:rPr lang="en-US" altLang="ko-KR" dirty="0"/>
              <a:t>(%), </a:t>
            </a:r>
            <a:r>
              <a:rPr lang="ko-KR" altLang="en-US" dirty="0" err="1"/>
              <a:t>종토방</a:t>
            </a:r>
            <a:r>
              <a:rPr lang="ko-KR" altLang="en-US" dirty="0"/>
              <a:t> 긍정 글 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FA89-25D6-4FF3-BDA7-42B1086EF2BD}"/>
              </a:ext>
            </a:extLst>
          </p:cNvPr>
          <p:cNvSpPr txBox="1"/>
          <p:nvPr/>
        </p:nvSpPr>
        <p:spPr>
          <a:xfrm>
            <a:off x="319036" y="137160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초기자산 </a:t>
            </a:r>
            <a:r>
              <a:rPr lang="en-US" altLang="ko-KR" dirty="0"/>
              <a:t>1,000,000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40CEC-06B7-4EC9-9CE4-7BE5C9C533B0}"/>
              </a:ext>
            </a:extLst>
          </p:cNvPr>
          <p:cNvSpPr txBox="1"/>
          <p:nvPr/>
        </p:nvSpPr>
        <p:spPr>
          <a:xfrm>
            <a:off x="457200" y="5842337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Buy &amp; Hold = 659,800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2AD4C-44FF-47A0-B1FD-DD3F30557829}"/>
              </a:ext>
            </a:extLst>
          </p:cNvPr>
          <p:cNvSpPr txBox="1"/>
          <p:nvPr/>
        </p:nvSpPr>
        <p:spPr>
          <a:xfrm>
            <a:off x="6019800" y="1113535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Grid – 4</a:t>
            </a:r>
            <a:r>
              <a:rPr lang="ko-KR" altLang="en-US" dirty="0"/>
              <a:t>시간 이상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47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3429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2. Bayes</a:t>
            </a:r>
            <a:r>
              <a:rPr lang="ko-KR" altLang="en-US" sz="2000" u="none" dirty="0"/>
              <a:t> </a:t>
            </a:r>
            <a:r>
              <a:rPr lang="en-US" altLang="ko-KR" sz="2000" u="none" dirty="0"/>
              <a:t>Train</a:t>
            </a:r>
            <a:endParaRPr sz="2000" u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F63B2-888A-4A0D-892F-865D18FF1A03}"/>
              </a:ext>
            </a:extLst>
          </p:cNvPr>
          <p:cNvSpPr txBox="1"/>
          <p:nvPr/>
        </p:nvSpPr>
        <p:spPr>
          <a:xfrm>
            <a:off x="4007373" y="516935"/>
            <a:ext cx="295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 = 20170607 ~ 20200306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C86C5C0-A3CB-4AD3-9391-199C2BFFB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61360"/>
              </p:ext>
            </p:extLst>
          </p:nvPr>
        </p:nvGraphicFramePr>
        <p:xfrm>
          <a:off x="1295400" y="2667000"/>
          <a:ext cx="6400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42832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891104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3823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5760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63863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581310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47775560"/>
                    </a:ext>
                  </a:extLst>
                </a:gridCol>
              </a:tblGrid>
              <a:tr h="7149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7,49,4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9,48,4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10,49,4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11,51,4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11,50,4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11,47,4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09999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Long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25715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56.52%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60.87%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66.67%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63.16%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63.64%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75725"/>
                  </a:ext>
                </a:extLst>
              </a:tr>
              <a:tr h="7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1,216,500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1,225,400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1,232,400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1,235,500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1,244,500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1,246,300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831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0F71C9-D272-452B-9078-0E9531AD7239}"/>
              </a:ext>
            </a:extLst>
          </p:cNvPr>
          <p:cNvSpPr txBox="1"/>
          <p:nvPr/>
        </p:nvSpPr>
        <p:spPr>
          <a:xfrm>
            <a:off x="3886200" y="2017129"/>
            <a:ext cx="495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기사 개수</a:t>
            </a:r>
            <a:r>
              <a:rPr lang="en-US" altLang="ko-KR" dirty="0"/>
              <a:t>, </a:t>
            </a:r>
            <a:r>
              <a:rPr lang="ko-KR" altLang="en-US" dirty="0"/>
              <a:t>기사 긍정 비율</a:t>
            </a:r>
            <a:r>
              <a:rPr lang="en-US" altLang="ko-KR" dirty="0"/>
              <a:t>(%), </a:t>
            </a:r>
            <a:r>
              <a:rPr lang="ko-KR" altLang="en-US" dirty="0" err="1"/>
              <a:t>종토방</a:t>
            </a:r>
            <a:r>
              <a:rPr lang="ko-KR" altLang="en-US" dirty="0"/>
              <a:t> 긍정 글 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FA89-25D6-4FF3-BDA7-42B1086EF2BD}"/>
              </a:ext>
            </a:extLst>
          </p:cNvPr>
          <p:cNvSpPr txBox="1"/>
          <p:nvPr/>
        </p:nvSpPr>
        <p:spPr>
          <a:xfrm>
            <a:off x="319036" y="137160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초기자산 </a:t>
            </a:r>
            <a:r>
              <a:rPr lang="en-US" altLang="ko-KR" dirty="0"/>
              <a:t>1,000,000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40CEC-06B7-4EC9-9CE4-7BE5C9C533B0}"/>
              </a:ext>
            </a:extLst>
          </p:cNvPr>
          <p:cNvSpPr txBox="1"/>
          <p:nvPr/>
        </p:nvSpPr>
        <p:spPr>
          <a:xfrm>
            <a:off x="457200" y="5842337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Buy &amp; Hold = 659,800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2AD4C-44FF-47A0-B1FD-DD3F30557829}"/>
              </a:ext>
            </a:extLst>
          </p:cNvPr>
          <p:cNvSpPr txBox="1"/>
          <p:nvPr/>
        </p:nvSpPr>
        <p:spPr>
          <a:xfrm>
            <a:off x="6019800" y="111353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베이지안 </a:t>
            </a:r>
            <a:r>
              <a:rPr lang="en-US" altLang="ko-KR" dirty="0"/>
              <a:t>- 20</a:t>
            </a:r>
            <a:r>
              <a:rPr lang="ko-KR" altLang="en-US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128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5638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3.Grid Test</a:t>
            </a:r>
            <a:endParaRPr lang="ko-KR" altLang="en-US" sz="2000" u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9D375-965B-4066-9157-2075BD0A41FC}"/>
              </a:ext>
            </a:extLst>
          </p:cNvPr>
          <p:cNvSpPr txBox="1"/>
          <p:nvPr/>
        </p:nvSpPr>
        <p:spPr>
          <a:xfrm>
            <a:off x="4176764" y="1688068"/>
            <a:ext cx="495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기사 개수</a:t>
            </a:r>
            <a:r>
              <a:rPr lang="en-US" altLang="ko-KR" dirty="0"/>
              <a:t>, </a:t>
            </a:r>
            <a:r>
              <a:rPr lang="ko-KR" altLang="en-US" dirty="0"/>
              <a:t>기사 긍정 비율</a:t>
            </a:r>
            <a:r>
              <a:rPr lang="en-US" altLang="ko-KR" dirty="0"/>
              <a:t>(%), </a:t>
            </a:r>
            <a:r>
              <a:rPr lang="ko-KR" altLang="en-US" dirty="0" err="1"/>
              <a:t>종토방</a:t>
            </a:r>
            <a:r>
              <a:rPr lang="ko-KR" altLang="en-US" dirty="0"/>
              <a:t> 긍정 글 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437C9-87D0-47B7-BF61-211B922C9C89}"/>
              </a:ext>
            </a:extLst>
          </p:cNvPr>
          <p:cNvSpPr txBox="1"/>
          <p:nvPr/>
        </p:nvSpPr>
        <p:spPr>
          <a:xfrm>
            <a:off x="609600" y="114300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초기자산 </a:t>
            </a:r>
            <a:r>
              <a:rPr lang="en-US" altLang="ko-KR" dirty="0"/>
              <a:t>1,000,000</a:t>
            </a:r>
            <a:endParaRPr lang="ko-KR" altLang="en-US" dirty="0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B857A95B-BFB8-422D-84B1-8CB1BA62E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80959"/>
              </p:ext>
            </p:extLst>
          </p:nvPr>
        </p:nvGraphicFramePr>
        <p:xfrm>
          <a:off x="1084952" y="2274332"/>
          <a:ext cx="6400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42832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891104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3823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5760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63863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581310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47775560"/>
                    </a:ext>
                  </a:extLst>
                </a:gridCol>
              </a:tblGrid>
              <a:tr h="7149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9,46,4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10,44,4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9,51,4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9,47,4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11,47,4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11,44,4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09999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Long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25715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65.52%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61.29%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70.59%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66.67%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65.38%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61.29%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75725"/>
                  </a:ext>
                </a:extLst>
              </a:tr>
              <a:tr h="7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1,214,600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1,159,300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1,152,400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1,228,2000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1,222,800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1,159,300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831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3DDC02-399C-435A-BE00-1AB07D826BF5}"/>
              </a:ext>
            </a:extLst>
          </p:cNvPr>
          <p:cNvSpPr txBox="1"/>
          <p:nvPr/>
        </p:nvSpPr>
        <p:spPr>
          <a:xfrm>
            <a:off x="4391312" y="504107"/>
            <a:ext cx="287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= 20200710 ~ 20210510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77F08-7FF8-4217-A9CF-96C5AD5DD537}"/>
              </a:ext>
            </a:extLst>
          </p:cNvPr>
          <p:cNvSpPr txBox="1"/>
          <p:nvPr/>
        </p:nvSpPr>
        <p:spPr>
          <a:xfrm>
            <a:off x="452481" y="5597091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Buy &amp; Hold = 1,035,000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E1109-1B4E-4C4E-87B8-CDF34FFA219A}"/>
              </a:ext>
            </a:extLst>
          </p:cNvPr>
          <p:cNvSpPr txBox="1"/>
          <p:nvPr/>
        </p:nvSpPr>
        <p:spPr>
          <a:xfrm>
            <a:off x="4419600" y="19696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코로나 기간 제거</a:t>
            </a:r>
          </a:p>
        </p:txBody>
      </p:sp>
    </p:spTree>
    <p:extLst>
      <p:ext uri="{BB962C8B-B14F-4D97-AF65-F5344CB8AC3E}">
        <p14:creationId xmlns:p14="http://schemas.microsoft.com/office/powerpoint/2010/main" val="392587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5638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4.Bayes Test</a:t>
            </a:r>
            <a:endParaRPr lang="ko-KR" altLang="en-US" sz="2000" u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9D375-965B-4066-9157-2075BD0A41FC}"/>
              </a:ext>
            </a:extLst>
          </p:cNvPr>
          <p:cNvSpPr txBox="1"/>
          <p:nvPr/>
        </p:nvSpPr>
        <p:spPr>
          <a:xfrm>
            <a:off x="4176764" y="1688068"/>
            <a:ext cx="495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기사 개수</a:t>
            </a:r>
            <a:r>
              <a:rPr lang="en-US" altLang="ko-KR" dirty="0"/>
              <a:t>, </a:t>
            </a:r>
            <a:r>
              <a:rPr lang="ko-KR" altLang="en-US" dirty="0"/>
              <a:t>기사 긍정 비율</a:t>
            </a:r>
            <a:r>
              <a:rPr lang="en-US" altLang="ko-KR" dirty="0"/>
              <a:t>(%), </a:t>
            </a:r>
            <a:r>
              <a:rPr lang="ko-KR" altLang="en-US" dirty="0" err="1"/>
              <a:t>종토방</a:t>
            </a:r>
            <a:r>
              <a:rPr lang="ko-KR" altLang="en-US" dirty="0"/>
              <a:t> 긍정 글 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437C9-87D0-47B7-BF61-211B922C9C89}"/>
              </a:ext>
            </a:extLst>
          </p:cNvPr>
          <p:cNvSpPr txBox="1"/>
          <p:nvPr/>
        </p:nvSpPr>
        <p:spPr>
          <a:xfrm>
            <a:off x="609600" y="114300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초기자산 </a:t>
            </a:r>
            <a:r>
              <a:rPr lang="en-US" altLang="ko-KR" dirty="0"/>
              <a:t>1,000,000</a:t>
            </a:r>
            <a:endParaRPr lang="ko-KR" altLang="en-US" dirty="0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B857A95B-BFB8-422D-84B1-8CB1BA62E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26891"/>
              </p:ext>
            </p:extLst>
          </p:nvPr>
        </p:nvGraphicFramePr>
        <p:xfrm>
          <a:off x="1084952" y="2274332"/>
          <a:ext cx="6400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42832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891104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3823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5760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63863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581310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47775560"/>
                    </a:ext>
                  </a:extLst>
                </a:gridCol>
              </a:tblGrid>
              <a:tr h="7149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7,49,4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9,48,4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10,49,4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11,51,4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11,50,4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11,47,4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09999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Long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25715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69.57%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66.67%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68.18%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68.75%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66.67%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65.38%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75725"/>
                  </a:ext>
                </a:extLst>
              </a:tr>
              <a:tr h="7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1,198,500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1,228,200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1,193,100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1,150,800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1,171,400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1,222,800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831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3DDC02-399C-435A-BE00-1AB07D826BF5}"/>
              </a:ext>
            </a:extLst>
          </p:cNvPr>
          <p:cNvSpPr txBox="1"/>
          <p:nvPr/>
        </p:nvSpPr>
        <p:spPr>
          <a:xfrm>
            <a:off x="4391312" y="504107"/>
            <a:ext cx="287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= 20200710 ~ 20210510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77F08-7FF8-4217-A9CF-96C5AD5DD537}"/>
              </a:ext>
            </a:extLst>
          </p:cNvPr>
          <p:cNvSpPr txBox="1"/>
          <p:nvPr/>
        </p:nvSpPr>
        <p:spPr>
          <a:xfrm>
            <a:off x="452481" y="5597091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Buy &amp; Hold = 1,035,000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E1109-1B4E-4C4E-87B8-CDF34FFA219A}"/>
              </a:ext>
            </a:extLst>
          </p:cNvPr>
          <p:cNvSpPr txBox="1"/>
          <p:nvPr/>
        </p:nvSpPr>
        <p:spPr>
          <a:xfrm>
            <a:off x="4419600" y="19696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코로나 기간 제거</a:t>
            </a:r>
          </a:p>
        </p:txBody>
      </p:sp>
    </p:spTree>
    <p:extLst>
      <p:ext uri="{BB962C8B-B14F-4D97-AF65-F5344CB8AC3E}">
        <p14:creationId xmlns:p14="http://schemas.microsoft.com/office/powerpoint/2010/main" val="429471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5638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5.</a:t>
            </a:r>
            <a:r>
              <a:rPr lang="ko-KR" altLang="en-US" sz="2000" u="none" dirty="0"/>
              <a:t>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07BD2-5F0E-40BA-A903-4B311CBEB351}"/>
              </a:ext>
            </a:extLst>
          </p:cNvPr>
          <p:cNvSpPr txBox="1"/>
          <p:nvPr/>
        </p:nvSpPr>
        <p:spPr>
          <a:xfrm>
            <a:off x="565534" y="1197180"/>
            <a:ext cx="6946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베이지안으로 찾았을 때 훨씬 더 빠른 속도를 보여줌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그러나 임계 값의 범위를 어떻게 </a:t>
            </a:r>
            <a:r>
              <a:rPr lang="ko-KR" altLang="en-US" dirty="0" err="1"/>
              <a:t>정해주냐에</a:t>
            </a:r>
            <a:r>
              <a:rPr lang="ko-KR" altLang="en-US" dirty="0"/>
              <a:t> 따라 크게 결과가 바뀜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9EBEDF-E4A7-4A17-ABEF-62E17175C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34" y="2247913"/>
            <a:ext cx="5291138" cy="7877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79124D-C827-4224-AFEB-FCB801AA7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629" y="1648232"/>
            <a:ext cx="1295400" cy="1748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608E15-A3F1-4435-88DD-A4F8AF48442E}"/>
              </a:ext>
            </a:extLst>
          </p:cNvPr>
          <p:cNvSpPr txBox="1"/>
          <p:nvPr/>
        </p:nvSpPr>
        <p:spPr>
          <a:xfrm>
            <a:off x="3810000" y="6429626"/>
            <a:ext cx="546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종목마다 </a:t>
            </a:r>
            <a:r>
              <a:rPr lang="en-US" altLang="ko-KR" dirty="0"/>
              <a:t>max</a:t>
            </a:r>
            <a:r>
              <a:rPr lang="ko-KR" altLang="en-US" dirty="0"/>
              <a:t>와 </a:t>
            </a:r>
            <a:r>
              <a:rPr lang="en-US" altLang="ko-KR" dirty="0"/>
              <a:t>min</a:t>
            </a:r>
            <a:r>
              <a:rPr lang="ko-KR" altLang="en-US" dirty="0"/>
              <a:t>을 결정하는 기준을 정해야 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82F0B04-D8EC-4BC3-9DDC-23391751E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68" y="3445558"/>
            <a:ext cx="4428247" cy="10580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4FF35B0-E533-4C0F-A594-494843488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9248" y="3088999"/>
            <a:ext cx="990600" cy="16455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990A8CB-98D7-42D9-A011-0E5B7E851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966" y="4821783"/>
            <a:ext cx="5714273" cy="148498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A0A08D9-1B3A-4198-B2A5-62B250F4D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3851" y="4763417"/>
            <a:ext cx="1171590" cy="14087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B7B3DA3-11A8-4FB0-B6E1-DCB02E4654D1}"/>
              </a:ext>
            </a:extLst>
          </p:cNvPr>
          <p:cNvSpPr txBox="1"/>
          <p:nvPr/>
        </p:nvSpPr>
        <p:spPr>
          <a:xfrm>
            <a:off x="7349774" y="547615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제일 안정적</a:t>
            </a:r>
          </a:p>
        </p:txBody>
      </p:sp>
    </p:spTree>
    <p:extLst>
      <p:ext uri="{BB962C8B-B14F-4D97-AF65-F5344CB8AC3E}">
        <p14:creationId xmlns:p14="http://schemas.microsoft.com/office/powerpoint/2010/main" val="243237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5638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6.</a:t>
            </a:r>
            <a:r>
              <a:rPr lang="ko-KR" altLang="en-US" sz="2000" u="none" dirty="0"/>
              <a:t>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75375-75B0-4FF5-9EF3-D0BB101AD43B}"/>
              </a:ext>
            </a:extLst>
          </p:cNvPr>
          <p:cNvSpPr txBox="1"/>
          <p:nvPr/>
        </p:nvSpPr>
        <p:spPr>
          <a:xfrm>
            <a:off x="914400" y="205740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110</a:t>
            </a:r>
            <a:r>
              <a:rPr lang="ko-KR" altLang="en-US" dirty="0"/>
              <a:t>개의 제약 테마로 각각의 임계점을 </a:t>
            </a:r>
            <a:r>
              <a:rPr lang="en-US" altLang="ko-KR" dirty="0"/>
              <a:t>bayes </a:t>
            </a:r>
            <a:r>
              <a:rPr lang="ko-KR" altLang="en-US" dirty="0"/>
              <a:t>방법으로 찾아서 </a:t>
            </a:r>
            <a:r>
              <a:rPr lang="en-US" altLang="ko-KR" dirty="0"/>
              <a:t>Test</a:t>
            </a:r>
          </a:p>
          <a:p>
            <a:endParaRPr lang="en-US" altLang="ko-KR" dirty="0"/>
          </a:p>
          <a:p>
            <a:r>
              <a:rPr lang="ko-KR" altLang="en-US" dirty="0"/>
              <a:t>결과가 좋은 종목으로 자동화 및 모의투자 실행</a:t>
            </a:r>
          </a:p>
        </p:txBody>
      </p:sp>
    </p:spTree>
    <p:extLst>
      <p:ext uri="{BB962C8B-B14F-4D97-AF65-F5344CB8AC3E}">
        <p14:creationId xmlns:p14="http://schemas.microsoft.com/office/powerpoint/2010/main" val="342985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2501</TotalTime>
  <Words>335</Words>
  <Application>Microsoft Office PowerPoint</Application>
  <PresentationFormat>화면 슬라이드 쇼(4:3)</PresentationFormat>
  <Paragraphs>157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Book Antiqua</vt:lpstr>
      <vt:lpstr>Calibri</vt:lpstr>
      <vt:lpstr>Office Theme</vt:lpstr>
      <vt:lpstr>연구 진행상황</vt:lpstr>
      <vt:lpstr>1. Grid Train</vt:lpstr>
      <vt:lpstr>2. Bayes Train</vt:lpstr>
      <vt:lpstr>3.Grid Test</vt:lpstr>
      <vt:lpstr>4.Bayes Test</vt:lpstr>
      <vt:lpstr>5. 결론</vt:lpstr>
      <vt:lpstr>6.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 진행현황</dc:title>
  <dc:creator>kimsangho</dc:creator>
  <cp:lastModifiedBy>강연구</cp:lastModifiedBy>
  <cp:revision>264</cp:revision>
  <dcterms:created xsi:type="dcterms:W3CDTF">2021-01-28T01:07:12Z</dcterms:created>
  <dcterms:modified xsi:type="dcterms:W3CDTF">2021-06-29T04:51:36Z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2020-11-25T00:00:00Z</vt:filetime>
  </property>
  <property fmtid="{D5CDD505-2E9C-101B-9397-08002B2CF9AE}" pid="3" name="LastSaved">
    <vt:filetime>2021-01-28T00:00:00Z</vt:filetime>
  </property>
</Properties>
</file>