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70" r:id="rId3"/>
    <p:sldId id="266" r:id="rId4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41" autoAdjust="0"/>
  </p:normalViewPr>
  <p:slideViewPr>
    <p:cSldViewPr>
      <p:cViewPr varScale="1">
        <p:scale>
          <a:sx n="99" d="100"/>
          <a:sy n="99" d="100"/>
        </p:scale>
        <p:origin x="1944" y="78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BB605-7598-4A9C-A48A-2257B887EADB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1A391-E08C-4EB1-9EA0-40FC40CE4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68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1A391-E08C-4EB1-9EA0-40FC40CE470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038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1A391-E08C-4EB1-9EA0-40FC40CE470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38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400" y="95249"/>
            <a:ext cx="9017000" cy="676274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77544" y="823173"/>
            <a:ext cx="5302250" cy="88900"/>
          </a:xfrm>
          <a:custGeom>
            <a:avLst/>
            <a:gdLst/>
            <a:ahLst/>
            <a:cxnLst/>
            <a:rect l="l" t="t" r="r" b="b"/>
            <a:pathLst>
              <a:path w="5302250" h="88900">
                <a:moveTo>
                  <a:pt x="5301990" y="0"/>
                </a:moveTo>
                <a:lnTo>
                  <a:pt x="0" y="0"/>
                </a:lnTo>
                <a:lnTo>
                  <a:pt x="0" y="88785"/>
                </a:lnTo>
                <a:lnTo>
                  <a:pt x="5301990" y="88785"/>
                </a:lnTo>
                <a:lnTo>
                  <a:pt x="5301990" y="0"/>
                </a:lnTo>
                <a:close/>
              </a:path>
            </a:pathLst>
          </a:custGeom>
          <a:solidFill>
            <a:srgbClr val="FF0000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4689" y="943347"/>
            <a:ext cx="7670165" cy="0"/>
          </a:xfrm>
          <a:custGeom>
            <a:avLst/>
            <a:gdLst/>
            <a:ahLst/>
            <a:cxnLst/>
            <a:rect l="l" t="t" r="r" b="b"/>
            <a:pathLst>
              <a:path w="7670165">
                <a:moveTo>
                  <a:pt x="7669653" y="0"/>
                </a:moveTo>
                <a:lnTo>
                  <a:pt x="0" y="1"/>
                </a:lnTo>
              </a:path>
            </a:pathLst>
          </a:custGeom>
          <a:ln w="2540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80207" y="423461"/>
            <a:ext cx="207010" cy="280035"/>
          </a:xfrm>
          <a:custGeom>
            <a:avLst/>
            <a:gdLst/>
            <a:ahLst/>
            <a:cxnLst/>
            <a:rect l="l" t="t" r="r" b="b"/>
            <a:pathLst>
              <a:path w="207009" h="280034">
                <a:moveTo>
                  <a:pt x="0" y="0"/>
                </a:moveTo>
                <a:lnTo>
                  <a:pt x="41326" y="185409"/>
                </a:lnTo>
                <a:lnTo>
                  <a:pt x="206391" y="279419"/>
                </a:lnTo>
                <a:lnTo>
                  <a:pt x="165065" y="94009"/>
                </a:lnTo>
                <a:lnTo>
                  <a:pt x="0" y="0"/>
                </a:lnTo>
                <a:close/>
              </a:path>
            </a:pathLst>
          </a:custGeom>
          <a:solidFill>
            <a:srgbClr val="00B05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10015" y="446792"/>
            <a:ext cx="135890" cy="250825"/>
          </a:xfrm>
          <a:custGeom>
            <a:avLst/>
            <a:gdLst/>
            <a:ahLst/>
            <a:cxnLst/>
            <a:rect l="l" t="t" r="r" b="b"/>
            <a:pathLst>
              <a:path w="135890" h="250825">
                <a:moveTo>
                  <a:pt x="135461" y="0"/>
                </a:moveTo>
                <a:lnTo>
                  <a:pt x="8846" y="93402"/>
                </a:lnTo>
                <a:lnTo>
                  <a:pt x="0" y="250492"/>
                </a:lnTo>
                <a:lnTo>
                  <a:pt x="126614" y="157088"/>
                </a:lnTo>
                <a:lnTo>
                  <a:pt x="135461" y="0"/>
                </a:lnTo>
                <a:close/>
              </a:path>
            </a:pathLst>
          </a:custGeom>
          <a:solidFill>
            <a:srgbClr val="0099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326215" y="985360"/>
            <a:ext cx="1388745" cy="45720"/>
          </a:xfrm>
          <a:custGeom>
            <a:avLst/>
            <a:gdLst/>
            <a:ahLst/>
            <a:cxnLst/>
            <a:rect l="l" t="t" r="r" b="b"/>
            <a:pathLst>
              <a:path w="1388745" h="45719">
                <a:moveTo>
                  <a:pt x="1388125" y="0"/>
                </a:moveTo>
                <a:lnTo>
                  <a:pt x="0" y="0"/>
                </a:lnTo>
                <a:lnTo>
                  <a:pt x="0" y="45718"/>
                </a:lnTo>
                <a:lnTo>
                  <a:pt x="1388125" y="45718"/>
                </a:lnTo>
                <a:lnTo>
                  <a:pt x="1388125" y="0"/>
                </a:lnTo>
                <a:close/>
              </a:path>
            </a:pathLst>
          </a:custGeom>
          <a:solidFill>
            <a:srgbClr val="00B05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6445" y="406907"/>
            <a:ext cx="8311108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7541" y="1992232"/>
            <a:ext cx="6994525" cy="149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18776" y="5365803"/>
            <a:ext cx="245110" cy="554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9883" y="5365803"/>
            <a:ext cx="245110" cy="554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2"/>
            <a:ext cx="9143453" cy="684412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267795" y="2281571"/>
            <a:ext cx="4172585" cy="91440"/>
          </a:xfrm>
          <a:custGeom>
            <a:avLst/>
            <a:gdLst/>
            <a:ahLst/>
            <a:cxnLst/>
            <a:rect l="l" t="t" r="r" b="b"/>
            <a:pathLst>
              <a:path w="4172584" h="91439">
                <a:moveTo>
                  <a:pt x="4172231" y="0"/>
                </a:moveTo>
                <a:lnTo>
                  <a:pt x="0" y="0"/>
                </a:lnTo>
                <a:lnTo>
                  <a:pt x="0" y="91164"/>
                </a:lnTo>
                <a:lnTo>
                  <a:pt x="4172231" y="91164"/>
                </a:lnTo>
                <a:lnTo>
                  <a:pt x="4172231" y="0"/>
                </a:lnTo>
                <a:close/>
              </a:path>
            </a:pathLst>
          </a:custGeom>
          <a:solidFill>
            <a:srgbClr val="00B05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116" y="2072884"/>
            <a:ext cx="5151120" cy="111125"/>
          </a:xfrm>
          <a:custGeom>
            <a:avLst/>
            <a:gdLst/>
            <a:ahLst/>
            <a:cxnLst/>
            <a:rect l="l" t="t" r="r" b="b"/>
            <a:pathLst>
              <a:path w="5151120" h="111125">
                <a:moveTo>
                  <a:pt x="5150840" y="0"/>
                </a:moveTo>
                <a:lnTo>
                  <a:pt x="0" y="0"/>
                </a:lnTo>
                <a:lnTo>
                  <a:pt x="0" y="110690"/>
                </a:lnTo>
                <a:lnTo>
                  <a:pt x="5150840" y="110690"/>
                </a:lnTo>
                <a:lnTo>
                  <a:pt x="5150840" y="0"/>
                </a:lnTo>
                <a:close/>
              </a:path>
            </a:pathLst>
          </a:custGeom>
          <a:solidFill>
            <a:srgbClr val="FF0000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378332"/>
            <a:ext cx="9144000" cy="9525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9144000" y="9347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3987" y="2236998"/>
            <a:ext cx="6169025" cy="0"/>
          </a:xfrm>
          <a:custGeom>
            <a:avLst/>
            <a:gdLst/>
            <a:ahLst/>
            <a:cxnLst/>
            <a:rect l="l" t="t" r="r" b="b"/>
            <a:pathLst>
              <a:path w="6169025">
                <a:moveTo>
                  <a:pt x="6168751" y="0"/>
                </a:moveTo>
                <a:lnTo>
                  <a:pt x="0" y="1"/>
                </a:lnTo>
              </a:path>
            </a:pathLst>
          </a:custGeom>
          <a:ln w="2540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35333" y="6313346"/>
            <a:ext cx="4008120" cy="64135"/>
          </a:xfrm>
          <a:custGeom>
            <a:avLst/>
            <a:gdLst/>
            <a:ahLst/>
            <a:cxnLst/>
            <a:rect l="l" t="t" r="r" b="b"/>
            <a:pathLst>
              <a:path w="4008120" h="64135">
                <a:moveTo>
                  <a:pt x="4007539" y="0"/>
                </a:moveTo>
                <a:lnTo>
                  <a:pt x="0" y="0"/>
                </a:lnTo>
                <a:lnTo>
                  <a:pt x="0" y="63670"/>
                </a:lnTo>
                <a:lnTo>
                  <a:pt x="4007539" y="63670"/>
                </a:lnTo>
                <a:lnTo>
                  <a:pt x="4007539" y="0"/>
                </a:lnTo>
                <a:close/>
              </a:path>
            </a:pathLst>
          </a:custGeom>
          <a:solidFill>
            <a:srgbClr val="FF0000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94940" y="2531913"/>
            <a:ext cx="36271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5245" algn="l"/>
              </a:tabLst>
            </a:pPr>
            <a:r>
              <a:rPr lang="ko-KR" altLang="en-US" sz="4400" b="0" u="none" dirty="0">
                <a:latin typeface="Book Antiqua"/>
                <a:cs typeface="Book Antiqua"/>
              </a:rPr>
              <a:t>연구 진행상황</a:t>
            </a:r>
            <a:endParaRPr sz="4400" b="0" u="none" dirty="0">
              <a:latin typeface="Book Antiqua"/>
              <a:cs typeface="Book Antiqu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CC048D-6D90-4F80-9B83-03AEBF018B5F}"/>
              </a:ext>
            </a:extLst>
          </p:cNvPr>
          <p:cNvSpPr/>
          <p:nvPr/>
        </p:nvSpPr>
        <p:spPr>
          <a:xfrm>
            <a:off x="5076" y="6412270"/>
            <a:ext cx="3276600" cy="4266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381000"/>
            <a:ext cx="34290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u="none" dirty="0"/>
              <a:t>1. Dual Thrust strategy </a:t>
            </a:r>
            <a:endParaRPr sz="2000" u="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F63B2-888A-4A0D-892F-865D18FF1A03}"/>
              </a:ext>
            </a:extLst>
          </p:cNvPr>
          <p:cNvSpPr txBox="1"/>
          <p:nvPr/>
        </p:nvSpPr>
        <p:spPr>
          <a:xfrm>
            <a:off x="4535103" y="480432"/>
            <a:ext cx="2958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 = 20140102 ~ 20181231</a:t>
            </a:r>
            <a:endParaRPr lang="ko-KR" altLang="en-US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BC86C5C0-A3CB-4AD3-9391-199C2BFFBE57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2667000"/>
          <a:ext cx="64008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942832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891104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038233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15760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4638630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5813106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47775560"/>
                    </a:ext>
                  </a:extLst>
                </a:gridCol>
              </a:tblGrid>
              <a:tr h="71496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9,46,4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10,44,4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9,51,4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9,47,4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11,47,4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11,44,4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09999"/>
                  </a:ext>
                </a:extLst>
              </a:tr>
              <a:tr h="71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Long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25715"/>
                  </a:ext>
                </a:extLst>
              </a:tr>
              <a:tr h="71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61.54%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60.71%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66.67%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62.5%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63.64%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61.54%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75725"/>
                  </a:ext>
                </a:extLst>
              </a:tr>
              <a:tr h="7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자산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1,232,500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1,249,200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1,235,500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1,234,200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1,246,300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1,260,000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831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D0F71C9-D272-452B-9078-0E9531AD7239}"/>
              </a:ext>
            </a:extLst>
          </p:cNvPr>
          <p:cNvSpPr txBox="1"/>
          <p:nvPr/>
        </p:nvSpPr>
        <p:spPr>
          <a:xfrm>
            <a:off x="3886200" y="2017129"/>
            <a:ext cx="495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기사 개수</a:t>
            </a:r>
            <a:r>
              <a:rPr lang="en-US" altLang="ko-KR" dirty="0"/>
              <a:t>, </a:t>
            </a:r>
            <a:r>
              <a:rPr lang="ko-KR" altLang="en-US" dirty="0"/>
              <a:t>기사 긍정 비율</a:t>
            </a:r>
            <a:r>
              <a:rPr lang="en-US" altLang="ko-KR" dirty="0"/>
              <a:t>(%), </a:t>
            </a:r>
            <a:r>
              <a:rPr lang="ko-KR" altLang="en-US" dirty="0" err="1"/>
              <a:t>종토방</a:t>
            </a:r>
            <a:r>
              <a:rPr lang="ko-KR" altLang="en-US" dirty="0"/>
              <a:t> 긍정 글 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BFA89-25D6-4FF3-BDA7-42B1086EF2BD}"/>
              </a:ext>
            </a:extLst>
          </p:cNvPr>
          <p:cNvSpPr txBox="1"/>
          <p:nvPr/>
        </p:nvSpPr>
        <p:spPr>
          <a:xfrm>
            <a:off x="319036" y="1371600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초기자산 </a:t>
            </a:r>
            <a:r>
              <a:rPr lang="en-US" altLang="ko-KR" dirty="0"/>
              <a:t>10,000($)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740CEC-06B7-4EC9-9CE4-7BE5C9C533B0}"/>
              </a:ext>
            </a:extLst>
          </p:cNvPr>
          <p:cNvSpPr txBox="1"/>
          <p:nvPr/>
        </p:nvSpPr>
        <p:spPr>
          <a:xfrm>
            <a:off x="457200" y="5842337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Buy &amp; Hold = 659,800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62AD4C-44FF-47A0-B1FD-DD3F30557829}"/>
              </a:ext>
            </a:extLst>
          </p:cNvPr>
          <p:cNvSpPr txBox="1"/>
          <p:nvPr/>
        </p:nvSpPr>
        <p:spPr>
          <a:xfrm>
            <a:off x="6019800" y="1113535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Grid – 4</a:t>
            </a:r>
            <a:r>
              <a:rPr lang="ko-KR" altLang="en-US" dirty="0"/>
              <a:t>시간 이상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547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381000"/>
            <a:ext cx="34290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u="none" dirty="0"/>
              <a:t>2. Bayes</a:t>
            </a:r>
            <a:r>
              <a:rPr lang="ko-KR" altLang="en-US" sz="2000" u="none" dirty="0"/>
              <a:t> </a:t>
            </a:r>
            <a:r>
              <a:rPr lang="en-US" altLang="ko-KR" sz="2000" u="none" dirty="0"/>
              <a:t>Train</a:t>
            </a:r>
            <a:endParaRPr sz="2000" u="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F63B2-888A-4A0D-892F-865D18FF1A03}"/>
              </a:ext>
            </a:extLst>
          </p:cNvPr>
          <p:cNvSpPr txBox="1"/>
          <p:nvPr/>
        </p:nvSpPr>
        <p:spPr>
          <a:xfrm>
            <a:off x="4007373" y="516935"/>
            <a:ext cx="2958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 = 20170607 ~ 20200306</a:t>
            </a:r>
            <a:endParaRPr lang="ko-KR" altLang="en-US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BC86C5C0-A3CB-4AD3-9391-199C2BFFB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461360"/>
              </p:ext>
            </p:extLst>
          </p:nvPr>
        </p:nvGraphicFramePr>
        <p:xfrm>
          <a:off x="1295400" y="2667000"/>
          <a:ext cx="64008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942832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891104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038233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15760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4638630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5813106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47775560"/>
                    </a:ext>
                  </a:extLst>
                </a:gridCol>
              </a:tblGrid>
              <a:tr h="71496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7,49,4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9,48,4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10,49,4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11,51,4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11,50,4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11,47,4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09999"/>
                  </a:ext>
                </a:extLst>
              </a:tr>
              <a:tr h="71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Long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25715"/>
                  </a:ext>
                </a:extLst>
              </a:tr>
              <a:tr h="71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56.52%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60.87%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61.91%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66.67%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63.16%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63.64%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75725"/>
                  </a:ext>
                </a:extLst>
              </a:tr>
              <a:tr h="7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자산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1,216,500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1,225,400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1,232,400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1,235,500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1,244,500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1,246,300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831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D0F71C9-D272-452B-9078-0E9531AD7239}"/>
              </a:ext>
            </a:extLst>
          </p:cNvPr>
          <p:cNvSpPr txBox="1"/>
          <p:nvPr/>
        </p:nvSpPr>
        <p:spPr>
          <a:xfrm>
            <a:off x="3886200" y="2017129"/>
            <a:ext cx="495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기사 개수</a:t>
            </a:r>
            <a:r>
              <a:rPr lang="en-US" altLang="ko-KR" dirty="0"/>
              <a:t>, </a:t>
            </a:r>
            <a:r>
              <a:rPr lang="ko-KR" altLang="en-US" dirty="0"/>
              <a:t>기사 긍정 비율</a:t>
            </a:r>
            <a:r>
              <a:rPr lang="en-US" altLang="ko-KR" dirty="0"/>
              <a:t>(%), </a:t>
            </a:r>
            <a:r>
              <a:rPr lang="ko-KR" altLang="en-US" dirty="0" err="1"/>
              <a:t>종토방</a:t>
            </a:r>
            <a:r>
              <a:rPr lang="ko-KR" altLang="en-US" dirty="0"/>
              <a:t> 긍정 글 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BFA89-25D6-4FF3-BDA7-42B1086EF2BD}"/>
              </a:ext>
            </a:extLst>
          </p:cNvPr>
          <p:cNvSpPr txBox="1"/>
          <p:nvPr/>
        </p:nvSpPr>
        <p:spPr>
          <a:xfrm>
            <a:off x="319036" y="1371600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초기자산 </a:t>
            </a:r>
            <a:r>
              <a:rPr lang="en-US" altLang="ko-KR" dirty="0"/>
              <a:t>1,000,000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740CEC-06B7-4EC9-9CE4-7BE5C9C533B0}"/>
              </a:ext>
            </a:extLst>
          </p:cNvPr>
          <p:cNvSpPr txBox="1"/>
          <p:nvPr/>
        </p:nvSpPr>
        <p:spPr>
          <a:xfrm>
            <a:off x="457200" y="5842337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Buy &amp; Hold = 659,800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62AD4C-44FF-47A0-B1FD-DD3F30557829}"/>
              </a:ext>
            </a:extLst>
          </p:cNvPr>
          <p:cNvSpPr txBox="1"/>
          <p:nvPr/>
        </p:nvSpPr>
        <p:spPr>
          <a:xfrm>
            <a:off x="6019800" y="1113535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베이지안 </a:t>
            </a:r>
            <a:r>
              <a:rPr lang="en-US" altLang="ko-KR" dirty="0"/>
              <a:t>- 20</a:t>
            </a:r>
            <a:r>
              <a:rPr lang="ko-KR" altLang="en-US" dirty="0"/>
              <a:t>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1289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2523</TotalTime>
  <Words>144</Words>
  <Application>Microsoft Office PowerPoint</Application>
  <PresentationFormat>화면 슬라이드 쇼(4:3)</PresentationFormat>
  <Paragraphs>73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Book Antiqua</vt:lpstr>
      <vt:lpstr>Calibri</vt:lpstr>
      <vt:lpstr>Office Theme</vt:lpstr>
      <vt:lpstr>연구 진행상황</vt:lpstr>
      <vt:lpstr>1. Dual Thrust strategy </vt:lpstr>
      <vt:lpstr>2. Bayes Train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연구 진행현황</dc:title>
  <dc:creator>kimsangho</dc:creator>
  <cp:lastModifiedBy>강연구</cp:lastModifiedBy>
  <cp:revision>267</cp:revision>
  <dcterms:created xsi:type="dcterms:W3CDTF">2021-01-28T01:07:12Z</dcterms:created>
  <dcterms:modified xsi:type="dcterms:W3CDTF">2021-07-05T04:46:10Z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2020-11-25T00:00:00Z</vt:filetime>
  </property>
  <property fmtid="{D5CDD505-2E9C-101B-9397-08002B2CF9AE}" pid="3" name="LastSaved">
    <vt:filetime>2021-01-28T00:00:00Z</vt:filetime>
  </property>
</Properties>
</file>