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31"/>
  </p:notesMasterIdLst>
  <p:sldIdLst>
    <p:sldId id="256" r:id="rId3"/>
    <p:sldId id="280" r:id="rId4"/>
    <p:sldId id="286" r:id="rId5"/>
    <p:sldId id="257" r:id="rId6"/>
    <p:sldId id="259" r:id="rId7"/>
    <p:sldId id="262" r:id="rId8"/>
    <p:sldId id="275" r:id="rId9"/>
    <p:sldId id="260" r:id="rId10"/>
    <p:sldId id="282" r:id="rId11"/>
    <p:sldId id="261" r:id="rId12"/>
    <p:sldId id="284" r:id="rId13"/>
    <p:sldId id="281" r:id="rId14"/>
    <p:sldId id="268" r:id="rId15"/>
    <p:sldId id="270" r:id="rId16"/>
    <p:sldId id="271" r:id="rId17"/>
    <p:sldId id="272" r:id="rId18"/>
    <p:sldId id="274" r:id="rId19"/>
    <p:sldId id="273" r:id="rId20"/>
    <p:sldId id="287" r:id="rId21"/>
    <p:sldId id="277" r:id="rId22"/>
    <p:sldId id="288" r:id="rId23"/>
    <p:sldId id="310" r:id="rId24"/>
    <p:sldId id="307" r:id="rId25"/>
    <p:sldId id="283" r:id="rId26"/>
    <p:sldId id="308" r:id="rId27"/>
    <p:sldId id="285" r:id="rId28"/>
    <p:sldId id="309" r:id="rId29"/>
    <p:sldId id="29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6"/>
            <p14:sldId id="280"/>
            <p14:sldId id="286"/>
            <p14:sldId id="257"/>
            <p14:sldId id="259"/>
            <p14:sldId id="262"/>
            <p14:sldId id="275"/>
            <p14:sldId id="260"/>
            <p14:sldId id="282"/>
            <p14:sldId id="261"/>
            <p14:sldId id="284"/>
            <p14:sldId id="281"/>
            <p14:sldId id="268"/>
            <p14:sldId id="270"/>
            <p14:sldId id="271"/>
            <p14:sldId id="272"/>
            <p14:sldId id="274"/>
            <p14:sldId id="273"/>
            <p14:sldId id="287"/>
            <p14:sldId id="277"/>
            <p14:sldId id="288"/>
            <p14:sldId id="310"/>
            <p14:sldId id="307"/>
            <p14:sldId id="283"/>
            <p14:sldId id="308"/>
            <p14:sldId id="285"/>
            <p14:sldId id="30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D6"/>
    <a:srgbClr val="CFDBF4"/>
    <a:srgbClr val="9EB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42" autoAdjust="0"/>
    <p:restoredTop sz="94507"/>
  </p:normalViewPr>
  <p:slideViewPr>
    <p:cSldViewPr snapToGrid="0">
      <p:cViewPr varScale="1">
        <p:scale>
          <a:sx n="148" d="100"/>
          <a:sy n="148" d="100"/>
        </p:scale>
        <p:origin x="448" y="19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2019. 9. 20.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5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7A91AB6-FADB-4BF5-9938-AEC7D4949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6245" y="5134851"/>
            <a:ext cx="3706834" cy="421322"/>
          </a:xfrm>
        </p:spPr>
        <p:txBody>
          <a:bodyPr/>
          <a:lstStyle/>
          <a:p>
            <a:r>
              <a:rPr lang="en-US" altLang="ko-KR" dirty="0"/>
              <a:t>Hyeongu Kang</a:t>
            </a: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2DE8AB88-7911-4FE9-9833-B5DEC65A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766" y="2463967"/>
            <a:ext cx="10636468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#0-2: Pintos Data Structure Analysis</a:t>
            </a:r>
            <a:endParaRPr lang="ko-KR" altLang="en-US" sz="3600" dirty="0">
              <a:latin typeface="Gill Sans MT" pitchFamily="34" charset="0"/>
              <a:cs typeface="Tahoma" pitchFamily="34" charset="0"/>
            </a:endParaRPr>
          </a:p>
        </p:txBody>
      </p:sp>
      <p:sp>
        <p:nvSpPr>
          <p:cNvPr id="10" name="텍스트 개체 틀 20">
            <a:extLst>
              <a:ext uri="{FF2B5EF4-FFF2-40B4-BE49-F238E27FC236}">
                <a16:creationId xmlns:a16="http://schemas.microsoft.com/office/drawing/2014/main" id="{5ACCA648-BE82-4C82-89E7-E2B4262AED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5753" y="3472765"/>
            <a:ext cx="2900492" cy="514954"/>
          </a:xfrm>
        </p:spPr>
        <p:txBody>
          <a:bodyPr/>
          <a:lstStyle/>
          <a:p>
            <a:r>
              <a:rPr lang="en-US" altLang="ko-KR" sz="1800" dirty="0"/>
              <a:t>Fall 2019</a:t>
            </a:r>
            <a:endParaRPr lang="ko-KR" altLang="en-US" sz="1800" dirty="0"/>
          </a:p>
        </p:txBody>
      </p:sp>
      <p:sp>
        <p:nvSpPr>
          <p:cNvPr id="11" name="부제목 19">
            <a:extLst>
              <a:ext uri="{FF2B5EF4-FFF2-40B4-BE49-F238E27FC236}">
                <a16:creationId xmlns:a16="http://schemas.microsoft.com/office/drawing/2014/main" id="{3258456F-805B-42E2-9B04-15A7506A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3059792"/>
            <a:ext cx="4572000" cy="421322"/>
          </a:xfrm>
        </p:spPr>
        <p:txBody>
          <a:bodyPr/>
          <a:lstStyle/>
          <a:p>
            <a:r>
              <a:rPr lang="en-US" altLang="ko-KR" sz="1800" dirty="0"/>
              <a:t>[CSE4070]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297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Bitmap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</p:spPr>
        <p:txBody>
          <a:bodyPr/>
          <a:lstStyle/>
          <a:p>
            <a:r>
              <a:rPr lang="en-US" altLang="ko-KR" dirty="0"/>
              <a:t>A bit array(or bitmap, in some cases) is an array which compactly stores individual bits</a:t>
            </a:r>
            <a:r>
              <a:rPr lang="ko-KR" altLang="en-US" dirty="0"/>
              <a:t> </a:t>
            </a:r>
            <a:r>
              <a:rPr lang="en-US" altLang="ko-KR" dirty="0"/>
              <a:t>(Boolean values)</a:t>
            </a:r>
          </a:p>
          <a:p>
            <a:r>
              <a:rPr lang="en-US" altLang="ko-KR" dirty="0"/>
              <a:t>A bitmap can reduce the waste of memory space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40DC-65AB-6941-9F89-51E22B10ACF0}"/>
              </a:ext>
            </a:extLst>
          </p:cNvPr>
          <p:cNvSpPr txBox="1"/>
          <p:nvPr/>
        </p:nvSpPr>
        <p:spPr>
          <a:xfrm>
            <a:off x="838200" y="350164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/>
              <a:t>Bitmap: Usual way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38E59-72BE-C44F-BB91-6B2FA27DF41B}"/>
              </a:ext>
            </a:extLst>
          </p:cNvPr>
          <p:cNvSpPr txBox="1"/>
          <p:nvPr/>
        </p:nvSpPr>
        <p:spPr>
          <a:xfrm>
            <a:off x="4109258" y="350100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/>
              <a:t>Bitmap: Pintos kernel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DF1F1-72F7-294D-991F-036899FF011E}"/>
              </a:ext>
            </a:extLst>
          </p:cNvPr>
          <p:cNvGrpSpPr/>
          <p:nvPr/>
        </p:nvGrpSpPr>
        <p:grpSpPr>
          <a:xfrm>
            <a:off x="2932071" y="2514446"/>
            <a:ext cx="5257803" cy="821124"/>
            <a:chOff x="2317170" y="2602032"/>
            <a:chExt cx="5257803" cy="8211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53C07-1A0E-924F-9DF2-A2A4BE4F665B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DFE8CE-62F7-0E4D-8D48-89945CE11654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D34407-ACA1-5E46-B323-604FBF12F8AB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BC8BC9-6317-504E-A126-F1D5D7353C62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51FE7A-0323-1E44-AA8C-FEA129A8691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9C9323-3FD6-7A43-B44B-FA64ACDD744B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759218-4C3D-864F-8D54-271A4E3C15A9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E74BE-D6A2-D04F-B243-FC74EE5E6BF3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8B2629-BCF6-224B-B897-83CE5057B98F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C2FB36-EE5A-0A45-8B51-FCFE3A4E813C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89FA30-9375-2641-9276-68C2BCABB823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C6DD08-61A8-BE4D-B386-A39F1118ACF8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C39B7-5FBC-A141-B78F-13EE17923D8A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C848E1-9C48-8640-B9AC-A3231C8AAD5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4E5150-71AE-5A41-9AC9-AC5F6EAD1DA4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973FB1-F621-574B-967F-EB3E201A5ACE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7E6E15-B391-9A42-8AD0-94C536D71075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1A77ED-CB2F-2345-8816-5441D4F3A285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42FA6-7A1E-A142-A5DA-D223C28026BB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E577D9-AAEF-0C4A-B2D9-2E228A6D1D5D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ED2E6C-1EA0-114E-ADD6-56AB2DEA45B8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190B40-F3F9-8646-9BD3-9BBA8FEA5D14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4368E5-8E78-9247-AFDF-BF8D7DDEA82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ᐧᐧᐧ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A5E327E4-3B91-0F43-A673-4EA688FF4F1F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9199A7-16A2-3A41-B2ED-E21D1F6308B4}"/>
                </a:ext>
              </a:extLst>
            </p:cNvPr>
            <p:cNvSpPr txBox="1"/>
            <p:nvPr/>
          </p:nvSpPr>
          <p:spPr>
            <a:xfrm>
              <a:off x="4551948" y="3115379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 Bytes (64 bit)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AFA78B6-7BEA-D74F-B171-30201CB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8" y="3886833"/>
            <a:ext cx="2732126" cy="14636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B4AF563-342C-9649-8C30-6A100CBF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2" y="3862533"/>
            <a:ext cx="4143224" cy="17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Bitmap Function Analysis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7D882-CA11-F94D-B342-6AAECF6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bitmap *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bitmap_create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bit_cnt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Initialize a bitmap of BIT_CNT bits and sets all of its bits to false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bitmap_set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(struct bitmap *b,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idx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Atomically sets the bit numbered IDX in B to VALUE</a:t>
            </a:r>
          </a:p>
          <a:p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bitmap_count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(const struct bitmap *b,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start,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cnt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Returns the number of bits in B between START and START + CNT, exclusive, that are set to VALUE</a:t>
            </a:r>
          </a:p>
        </p:txBody>
      </p:sp>
    </p:spTree>
    <p:extLst>
      <p:ext uri="{BB962C8B-B14F-4D97-AF65-F5344CB8AC3E}">
        <p14:creationId xmlns:p14="http://schemas.microsoft.com/office/powerpoint/2010/main" val="354588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716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Write the interactive program that can check functionalities of list, hash table and bitmap in Pintos kernel</a:t>
            </a:r>
          </a:p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All inputs are from standard input (STDIN)</a:t>
            </a:r>
          </a:p>
          <a:p>
            <a:pPr lvl="1"/>
            <a:r>
              <a:rPr lang="en-US" altLang="ko-KR" dirty="0"/>
              <a:t>All inputs and outputs are lower cases</a:t>
            </a:r>
          </a:p>
          <a:p>
            <a:pPr lvl="1"/>
            <a:r>
              <a:rPr lang="en-US" altLang="ko-KR" dirty="0"/>
              <a:t>All the type used in the program is integer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as hash function for hash table</a:t>
            </a:r>
          </a:p>
          <a:p>
            <a:pPr lvl="1"/>
            <a:r>
              <a:rPr lang="en-US" altLang="ko-KR" dirty="0"/>
              <a:t>Print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altLang="ko-KR" dirty="0"/>
              <a:t> when the return type is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</a:t>
            </a:r>
          </a:p>
          <a:p>
            <a:pPr lvl="1"/>
            <a:r>
              <a:rPr lang="en-US" altLang="ko-KR" dirty="0"/>
              <a:t>The number of list, hash table and bitmap is less than 10</a:t>
            </a:r>
          </a:p>
          <a:p>
            <a:pPr lvl="1"/>
            <a:r>
              <a:rPr lang="en-US" altLang="ko-KR" dirty="0"/>
              <a:t>You can use any function in given source codes and you can implement your own code if it is needed</a:t>
            </a:r>
          </a:p>
        </p:txBody>
      </p:sp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#0-2: List of Functions to Implement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You need to implement the following functions as well</a:t>
            </a:r>
          </a:p>
          <a:p>
            <a:r>
              <a:rPr lang="en-US" altLang="ko-KR" dirty="0"/>
              <a:t>List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list_swap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*a, 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*b)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    : Two list elements that will be swapped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 : None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 : Swap two list elements in parameters</a:t>
            </a:r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list_shuffle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    : List that will be shuffled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 : None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 : Shuffle elements of LIST in the parameter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58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#0-2: List of Functions to Implement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You need to implement the following functions as well</a:t>
            </a:r>
            <a:endParaRPr lang="en-US" altLang="ko-KR" dirty="0"/>
          </a:p>
          <a:p>
            <a:r>
              <a:rPr lang="en-US" altLang="ko-KR" dirty="0"/>
              <a:t>Hash table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unsigned hash_int_2(int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    : Integer that will be hashed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 : Hash value of integer I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 : You can implement this function in your own way and describe what you</a:t>
            </a:r>
            <a:b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		     implement in the document</a:t>
            </a:r>
          </a:p>
          <a:p>
            <a:r>
              <a:rPr lang="en-US" altLang="ko-KR" dirty="0"/>
              <a:t>Bitmap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bitmap *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bitmap_expand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bitmap *bitmap, int size)</a:t>
            </a:r>
            <a:endParaRPr lang="ko-KR" altLang="en-US" dirty="0"/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    : Bitmap that you want to expand and the size of it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 : Expanded bitmap if succeed, NULL if fail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 : Expand the given BITMAP to the SIZE (backward expansion)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3BD23-7416-2840-90EF-0CF65EE5FB7A}"/>
              </a:ext>
            </a:extLst>
          </p:cNvPr>
          <p:cNvSpPr txBox="1"/>
          <p:nvPr/>
        </p:nvSpPr>
        <p:spPr>
          <a:xfrm>
            <a:off x="3550510" y="1572509"/>
            <a:ext cx="780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※ You must not use this function in your code, </a:t>
            </a:r>
            <a:r>
              <a:rPr lang="en-US" sz="1400" b="1" u="sng" dirty="0">
                <a:solidFill>
                  <a:schemeClr val="accent1"/>
                </a:solidFill>
              </a:rPr>
              <a:t>just implement</a:t>
            </a:r>
            <a:r>
              <a:rPr lang="en-US" sz="1400" b="1" dirty="0">
                <a:solidFill>
                  <a:schemeClr val="accent1"/>
                </a:solidFill>
              </a:rPr>
              <a:t> hash_int_2() in your code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※ Please use </a:t>
            </a:r>
            <a:r>
              <a:rPr lang="en-US" sz="1400" b="1" dirty="0" err="1">
                <a:solidFill>
                  <a:srgbClr val="C00000"/>
                </a:solidFill>
              </a:rPr>
              <a:t>hash_int</a:t>
            </a:r>
            <a:r>
              <a:rPr lang="en-US" sz="1400" b="1" dirty="0">
                <a:solidFill>
                  <a:srgbClr val="C00000"/>
                </a:solidFill>
              </a:rPr>
              <a:t>() as hash function to pass the test program</a:t>
            </a:r>
          </a:p>
        </p:txBody>
      </p:sp>
    </p:spTree>
    <p:extLst>
      <p:ext uri="{BB962C8B-B14F-4D97-AF65-F5344CB8AC3E}">
        <p14:creationId xmlns:p14="http://schemas.microsoft.com/office/powerpoint/2010/main" val="339676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are small part of commands used in interactive program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You should check the tester file (*.in) to see what commands are used for the test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list &lt;LIST&gt;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 LIST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</a:t>
            </a:r>
            <a:r>
              <a:rPr lang="en-US" altLang="ko-KR" dirty="0" err="1"/>
              <a:t>hashtable</a:t>
            </a:r>
            <a:r>
              <a:rPr lang="en-US" altLang="ko-KR" dirty="0"/>
              <a:t> &lt;HASH_TABLE&gt;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 HASH_TABLE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bitmap &lt;BITMAP&gt; &lt;BIT_CNT&gt;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 BITMAP with the size of BIT_CNT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delete &lt;LIST | HASH_TABLE | BITMAP&gt;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Delete the given data structure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dumpdata</a:t>
            </a:r>
            <a:r>
              <a:rPr lang="en-US" altLang="ko-KR" dirty="0"/>
              <a:t> &lt;LIST | HASH_TABLE | BITMAP&gt;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Print the given data structure to standard out (STDOUT)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quit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Terminate the interactive program</a:t>
            </a:r>
          </a:p>
        </p:txBody>
      </p:sp>
    </p:spTree>
    <p:extLst>
      <p:ext uri="{BB962C8B-B14F-4D97-AF65-F5344CB8AC3E}">
        <p14:creationId xmlns:p14="http://schemas.microsoft.com/office/powerpoint/2010/main" val="244889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/>
              <a:t>Example (List)</a:t>
            </a:r>
            <a:endParaRPr lang="ko-KR" altLang="en-US" b="0" dirty="0"/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A70F8836-D6BC-C844-BD26-EED2C68B6CCB}"/>
              </a:ext>
            </a:extLst>
          </p:cNvPr>
          <p:cNvSpPr txBox="1">
            <a:spLocks/>
          </p:cNvSpPr>
          <p:nvPr/>
        </p:nvSpPr>
        <p:spPr>
          <a:xfrm>
            <a:off x="2688389" y="1094123"/>
            <a:ext cx="8081211" cy="2816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FF0000"/>
                </a:solidFill>
              </a:rPr>
              <a:t>Note that this is just the example of the test case.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You should test your program by yourself or by test program!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4895C-EB3D-F846-B404-CC67F83F3EE5}"/>
              </a:ext>
            </a:extLst>
          </p:cNvPr>
          <p:cNvSpPr txBox="1"/>
          <p:nvPr/>
        </p:nvSpPr>
        <p:spPr>
          <a:xfrm>
            <a:off x="2346385" y="1867495"/>
            <a:ext cx="215187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 ./</a:t>
            </a:r>
            <a:r>
              <a:rPr lang="en-US" altLang="ko-KR" sz="1600" dirty="0" err="1"/>
              <a:t>testlib</a:t>
            </a:r>
            <a:endParaRPr lang="en-US" altLang="ko-KR" sz="1600" dirty="0"/>
          </a:p>
          <a:p>
            <a:r>
              <a:rPr lang="en-US" sz="1600" dirty="0"/>
              <a:t>create list list1</a:t>
            </a:r>
          </a:p>
          <a:p>
            <a:r>
              <a:rPr lang="en-US" sz="1600" dirty="0" err="1"/>
              <a:t>dumpdata</a:t>
            </a:r>
            <a:r>
              <a:rPr lang="en-US" sz="1600" dirty="0"/>
              <a:t> list1</a:t>
            </a:r>
          </a:p>
          <a:p>
            <a:r>
              <a:rPr lang="en-US" sz="1600" dirty="0" err="1"/>
              <a:t>list_push_front</a:t>
            </a:r>
            <a:r>
              <a:rPr lang="en-US" sz="1600" dirty="0"/>
              <a:t> list1 1</a:t>
            </a:r>
          </a:p>
          <a:p>
            <a:r>
              <a:rPr lang="en-US" sz="1600" dirty="0" err="1"/>
              <a:t>list_push_back</a:t>
            </a:r>
            <a:r>
              <a:rPr lang="en-US" sz="1600" dirty="0"/>
              <a:t> list1 4</a:t>
            </a:r>
          </a:p>
          <a:p>
            <a:r>
              <a:rPr lang="en-US" sz="1600" dirty="0" err="1"/>
              <a:t>list_puch_back</a:t>
            </a:r>
            <a:r>
              <a:rPr lang="en-US" sz="1600" dirty="0"/>
              <a:t> list1 3</a:t>
            </a:r>
          </a:p>
          <a:p>
            <a:r>
              <a:rPr lang="en-US" sz="1600" dirty="0" err="1"/>
              <a:t>dumpdata</a:t>
            </a:r>
            <a:r>
              <a:rPr lang="en-US" sz="1600" dirty="0"/>
              <a:t> list1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1 4 3</a:t>
            </a:r>
          </a:p>
          <a:p>
            <a:r>
              <a:rPr lang="en-US" sz="1600" dirty="0" err="1"/>
              <a:t>list_max</a:t>
            </a:r>
            <a:r>
              <a:rPr lang="en-US" sz="1600" dirty="0"/>
              <a:t> list1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</a:p>
          <a:p>
            <a:r>
              <a:rPr lang="en-US" sz="1600" dirty="0" err="1"/>
              <a:t>list_shuffle</a:t>
            </a:r>
            <a:r>
              <a:rPr lang="en-US" sz="1600" dirty="0"/>
              <a:t> list1</a:t>
            </a:r>
          </a:p>
          <a:p>
            <a:r>
              <a:rPr lang="en-US" sz="1600" dirty="0" err="1"/>
              <a:t>dumpdata</a:t>
            </a:r>
            <a:r>
              <a:rPr lang="en-US" sz="1600" dirty="0"/>
              <a:t> list1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4 1 3</a:t>
            </a:r>
          </a:p>
          <a:p>
            <a:r>
              <a:rPr lang="en-US" sz="1600" dirty="0"/>
              <a:t>quit</a:t>
            </a:r>
          </a:p>
          <a:p>
            <a:r>
              <a:rPr lang="en-US" sz="1600" dirty="0"/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3F7B-A430-ED4D-B388-5D3ADC740EA7}"/>
              </a:ext>
            </a:extLst>
          </p:cNvPr>
          <p:cNvSpPr txBox="1"/>
          <p:nvPr/>
        </p:nvSpPr>
        <p:spPr>
          <a:xfrm>
            <a:off x="4678095" y="2366889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output yet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F1CF9-941B-2D47-9EE4-B2677094DE04}"/>
              </a:ext>
            </a:extLst>
          </p:cNvPr>
          <p:cNvCxnSpPr/>
          <p:nvPr/>
        </p:nvCxnSpPr>
        <p:spPr>
          <a:xfrm flipH="1">
            <a:off x="3856008" y="2536166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9CE2D1-92D8-B246-84B8-490DFABD7419}"/>
              </a:ext>
            </a:extLst>
          </p:cNvPr>
          <p:cNvSpPr txBox="1"/>
          <p:nvPr/>
        </p:nvSpPr>
        <p:spPr>
          <a:xfrm>
            <a:off x="4673363" y="3564809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of '</a:t>
            </a:r>
            <a:r>
              <a:rPr lang="en-US" sz="1600" dirty="0" err="1"/>
              <a:t>dumpdata</a:t>
            </a:r>
            <a:r>
              <a:rPr lang="en-US" sz="1600" dirty="0"/>
              <a:t> list1'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68E6B-C859-9C46-AE2B-8F3570BD4C23}"/>
              </a:ext>
            </a:extLst>
          </p:cNvPr>
          <p:cNvSpPr txBox="1"/>
          <p:nvPr/>
        </p:nvSpPr>
        <p:spPr>
          <a:xfrm>
            <a:off x="4668631" y="4762729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of '</a:t>
            </a:r>
            <a:r>
              <a:rPr lang="en-US" sz="1600" dirty="0" err="1"/>
              <a:t>dumpdata</a:t>
            </a:r>
            <a:r>
              <a:rPr lang="en-US" sz="1600" dirty="0"/>
              <a:t> list1'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EE05-AEA5-5D44-8C22-5DDF231E953B}"/>
              </a:ext>
            </a:extLst>
          </p:cNvPr>
          <p:cNvSpPr txBox="1"/>
          <p:nvPr/>
        </p:nvSpPr>
        <p:spPr>
          <a:xfrm>
            <a:off x="4663899" y="4071464"/>
            <a:ext cx="245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of '</a:t>
            </a:r>
            <a:r>
              <a:rPr lang="en-US" sz="1600" dirty="0" err="1"/>
              <a:t>list_max</a:t>
            </a:r>
            <a:r>
              <a:rPr lang="en-US" sz="1600" dirty="0"/>
              <a:t> list1'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183F7-54F9-C44E-8D57-DE7DEDA49EBC}"/>
              </a:ext>
            </a:extLst>
          </p:cNvPr>
          <p:cNvCxnSpPr/>
          <p:nvPr/>
        </p:nvCxnSpPr>
        <p:spPr>
          <a:xfrm flipH="1">
            <a:off x="3856008" y="3748087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D7910A-06F4-B34F-A694-21E9CFE06999}"/>
              </a:ext>
            </a:extLst>
          </p:cNvPr>
          <p:cNvCxnSpPr/>
          <p:nvPr/>
        </p:nvCxnSpPr>
        <p:spPr>
          <a:xfrm flipH="1">
            <a:off x="3856008" y="4960008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12782-8BB7-E745-B90B-CC9A60344447}"/>
              </a:ext>
            </a:extLst>
          </p:cNvPr>
          <p:cNvCxnSpPr/>
          <p:nvPr/>
        </p:nvCxnSpPr>
        <p:spPr>
          <a:xfrm flipH="1">
            <a:off x="3856008" y="4240741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4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 Library source files are in</a:t>
            </a:r>
            <a:r>
              <a:rPr lang="ko-KR" altLang="en-US" dirty="0"/>
              <a:t> </a:t>
            </a:r>
            <a:r>
              <a:rPr lang="en-US" altLang="ko-KR" dirty="0"/>
              <a:t>‘pintos/</a:t>
            </a:r>
            <a:r>
              <a:rPr lang="en-US" altLang="ko-KR" dirty="0" err="1"/>
              <a:t>src</a:t>
            </a:r>
            <a:r>
              <a:rPr lang="en-US" altLang="ko-KR" dirty="0"/>
              <a:t>/lib/kernel’</a:t>
            </a:r>
          </a:p>
          <a:p>
            <a:pPr lvl="1"/>
            <a:r>
              <a:rPr lang="en-US" altLang="ko-KR" dirty="0" err="1"/>
              <a:t>list.h</a:t>
            </a:r>
            <a:r>
              <a:rPr lang="en-US" altLang="ko-KR" dirty="0"/>
              <a:t>, </a:t>
            </a:r>
            <a:r>
              <a:rPr lang="en-US" altLang="ko-KR" dirty="0" err="1"/>
              <a:t>list.c</a:t>
            </a:r>
            <a:r>
              <a:rPr lang="en-US" altLang="ko-KR" dirty="0"/>
              <a:t>, </a:t>
            </a:r>
            <a:r>
              <a:rPr lang="en-US" altLang="ko-KR" dirty="0" err="1"/>
              <a:t>hash.h</a:t>
            </a:r>
            <a:r>
              <a:rPr lang="en-US" altLang="ko-KR" dirty="0"/>
              <a:t>, </a:t>
            </a:r>
            <a:r>
              <a:rPr lang="en-US" altLang="ko-KR" dirty="0" err="1"/>
              <a:t>hash.c</a:t>
            </a:r>
            <a:r>
              <a:rPr lang="en-US" altLang="ko-KR" dirty="0"/>
              <a:t>, </a:t>
            </a:r>
            <a:r>
              <a:rPr lang="en-US" altLang="ko-KR" dirty="0" err="1"/>
              <a:t>bitmap.h</a:t>
            </a:r>
            <a:r>
              <a:rPr lang="en-US" altLang="ko-KR" dirty="0"/>
              <a:t>, </a:t>
            </a:r>
            <a:r>
              <a:rPr lang="en-US" altLang="ko-KR" dirty="0" err="1"/>
              <a:t>bitmap.c</a:t>
            </a:r>
            <a:endParaRPr lang="en-US" altLang="ko-KR" dirty="0"/>
          </a:p>
          <a:p>
            <a:r>
              <a:rPr lang="en-US" altLang="ko-KR" dirty="0"/>
              <a:t>Some files are dependent on Pintos source codes</a:t>
            </a:r>
          </a:p>
          <a:p>
            <a:r>
              <a:rPr lang="en-US" altLang="ko-KR" dirty="0"/>
              <a:t>You should use the source files in 'lib_hw1.tar.gz' which we provide</a:t>
            </a:r>
            <a:r>
              <a:rPr lang="ko-KR" altLang="en-US" dirty="0"/>
              <a:t>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46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#0-2: Tester Program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use tester program (hw1_tester.sh) to test your implementation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Download os_hw1_tester.tar.gz from e-class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Extract it </a:t>
            </a:r>
            <a:r>
              <a:rPr lang="en-US" altLang="ko-KR" dirty="0">
                <a:solidFill>
                  <a:schemeClr val="accent1"/>
                </a:solidFill>
              </a:rPr>
              <a:t>($ tar –</a:t>
            </a:r>
            <a:r>
              <a:rPr lang="en-US" altLang="ko-KR" dirty="0" err="1">
                <a:solidFill>
                  <a:schemeClr val="accent1"/>
                </a:solidFill>
              </a:rPr>
              <a:t>zxvf</a:t>
            </a:r>
            <a:r>
              <a:rPr lang="en-US" altLang="ko-KR" dirty="0">
                <a:solidFill>
                  <a:schemeClr val="accent1"/>
                </a:solidFill>
              </a:rPr>
              <a:t> os_hw1_tester.tar.gz)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Go to os_hw1_tester directory </a:t>
            </a:r>
            <a:r>
              <a:rPr lang="en-US" altLang="ko-KR" dirty="0">
                <a:solidFill>
                  <a:schemeClr val="accent1"/>
                </a:solidFill>
              </a:rPr>
              <a:t>($ cd os_hw1_tester)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Run tester script with your interactive program </a:t>
            </a:r>
            <a:r>
              <a:rPr lang="en-US" altLang="ko-KR" dirty="0">
                <a:solidFill>
                  <a:schemeClr val="accent1"/>
                </a:solidFill>
              </a:rPr>
              <a:t>($ </a:t>
            </a:r>
            <a:r>
              <a:rPr lang="en-US" altLang="ko-KR" dirty="0" err="1">
                <a:solidFill>
                  <a:schemeClr val="accent1"/>
                </a:solidFill>
              </a:rPr>
              <a:t>sh</a:t>
            </a:r>
            <a:r>
              <a:rPr lang="en-US" altLang="ko-KR" dirty="0">
                <a:solidFill>
                  <a:schemeClr val="accent1"/>
                </a:solidFill>
              </a:rPr>
              <a:t> hw1_tester.ssh ../20179999/</a:t>
            </a:r>
            <a:r>
              <a:rPr lang="en-US" altLang="ko-KR" dirty="0" err="1">
                <a:solidFill>
                  <a:schemeClr val="accent1"/>
                </a:solidFill>
              </a:rPr>
              <a:t>testlib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It will produce </a:t>
            </a:r>
            <a:r>
              <a:rPr lang="en-US" altLang="ko-KR" b="1" dirty="0">
                <a:solidFill>
                  <a:schemeClr val="accent1"/>
                </a:solidFill>
              </a:rPr>
              <a:t>.output </a:t>
            </a:r>
            <a:r>
              <a:rPr lang="en-US" altLang="ko-KR" dirty="0"/>
              <a:t>files which show you the output contents of each test, </a:t>
            </a:r>
            <a:r>
              <a:rPr lang="en-US" altLang="ko-KR" b="1" dirty="0">
                <a:solidFill>
                  <a:schemeClr val="accent1"/>
                </a:solidFill>
              </a:rPr>
              <a:t>.result </a:t>
            </a:r>
            <a:r>
              <a:rPr lang="en-US" altLang="ko-KR" dirty="0"/>
              <a:t>files which show you the result of each test and </a:t>
            </a:r>
            <a:r>
              <a:rPr lang="en-US" altLang="ko-KR" b="1" dirty="0" err="1">
                <a:solidFill>
                  <a:schemeClr val="accent1"/>
                </a:solidFill>
              </a:rPr>
              <a:t>Score.txt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will show you the total score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14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Data Structures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3877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AA0B73-66EF-44B9-AAB1-9578AD04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#0-2: Cautions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91075-1429-4619-B668-0EDA3999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use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printf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to print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/>
              <a:t> type values, use length sub-specifier, such as z, not to harm the length of data</a:t>
            </a:r>
          </a:p>
          <a:p>
            <a:r>
              <a:rPr lang="en-US" altLang="ko-KR" dirty="0"/>
              <a:t>Ex) </a:t>
            </a:r>
            <a:br>
              <a:rPr lang="en-US" altLang="ko-KR" dirty="0"/>
            </a:br>
            <a:r>
              <a:rPr lang="en-US" altLang="ko-KR" dirty="0" err="1"/>
              <a:t>size_t</a:t>
            </a:r>
            <a:r>
              <a:rPr lang="en-US" altLang="ko-KR" dirty="0"/>
              <a:t> a=10;</a:t>
            </a:r>
            <a:br>
              <a:rPr lang="en-US" altLang="ko-KR" dirty="0"/>
            </a:b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zu</a:t>
            </a:r>
            <a:r>
              <a:rPr lang="en-US" altLang="ko-KR" dirty="0"/>
              <a:t>", a);</a:t>
            </a:r>
          </a:p>
          <a:p>
            <a:r>
              <a:rPr lang="en-US" altLang="ko-KR" dirty="0"/>
              <a:t>Refer the webpage </a:t>
            </a:r>
            <a:r>
              <a:rPr lang="en-US" dirty="0">
                <a:hlinkClick r:id="rId2"/>
              </a:rPr>
              <a:t>http://www.cplusplus.com/reference/cstdio/printf/</a:t>
            </a:r>
            <a:r>
              <a:rPr lang="en-US" dirty="0"/>
              <a:t> for more information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22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 err="1"/>
              <a:t>makefile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(You will get no point if you do not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makefile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en-US" altLang="ko-KR" sz="1400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Provided libraries (files in lib_hw1 directory)</a:t>
            </a: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Source code you made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ko-KR" altLang="en-US" sz="1400" dirty="0"/>
              <a:t> </a:t>
            </a:r>
            <a:r>
              <a:rPr lang="en-US" altLang="ko-KR" sz="1400" dirty="0"/>
              <a:t>(softcopy and hardcopy)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en-US" altLang="ko-KR" sz="1200" dirty="0"/>
              <a:t>Explain briefly library functions which you used and functions which you wrote (functionality, parameter, return value)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Form and way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Form of the file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document: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document.doc</a:t>
            </a:r>
            <a:r>
              <a:rPr lang="en-US" altLang="ko-KR" sz="1200" b="1" dirty="0"/>
              <a:t> </a:t>
            </a:r>
            <a:r>
              <a:rPr lang="en-US" altLang="ko-KR" sz="1200" dirty="0"/>
              <a:t>or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document.docx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Submission contents should be contained in the directory that has ID as directory name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For example, if your ID is 20179999, </a:t>
            </a:r>
            <a:r>
              <a:rPr lang="en-US" altLang="ko-KR" sz="1200" dirty="0" err="1"/>
              <a:t>makefile</a:t>
            </a:r>
            <a:r>
              <a:rPr lang="en-US" altLang="ko-KR" sz="1200" dirty="0"/>
              <a:t>, provided libraries, source code you made and document file should be in '20179999' directory.</a:t>
            </a:r>
            <a:endParaRPr lang="ko-KR" altLang="en-US" sz="12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Compress the 'ID' directory into </a:t>
            </a:r>
            <a:r>
              <a:rPr lang="en-US" altLang="ko-KR" sz="1200" b="1" dirty="0"/>
              <a:t>'os#0_2_[ID].</a:t>
            </a:r>
            <a:r>
              <a:rPr lang="en-US" altLang="ko-KR" sz="1200" b="1" dirty="0" err="1"/>
              <a:t>tar.gz</a:t>
            </a:r>
            <a:r>
              <a:rPr lang="en-US" altLang="ko-KR" sz="1200" b="1" dirty="0"/>
              <a:t>'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ko-KR" sz="1200" dirty="0"/>
              <a:t>You should use -</a:t>
            </a:r>
            <a:r>
              <a:rPr lang="en-US" altLang="ko-KR" sz="1200" dirty="0" err="1"/>
              <a:t>zcf</a:t>
            </a:r>
            <a:r>
              <a:rPr lang="en-US" altLang="ko-KR" sz="1200" dirty="0"/>
              <a:t> options for using tar</a:t>
            </a:r>
            <a:r>
              <a:rPr lang="ko-KR" altLang="en-US" sz="1200" dirty="0"/>
              <a:t>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Way to submit: Upload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 to e-class</a:t>
            </a:r>
            <a:endParaRPr lang="ko-KR" altLang="en-US" sz="1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C00000"/>
                </a:solidFill>
              </a:rPr>
              <a:t>The name of interactive program (produced by 'make' command) should be "</a:t>
            </a:r>
            <a:r>
              <a:rPr lang="en-US" altLang="ko-KR" sz="1200" b="1" dirty="0" err="1">
                <a:solidFill>
                  <a:srgbClr val="C00000"/>
                </a:solidFill>
              </a:rPr>
              <a:t>testlib</a:t>
            </a:r>
            <a:r>
              <a:rPr lang="en-US" altLang="ko-KR" sz="1200" b="1" dirty="0">
                <a:solidFill>
                  <a:srgbClr val="C00000"/>
                </a:solidFill>
              </a:rPr>
              <a:t>" </a:t>
            </a:r>
            <a:br>
              <a:rPr lang="en-US" altLang="ko-KR" sz="1200" dirty="0"/>
            </a:br>
            <a:r>
              <a:rPr lang="en-US" altLang="ko-KR" sz="1200" dirty="0"/>
              <a:t>(Other name such as </a:t>
            </a:r>
            <a:r>
              <a:rPr lang="en-US" altLang="ko-KR" sz="1200" dirty="0" err="1"/>
              <a:t>a.out</a:t>
            </a:r>
            <a:r>
              <a:rPr lang="en-US" altLang="ko-KR" sz="1200" dirty="0"/>
              <a:t>, output, main is not allowed)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You should 'make clean' before you compress the directory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Submit Hardcopy to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AS916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(You should submit softcopy and hardcopy both, if not 3% of point will be deducted)</a:t>
            </a:r>
            <a:endParaRPr lang="en-US" altLang="ko-KR" sz="1200" dirty="0"/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Due date: 2019. 10. 6  23:59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(~10/9) and 10% of point will be deducted per day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1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Schedule</a:t>
            </a:r>
            <a:endParaRPr lang="ko-KR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BDBCC3-A531-6441-B4E5-4736ED1D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95127"/>
              </p:ext>
            </p:extLst>
          </p:nvPr>
        </p:nvGraphicFramePr>
        <p:xfrm>
          <a:off x="1130892" y="2108919"/>
          <a:ext cx="10190251" cy="264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53">
                  <a:extLst>
                    <a:ext uri="{9D8B030D-6E8A-4147-A177-3AD203B41FA5}">
                      <a16:colId xmlns:a16="http://schemas.microsoft.com/office/drawing/2014/main" val="1214941093"/>
                    </a:ext>
                  </a:extLst>
                </a:gridCol>
                <a:gridCol w="887926">
                  <a:extLst>
                    <a:ext uri="{9D8B030D-6E8A-4147-A177-3AD203B41FA5}">
                      <a16:colId xmlns:a16="http://schemas.microsoft.com/office/drawing/2014/main" val="2300393493"/>
                    </a:ext>
                  </a:extLst>
                </a:gridCol>
                <a:gridCol w="3302673">
                  <a:extLst>
                    <a:ext uri="{9D8B030D-6E8A-4147-A177-3AD203B41FA5}">
                      <a16:colId xmlns:a16="http://schemas.microsoft.com/office/drawing/2014/main" val="571476761"/>
                    </a:ext>
                  </a:extLst>
                </a:gridCol>
                <a:gridCol w="1704085">
                  <a:extLst>
                    <a:ext uri="{9D8B030D-6E8A-4147-A177-3AD203B41FA5}">
                      <a16:colId xmlns:a16="http://schemas.microsoft.com/office/drawing/2014/main" val="974337839"/>
                    </a:ext>
                  </a:extLst>
                </a:gridCol>
                <a:gridCol w="2711214">
                  <a:extLst>
                    <a:ext uri="{9D8B030D-6E8A-4147-A177-3AD203B41FA5}">
                      <a16:colId xmlns:a16="http://schemas.microsoft.com/office/drawing/2014/main" val="1636357562"/>
                    </a:ext>
                  </a:extLst>
                </a:gridCol>
              </a:tblGrid>
              <a:tr h="44002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Periods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57589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Installing Pintos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Manual will be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43946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Project 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Pintos Data Structures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9/21 –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10/6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9/21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(Sat.)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65556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/>
                        <a:t>Project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10/5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10/5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1245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/>
                        <a:t>Project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Programs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11/2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11/2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05793"/>
                  </a:ext>
                </a:extLst>
              </a:tr>
              <a:tr h="440027">
                <a:tc>
                  <a:txBody>
                    <a:bodyPr/>
                    <a:lstStyle/>
                    <a:p>
                      <a:r>
                        <a:rPr lang="en-US"/>
                        <a:t>Project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11/16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11/16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(Sat.)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735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B38616-140E-D840-A4B8-34AE274F1D16}"/>
              </a:ext>
            </a:extLst>
          </p:cNvPr>
          <p:cNvSpPr txBox="1"/>
          <p:nvPr/>
        </p:nvSpPr>
        <p:spPr>
          <a:xfrm>
            <a:off x="1130892" y="5078896"/>
            <a:ext cx="6641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※ Once you copy other's codes, you will get </a:t>
            </a:r>
            <a:r>
              <a:rPr lang="en-US" sz="2000" b="1" dirty="0">
                <a:solidFill>
                  <a:srgbClr val="FF0000"/>
                </a:solidFill>
              </a:rPr>
              <a:t>F grade</a:t>
            </a:r>
          </a:p>
        </p:txBody>
      </p:sp>
    </p:spTree>
    <p:extLst>
      <p:ext uri="{BB962C8B-B14F-4D97-AF65-F5344CB8AC3E}">
        <p14:creationId xmlns:p14="http://schemas.microsoft.com/office/powerpoint/2010/main" val="273097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5344833" y="3198168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Appendix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12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Correct case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All the files should be in your 'ID' directory</a:t>
            </a:r>
            <a:endParaRPr lang="ko-KR" altLang="en-US" sz="1400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B779A920-F3EE-41DF-AF17-38191EE0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D148DD-6130-3F4B-9342-12FECE2FE603}"/>
              </a:ext>
            </a:extLst>
          </p:cNvPr>
          <p:cNvGrpSpPr/>
          <p:nvPr/>
        </p:nvGrpSpPr>
        <p:grpSpPr>
          <a:xfrm>
            <a:off x="1628207" y="2091917"/>
            <a:ext cx="4794365" cy="2998557"/>
            <a:chOff x="1628207" y="2091917"/>
            <a:chExt cx="6088702" cy="38080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C78105-CF38-4434-8B09-8343EA360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" r="-1"/>
            <a:stretch/>
          </p:blipFill>
          <p:spPr>
            <a:xfrm>
              <a:off x="1628207" y="2091917"/>
              <a:ext cx="6088702" cy="38080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6A9755-7C7E-FB4A-9081-C85E051B99C0}"/>
                </a:ext>
              </a:extLst>
            </p:cNvPr>
            <p:cNvSpPr/>
            <p:nvPr/>
          </p:nvSpPr>
          <p:spPr>
            <a:xfrm>
              <a:off x="1628207" y="2091917"/>
              <a:ext cx="1011476" cy="1940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FEF17F-6E38-3A4A-85F8-35FC3B5C3284}"/>
                </a:ext>
              </a:extLst>
            </p:cNvPr>
            <p:cNvSpPr/>
            <p:nvPr/>
          </p:nvSpPr>
          <p:spPr>
            <a:xfrm>
              <a:off x="1628207" y="5425667"/>
              <a:ext cx="1011476" cy="1940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48FDFD-6F86-BB42-826E-7B1A2473DB37}"/>
                </a:ext>
              </a:extLst>
            </p:cNvPr>
            <p:cNvSpPr/>
            <p:nvPr/>
          </p:nvSpPr>
          <p:spPr>
            <a:xfrm>
              <a:off x="2830940" y="2463522"/>
              <a:ext cx="1706325" cy="29621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41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Wrong case (1)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'make clean' is not performed in this case (There are *.o and </a:t>
            </a:r>
            <a:r>
              <a:rPr lang="en-US" altLang="ko-KR" sz="1400" dirty="0" err="1"/>
              <a:t>testlib</a:t>
            </a:r>
            <a:r>
              <a:rPr lang="en-US" altLang="ko-KR" sz="1400" dirty="0"/>
              <a:t> files)</a:t>
            </a:r>
            <a:endParaRPr lang="ko-KR" altLang="en-US" sz="1300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2B0481E-C2AF-4733-993D-6938AD17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2DDDEF-F323-E542-84E2-FE64349C7409}"/>
              </a:ext>
            </a:extLst>
          </p:cNvPr>
          <p:cNvGrpSpPr/>
          <p:nvPr/>
        </p:nvGrpSpPr>
        <p:grpSpPr>
          <a:xfrm>
            <a:off x="1635459" y="2083528"/>
            <a:ext cx="5062647" cy="3808079"/>
            <a:chOff x="1635459" y="2083528"/>
            <a:chExt cx="5062647" cy="38080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1379B6A-6629-4A99-9845-AEC08BD9D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"/>
            <a:stretch/>
          </p:blipFill>
          <p:spPr>
            <a:xfrm>
              <a:off x="1635460" y="2083528"/>
              <a:ext cx="5062646" cy="38080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148F-0261-7C44-B943-BE5A8677E2C7}"/>
                </a:ext>
              </a:extLst>
            </p:cNvPr>
            <p:cNvSpPr/>
            <p:nvPr/>
          </p:nvSpPr>
          <p:spPr>
            <a:xfrm>
              <a:off x="1635459" y="2091917"/>
              <a:ext cx="793415" cy="155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9072B3-6D20-0345-84B9-494B74167AA2}"/>
                </a:ext>
              </a:extLst>
            </p:cNvPr>
            <p:cNvSpPr/>
            <p:nvPr/>
          </p:nvSpPr>
          <p:spPr>
            <a:xfrm>
              <a:off x="1642712" y="5454242"/>
              <a:ext cx="793416" cy="155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6D577E-32FF-7547-9ADB-F7190B518438}"/>
              </a:ext>
            </a:extLst>
          </p:cNvPr>
          <p:cNvSpPr/>
          <p:nvPr/>
        </p:nvSpPr>
        <p:spPr>
          <a:xfrm>
            <a:off x="2645229" y="2384526"/>
            <a:ext cx="1273628" cy="306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Wrong case (2)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Library files are in 'lib_hw1' directory in this case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Don't contain libraries in other directory, just contain it in 'ID' directory</a:t>
            </a:r>
            <a:endParaRPr lang="ko-KR" altLang="en-US" sz="12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F5BE1B95-D9ED-42C3-BFB4-8BFA0784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2F1B20-EFBE-534B-A51A-5B2BC37A9844}"/>
              </a:ext>
            </a:extLst>
          </p:cNvPr>
          <p:cNvGrpSpPr/>
          <p:nvPr/>
        </p:nvGrpSpPr>
        <p:grpSpPr>
          <a:xfrm>
            <a:off x="1634034" y="2440826"/>
            <a:ext cx="5264640" cy="1976348"/>
            <a:chOff x="1634034" y="2440826"/>
            <a:chExt cx="5264640" cy="1976348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89BA862-1820-48A3-B913-C887A1801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" t="1753"/>
            <a:stretch/>
          </p:blipFill>
          <p:spPr>
            <a:xfrm>
              <a:off x="1634034" y="2440826"/>
              <a:ext cx="5264640" cy="19763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CDCCD6-7784-3348-BB7D-EB09113C595E}"/>
                </a:ext>
              </a:extLst>
            </p:cNvPr>
            <p:cNvSpPr/>
            <p:nvPr/>
          </p:nvSpPr>
          <p:spPr>
            <a:xfrm>
              <a:off x="1644805" y="2440827"/>
              <a:ext cx="994878" cy="1421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EB4C06-3B4A-6146-A0E8-9D7AC332A7DC}"/>
                </a:ext>
              </a:extLst>
            </p:cNvPr>
            <p:cNvSpPr/>
            <p:nvPr/>
          </p:nvSpPr>
          <p:spPr>
            <a:xfrm>
              <a:off x="1644805" y="3920784"/>
              <a:ext cx="994878" cy="1940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22EDA37-C012-5B4C-93C9-EFA897AEBEEE}"/>
              </a:ext>
            </a:extLst>
          </p:cNvPr>
          <p:cNvSpPr/>
          <p:nvPr/>
        </p:nvSpPr>
        <p:spPr>
          <a:xfrm>
            <a:off x="2786742" y="2732314"/>
            <a:ext cx="1393371" cy="1188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Wrong case 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Source codes are in '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' directory and also libraries are in 'lib_hw1'</a:t>
            </a:r>
            <a:endParaRPr lang="ko-KR" altLang="en-US" sz="13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7D3D338-3777-4A24-9F0D-64020021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53AA7-76AB-FD4A-AACC-A40B8F0D49CA}"/>
              </a:ext>
            </a:extLst>
          </p:cNvPr>
          <p:cNvGrpSpPr/>
          <p:nvPr/>
        </p:nvGrpSpPr>
        <p:grpSpPr>
          <a:xfrm>
            <a:off x="1613744" y="2052625"/>
            <a:ext cx="4805910" cy="1595787"/>
            <a:chOff x="1613744" y="2052625"/>
            <a:chExt cx="5768568" cy="1915434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3B93123F-F48B-4062-8838-0D97B3CAD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"/>
            <a:stretch/>
          </p:blipFill>
          <p:spPr>
            <a:xfrm>
              <a:off x="1613744" y="2052625"/>
              <a:ext cx="5768568" cy="19154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B4AF48-40F7-9545-9F59-3B08394CF182}"/>
                </a:ext>
              </a:extLst>
            </p:cNvPr>
            <p:cNvSpPr/>
            <p:nvPr/>
          </p:nvSpPr>
          <p:spPr>
            <a:xfrm>
              <a:off x="1613744" y="2054326"/>
              <a:ext cx="1091749" cy="198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FC5F-241C-614D-9D62-5FB77432C2F5}"/>
                </a:ext>
              </a:extLst>
            </p:cNvPr>
            <p:cNvSpPr/>
            <p:nvPr/>
          </p:nvSpPr>
          <p:spPr>
            <a:xfrm>
              <a:off x="1613744" y="3515430"/>
              <a:ext cx="1091749" cy="198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DC54957-CC8B-5045-919D-462286EFAF7D}"/>
              </a:ext>
            </a:extLst>
          </p:cNvPr>
          <p:cNvSpPr/>
          <p:nvPr/>
        </p:nvSpPr>
        <p:spPr>
          <a:xfrm>
            <a:off x="2645230" y="2324997"/>
            <a:ext cx="1273627" cy="929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61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How to use tar (Assume that your ID is 20179999)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Compress: tar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-</a:t>
            </a:r>
            <a:r>
              <a:rPr lang="en-US" altLang="ko-KR" sz="1400" b="1" dirty="0" err="1">
                <a:solidFill>
                  <a:srgbClr val="C00000"/>
                </a:solidFill>
              </a:rPr>
              <a:t>zcvf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os#0_2_20179999.tar.gz 20179999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Extract: tar -</a:t>
            </a:r>
            <a:r>
              <a:rPr lang="en-US" altLang="ko-KR" sz="1400" b="1" dirty="0" err="1">
                <a:solidFill>
                  <a:srgbClr val="C00000"/>
                </a:solidFill>
              </a:rPr>
              <a:t>zxvf</a:t>
            </a:r>
            <a:r>
              <a:rPr lang="en-US" altLang="ko-KR" sz="1400" b="1" dirty="0">
                <a:solidFill>
                  <a:srgbClr val="C00000"/>
                </a:solidFill>
              </a:rPr>
              <a:t> os#0_2_20179999.tar.gz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Don't compress your directory in Windows, compress it in Linux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20179999 directory, not os#0_2_20179999, should be shown after extracting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If you did 'tar</a:t>
            </a: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en-US" altLang="ko-KR" sz="1400" dirty="0" err="1"/>
              <a:t>zcvf</a:t>
            </a:r>
            <a:r>
              <a:rPr lang="ko-KR" altLang="en-US" sz="1400" dirty="0"/>
              <a:t> </a:t>
            </a:r>
            <a:r>
              <a:rPr lang="en-US" altLang="ko-KR" sz="1400" dirty="0"/>
              <a:t>os#0_2_20179999.tar.gz os#0_2_20179999', you will get os#0_2_20179999 directory after extracting os#0_2_20179999.tar.gz ← </a:t>
            </a:r>
            <a:r>
              <a:rPr lang="en-US" altLang="ko-KR" sz="1400" b="1" dirty="0">
                <a:solidFill>
                  <a:srgbClr val="C00000"/>
                </a:solidFill>
              </a:rPr>
              <a:t>This is wrong case!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7D3D338-3777-4A24-9F0D-64020021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7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9DF-E271-474D-975A-01895A2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Pintos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FEC-011C-F540-93FB-9E28111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2520"/>
            <a:ext cx="10595919" cy="303901"/>
          </a:xfrm>
        </p:spPr>
        <p:txBody>
          <a:bodyPr/>
          <a:lstStyle/>
          <a:p>
            <a:r>
              <a:rPr lang="en-US" dirty="0"/>
              <a:t>Before we dive into Pintos project, we will practice Pintos data structures</a:t>
            </a:r>
          </a:p>
          <a:p>
            <a:r>
              <a:rPr lang="en-US" dirty="0"/>
              <a:t>Pintos provides kernel and user libraries</a:t>
            </a:r>
          </a:p>
          <a:p>
            <a:r>
              <a:rPr lang="en-US" dirty="0"/>
              <a:t>You can find it in "pintos/</a:t>
            </a:r>
            <a:r>
              <a:rPr lang="en-US" dirty="0" err="1"/>
              <a:t>src</a:t>
            </a:r>
            <a:r>
              <a:rPr lang="en-US" dirty="0"/>
              <a:t>/lib/kernel" and "pintos/</a:t>
            </a:r>
            <a:r>
              <a:rPr lang="en-US" dirty="0" err="1"/>
              <a:t>src</a:t>
            </a:r>
            <a:r>
              <a:rPr lang="en-US" dirty="0"/>
              <a:t>/lib/user"</a:t>
            </a:r>
          </a:p>
          <a:p>
            <a:r>
              <a:rPr lang="en-US" dirty="0"/>
              <a:t>In this project, we will cover data structures of Pintos kernel libraries</a:t>
            </a:r>
            <a:br>
              <a:rPr lang="en-US" dirty="0"/>
            </a:br>
            <a:r>
              <a:rPr lang="en-US" dirty="0"/>
              <a:t>→</a:t>
            </a:r>
            <a:r>
              <a:rPr lang="en-US" b="1" dirty="0">
                <a:solidFill>
                  <a:srgbClr val="C00000"/>
                </a:solidFill>
              </a:rPr>
              <a:t> List, Hash table and Bitmap</a:t>
            </a:r>
          </a:p>
        </p:txBody>
      </p:sp>
    </p:spTree>
    <p:extLst>
      <p:ext uri="{BB962C8B-B14F-4D97-AF65-F5344CB8AC3E}">
        <p14:creationId xmlns:p14="http://schemas.microsoft.com/office/powerpoint/2010/main" val="386714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in Pintos is a </a:t>
            </a:r>
            <a:r>
              <a:rPr lang="en-US" altLang="ko-KR" b="1" dirty="0"/>
              <a:t>doubly linked list</a:t>
            </a:r>
          </a:p>
          <a:p>
            <a:r>
              <a:rPr lang="en-US" altLang="ko-KR" dirty="0"/>
              <a:t>It is different from usual list structure</a:t>
            </a:r>
          </a:p>
          <a:p>
            <a:r>
              <a:rPr lang="en-US" altLang="ko-KR" dirty="0"/>
              <a:t>It splits list element pointers and data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altLang="ko-KR" dirty="0"/>
              <a:t>Each structure that will be a list item must embed a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member</a:t>
            </a:r>
          </a:p>
          <a:p>
            <a:pPr lvl="1"/>
            <a:r>
              <a:rPr lang="en-US" altLang="ko-KR" dirty="0"/>
              <a:t>All of the list functions operate on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not the list item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4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FF07F-EA93-CA40-B352-69982C3887E1}"/>
              </a:ext>
            </a:extLst>
          </p:cNvPr>
          <p:cNvSpPr/>
          <p:nvPr/>
        </p:nvSpPr>
        <p:spPr>
          <a:xfrm>
            <a:off x="1821180" y="4553712"/>
            <a:ext cx="1356360" cy="749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EAB0E-649C-2242-AD2C-21429EF8E0C9}"/>
              </a:ext>
            </a:extLst>
          </p:cNvPr>
          <p:cNvSpPr/>
          <p:nvPr/>
        </p:nvSpPr>
        <p:spPr>
          <a:xfrm>
            <a:off x="3619500" y="4553712"/>
            <a:ext cx="1356360" cy="749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465ED-8EBC-2C49-83B4-3FC16BF52257}"/>
              </a:ext>
            </a:extLst>
          </p:cNvPr>
          <p:cNvSpPr/>
          <p:nvPr/>
        </p:nvSpPr>
        <p:spPr>
          <a:xfrm>
            <a:off x="5417820" y="4553712"/>
            <a:ext cx="1356360" cy="749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20A511-CF03-BA43-85DA-0B8794DCD1D5}"/>
              </a:ext>
            </a:extLst>
          </p:cNvPr>
          <p:cNvSpPr/>
          <p:nvPr/>
        </p:nvSpPr>
        <p:spPr>
          <a:xfrm>
            <a:off x="7216140" y="4553712"/>
            <a:ext cx="1356360" cy="749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904AF-ABD1-DC48-8100-86582429966C}"/>
              </a:ext>
            </a:extLst>
          </p:cNvPr>
          <p:cNvSpPr/>
          <p:nvPr/>
        </p:nvSpPr>
        <p:spPr>
          <a:xfrm>
            <a:off x="9014460" y="4553712"/>
            <a:ext cx="1356360" cy="749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75CD6-8C3D-714E-B789-554952E4E61F}"/>
              </a:ext>
            </a:extLst>
          </p:cNvPr>
          <p:cNvGrpSpPr/>
          <p:nvPr/>
        </p:nvGrpSpPr>
        <p:grpSpPr>
          <a:xfrm>
            <a:off x="3177540" y="4745736"/>
            <a:ext cx="5836920" cy="0"/>
            <a:chOff x="3177540" y="4818888"/>
            <a:chExt cx="5836920" cy="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D18B24-68F7-4145-9D0D-D3CC720472A0}"/>
                </a:ext>
              </a:extLst>
            </p:cNvPr>
            <p:cNvCxnSpPr>
              <a:cxnSpLocks/>
            </p:cNvCxnSpPr>
            <p:nvPr/>
          </p:nvCxnSpPr>
          <p:spPr>
            <a:xfrm>
              <a:off x="3177540" y="4818888"/>
              <a:ext cx="441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5A4295-AC84-AF4C-8ABA-7912C2B5C583}"/>
                </a:ext>
              </a:extLst>
            </p:cNvPr>
            <p:cNvCxnSpPr>
              <a:cxnSpLocks/>
            </p:cNvCxnSpPr>
            <p:nvPr/>
          </p:nvCxnSpPr>
          <p:spPr>
            <a:xfrm>
              <a:off x="4975860" y="4818888"/>
              <a:ext cx="441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2AE907-690F-E944-B9A1-6E85224D7A4C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4818888"/>
              <a:ext cx="441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973DD7-101D-DA4B-91EE-D0DA2FCF56B6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4818888"/>
              <a:ext cx="441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E132F6-632F-C34F-BA89-60046369DC2C}"/>
              </a:ext>
            </a:extLst>
          </p:cNvPr>
          <p:cNvCxnSpPr>
            <a:cxnSpLocks/>
          </p:cNvCxnSpPr>
          <p:nvPr/>
        </p:nvCxnSpPr>
        <p:spPr>
          <a:xfrm>
            <a:off x="3177540" y="5099304"/>
            <a:ext cx="44196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B3D1C3-954D-2C4B-A7DA-FAA975FACA4E}"/>
              </a:ext>
            </a:extLst>
          </p:cNvPr>
          <p:cNvCxnSpPr>
            <a:cxnSpLocks/>
          </p:cNvCxnSpPr>
          <p:nvPr/>
        </p:nvCxnSpPr>
        <p:spPr>
          <a:xfrm>
            <a:off x="4975860" y="5099304"/>
            <a:ext cx="44196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FBCC44-CBBB-9046-BD2D-ECBB81721FC5}"/>
              </a:ext>
            </a:extLst>
          </p:cNvPr>
          <p:cNvCxnSpPr>
            <a:cxnSpLocks/>
          </p:cNvCxnSpPr>
          <p:nvPr/>
        </p:nvCxnSpPr>
        <p:spPr>
          <a:xfrm>
            <a:off x="6774180" y="5099304"/>
            <a:ext cx="44196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064F1E-33B3-304C-BA6B-FCE8246577D6}"/>
              </a:ext>
            </a:extLst>
          </p:cNvPr>
          <p:cNvCxnSpPr>
            <a:cxnSpLocks/>
          </p:cNvCxnSpPr>
          <p:nvPr/>
        </p:nvCxnSpPr>
        <p:spPr>
          <a:xfrm>
            <a:off x="8572500" y="5099304"/>
            <a:ext cx="44196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8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Linked List: Usual way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Linked List: Pintos kernel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B0DD4-8D1A-5147-BF0B-AB8105475B2E}"/>
              </a:ext>
            </a:extLst>
          </p:cNvPr>
          <p:cNvSpPr txBox="1"/>
          <p:nvPr/>
        </p:nvSpPr>
        <p:spPr>
          <a:xfrm>
            <a:off x="6407444" y="5746525"/>
            <a:ext cx="297731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Split the pointer and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CF0E0-3EB4-DF44-9658-B6C5566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3560154"/>
            <a:ext cx="2827281" cy="114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A584E-0B1F-4843-B51E-B9F43E7E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4799283"/>
            <a:ext cx="3331509" cy="139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0171A4-CA93-2547-91EF-7BD84950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85" y="1594732"/>
            <a:ext cx="2809720" cy="13837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2EAAA-57C7-0243-9FAA-74C7548618B0}"/>
              </a:ext>
            </a:extLst>
          </p:cNvPr>
          <p:cNvGrpSpPr/>
          <p:nvPr/>
        </p:nvGrpSpPr>
        <p:grpSpPr>
          <a:xfrm>
            <a:off x="5813367" y="3371966"/>
            <a:ext cx="1741962" cy="2070124"/>
            <a:chOff x="4693642" y="992000"/>
            <a:chExt cx="1741962" cy="20701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DCA83-4456-ED41-85D6-547247F1BCCB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0CD367-C46A-7641-B52A-B97045CE58B4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list_elem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elem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B0B4C1-4856-2649-8723-498121ED5010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</a:t>
              </a:r>
              <a:r>
                <a:rPr lang="en-US" sz="1400" b="1" dirty="0" err="1">
                  <a:solidFill>
                    <a:srgbClr val="FF0000"/>
                  </a:solidFill>
                </a:rPr>
                <a:t>prev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ABCB9-90E2-8145-8702-A2978BD40AB9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2E3B50-9C58-6641-86A4-5E16FD55814E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list_item</a:t>
              </a:r>
              <a:endParaRPr lang="en-US" sz="14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752A7-EAFE-2F40-A20B-20F78FB26CDD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0EF887-56BD-1649-A2D5-678ADC1E9128}"/>
              </a:ext>
            </a:extLst>
          </p:cNvPr>
          <p:cNvGrpSpPr/>
          <p:nvPr/>
        </p:nvGrpSpPr>
        <p:grpSpPr>
          <a:xfrm>
            <a:off x="8193389" y="3390192"/>
            <a:ext cx="1741962" cy="2070124"/>
            <a:chOff x="4693642" y="992000"/>
            <a:chExt cx="1741962" cy="20701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49D371-F86F-E045-924A-E3C682943CAE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5EE51A-5AE2-4D42-BD46-C1F0D528EAB2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list_elem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elem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DC3AA2-746B-AE4B-98A3-3C585A1165C3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</a:t>
              </a:r>
              <a:r>
                <a:rPr lang="en-US" sz="1400" b="1" dirty="0" err="1">
                  <a:solidFill>
                    <a:srgbClr val="FF0000"/>
                  </a:solidFill>
                </a:rPr>
                <a:t>prev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E09698-C390-5F44-B81A-C41C1EFFE984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B0629-470A-4F40-9258-FEEB7B52C583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list_item</a:t>
              </a:r>
              <a:endParaRPr lang="en-US" sz="14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2204D5-2B8B-2D4D-8105-30E6BC95B5DC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 data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1083192-3F61-2348-A6C7-3A627827B9A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46874" y="3871461"/>
            <a:ext cx="1036187" cy="26745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B952FA5-F4B8-2241-9559-C4DE37B0CE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46138" y="3861612"/>
            <a:ext cx="1036185" cy="56364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2A55E0-C4D6-144E-B7AE-511AF6ECC1C3}"/>
              </a:ext>
            </a:extLst>
          </p:cNvPr>
          <p:cNvGrpSpPr/>
          <p:nvPr/>
        </p:nvGrpSpPr>
        <p:grpSpPr>
          <a:xfrm>
            <a:off x="5846205" y="1213792"/>
            <a:ext cx="4121984" cy="1542158"/>
            <a:chOff x="3125074" y="435296"/>
            <a:chExt cx="4121984" cy="1542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67CA2B-ED4D-1041-8215-012AED58232E}"/>
                </a:ext>
              </a:extLst>
            </p:cNvPr>
            <p:cNvSpPr/>
            <p:nvPr/>
          </p:nvSpPr>
          <p:spPr>
            <a:xfrm>
              <a:off x="3125074" y="740952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A72AE6-8EDF-6D44-AE42-95F28F96B87D}"/>
                </a:ext>
              </a:extLst>
            </p:cNvPr>
            <p:cNvSpPr/>
            <p:nvPr/>
          </p:nvSpPr>
          <p:spPr>
            <a:xfrm>
              <a:off x="3414745" y="90459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</a:t>
              </a:r>
              <a:r>
                <a:rPr lang="en-US" sz="1400" b="1" dirty="0" err="1">
                  <a:solidFill>
                    <a:srgbClr val="FF0000"/>
                  </a:solidFill>
                </a:rPr>
                <a:t>prev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FFEB5B-3963-ED40-BD9F-9DEB39874E1F}"/>
                </a:ext>
              </a:extLst>
            </p:cNvPr>
            <p:cNvSpPr/>
            <p:nvPr/>
          </p:nvSpPr>
          <p:spPr>
            <a:xfrm>
              <a:off x="3414745" y="1209159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54D363-F6E1-8C43-91B4-6ED89C7BAF7F}"/>
                </a:ext>
              </a:extLst>
            </p:cNvPr>
            <p:cNvSpPr txBox="1"/>
            <p:nvPr/>
          </p:nvSpPr>
          <p:spPr>
            <a:xfrm>
              <a:off x="3548240" y="435296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list_item</a:t>
              </a:r>
              <a:endParaRPr lang="en-US" sz="1400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75CAAE-4143-6F4E-8657-EA9587E53DBF}"/>
                </a:ext>
              </a:extLst>
            </p:cNvPr>
            <p:cNvSpPr/>
            <p:nvPr/>
          </p:nvSpPr>
          <p:spPr>
            <a:xfrm>
              <a:off x="3414745" y="1519649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3E5DA-EBA5-944A-9825-4CF01864346B}"/>
                </a:ext>
              </a:extLst>
            </p:cNvPr>
            <p:cNvSpPr/>
            <p:nvPr/>
          </p:nvSpPr>
          <p:spPr>
            <a:xfrm>
              <a:off x="5505096" y="759178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027B8E-50EB-0F4C-80FB-CD8B1D26480C}"/>
                </a:ext>
              </a:extLst>
            </p:cNvPr>
            <p:cNvSpPr/>
            <p:nvPr/>
          </p:nvSpPr>
          <p:spPr>
            <a:xfrm>
              <a:off x="5794767" y="922821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</a:t>
              </a:r>
              <a:r>
                <a:rPr lang="en-US" sz="1400" b="1" dirty="0" err="1">
                  <a:solidFill>
                    <a:srgbClr val="FF0000"/>
                  </a:solidFill>
                </a:rPr>
                <a:t>prev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B8F7EF-5D87-664A-909C-403A26B2FED3}"/>
                </a:ext>
              </a:extLst>
            </p:cNvPr>
            <p:cNvSpPr/>
            <p:nvPr/>
          </p:nvSpPr>
          <p:spPr>
            <a:xfrm>
              <a:off x="5794767" y="122738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67892B-D84B-4C46-9EB0-ED2D375FCCF2}"/>
                </a:ext>
              </a:extLst>
            </p:cNvPr>
            <p:cNvSpPr txBox="1"/>
            <p:nvPr/>
          </p:nvSpPr>
          <p:spPr>
            <a:xfrm>
              <a:off x="5928262" y="453522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list_item</a:t>
              </a:r>
              <a:endParaRPr lang="en-US" sz="14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D73E5-6464-1147-9A54-90D520E4DEAD}"/>
                </a:ext>
              </a:extLst>
            </p:cNvPr>
            <p:cNvSpPr/>
            <p:nvPr/>
          </p:nvSpPr>
          <p:spPr>
            <a:xfrm>
              <a:off x="5794767" y="1537875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 data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DF44DACD-5E18-4B4C-B1E2-8E52DB10525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4867037" y="740952"/>
              <a:ext cx="927731" cy="33711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C92E8F8A-50DC-AB47-822A-95B65AE4B7C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4557845" y="759178"/>
              <a:ext cx="927731" cy="60522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Function Analysis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list_init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Initialize LIST as an empty list</a:t>
            </a:r>
          </a:p>
          <a:p>
            <a:pPr lvl="1"/>
            <a:r>
              <a:rPr lang="en-US" altLang="ko-KR" dirty="0"/>
              <a:t>It should be performed before an element is inserted in LIST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list_begin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Return the first element of LIST</a:t>
            </a:r>
          </a:p>
          <a:p>
            <a:pPr lvl="1"/>
            <a:r>
              <a:rPr lang="en-US" altLang="ko-KR" dirty="0"/>
              <a:t>Usually used to iterate LIST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list_next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Return the next element of ELEM</a:t>
            </a:r>
          </a:p>
          <a:p>
            <a:pPr lvl="1"/>
            <a:r>
              <a:rPr lang="en-US" altLang="ko-KR" dirty="0"/>
              <a:t>Usually used to iterate LIST or search ELEM in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81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Function Analysis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list_end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list *list)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Return the last ELEM in LIST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iterate LIST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#define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list_entry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Converts pointer to LIST_ELEM into a pointer to STRUCT that LIST_ELEM is embedded inside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get address of STURCT which embeds LIST_ELEM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6D69D-9FEB-A546-9DB9-4BC36127E768}"/>
              </a:ext>
            </a:extLst>
          </p:cNvPr>
          <p:cNvSpPr txBox="1"/>
          <p:nvPr/>
        </p:nvSpPr>
        <p:spPr>
          <a:xfrm>
            <a:off x="5393901" y="3904033"/>
            <a:ext cx="6631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/* Assume that there already exists a list, </a:t>
            </a:r>
            <a:r>
              <a:rPr lang="en-US" dirty="0" err="1"/>
              <a:t>sample_list</a:t>
            </a:r>
            <a:r>
              <a:rPr lang="en-US" dirty="0"/>
              <a:t> */</a:t>
            </a:r>
          </a:p>
          <a:p>
            <a:r>
              <a:rPr lang="en-US" dirty="0"/>
              <a:t>struct </a:t>
            </a:r>
            <a:r>
              <a:rPr lang="en-US" dirty="0" err="1"/>
              <a:t>list_elem</a:t>
            </a:r>
            <a:r>
              <a:rPr lang="en-US" dirty="0"/>
              <a:t> *e;</a:t>
            </a:r>
          </a:p>
          <a:p>
            <a:r>
              <a:rPr lang="en-US" dirty="0"/>
              <a:t>e = </a:t>
            </a:r>
            <a:r>
              <a:rPr lang="en-US" dirty="0" err="1"/>
              <a:t>list_begin</a:t>
            </a:r>
            <a:r>
              <a:rPr lang="en-US" dirty="0"/>
              <a:t> (&amp;</a:t>
            </a:r>
            <a:r>
              <a:rPr lang="en-US" dirty="0" err="1"/>
              <a:t>sample_list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b="1" dirty="0" err="1">
                <a:solidFill>
                  <a:srgbClr val="C00000"/>
                </a:solidFill>
              </a:rPr>
              <a:t>list_item</a:t>
            </a:r>
            <a:r>
              <a:rPr lang="en-US" b="1" dirty="0">
                <a:solidFill>
                  <a:srgbClr val="C00000"/>
                </a:solidFill>
              </a:rPr>
              <a:t> *temp = </a:t>
            </a:r>
            <a:r>
              <a:rPr lang="en-US" b="1" dirty="0" err="1">
                <a:solidFill>
                  <a:srgbClr val="C00000"/>
                </a:solidFill>
              </a:rPr>
              <a:t>list_entry</a:t>
            </a:r>
            <a:r>
              <a:rPr lang="en-US" b="1" dirty="0">
                <a:solidFill>
                  <a:srgbClr val="C00000"/>
                </a:solidFill>
              </a:rPr>
              <a:t>(e, struct </a:t>
            </a:r>
            <a:r>
              <a:rPr lang="en-US" b="1" dirty="0" err="1">
                <a:solidFill>
                  <a:srgbClr val="C00000"/>
                </a:solidFill>
              </a:rPr>
              <a:t>list_item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elem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int </a:t>
            </a:r>
            <a:r>
              <a:rPr lang="en-US" dirty="0" err="1"/>
              <a:t>temp_data</a:t>
            </a:r>
            <a:r>
              <a:rPr lang="en-US" dirty="0"/>
              <a:t> = temp-&gt;data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By using </a:t>
            </a:r>
            <a:r>
              <a:rPr lang="en-US" b="1" dirty="0" err="1">
                <a:solidFill>
                  <a:schemeClr val="accent1"/>
                </a:solidFill>
              </a:rPr>
              <a:t>list_elem</a:t>
            </a:r>
            <a:r>
              <a:rPr lang="en-US" b="1" dirty="0">
                <a:solidFill>
                  <a:schemeClr val="accent1"/>
                </a:solidFill>
              </a:rPr>
              <a:t>, we can get address of </a:t>
            </a:r>
            <a:r>
              <a:rPr lang="en-US" b="1" dirty="0" err="1">
                <a:solidFill>
                  <a:schemeClr val="accent1"/>
                </a:solidFill>
              </a:rPr>
              <a:t>list_item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D9029-D848-9145-9D3A-8AB822087E29}"/>
              </a:ext>
            </a:extLst>
          </p:cNvPr>
          <p:cNvSpPr txBox="1"/>
          <p:nvPr/>
        </p:nvSpPr>
        <p:spPr>
          <a:xfrm>
            <a:off x="3509710" y="3553780"/>
            <a:ext cx="35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*e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6D2B4E7-5EE3-7641-8B2F-91CC756A6BD8}"/>
              </a:ext>
            </a:extLst>
          </p:cNvPr>
          <p:cNvGrpSpPr/>
          <p:nvPr/>
        </p:nvGrpSpPr>
        <p:grpSpPr>
          <a:xfrm>
            <a:off x="521691" y="3412838"/>
            <a:ext cx="3837911" cy="2718397"/>
            <a:chOff x="521691" y="3412838"/>
            <a:chExt cx="3837911" cy="2718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A8E84-68D9-374B-91FC-5E1FBEF28415}"/>
                </a:ext>
              </a:extLst>
            </p:cNvPr>
            <p:cNvSpPr/>
            <p:nvPr/>
          </p:nvSpPr>
          <p:spPr>
            <a:xfrm>
              <a:off x="2617640" y="4040944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BE723-251F-7549-9BC7-360ECB06A316}"/>
                </a:ext>
              </a:extLst>
            </p:cNvPr>
            <p:cNvSpPr/>
            <p:nvPr/>
          </p:nvSpPr>
          <p:spPr>
            <a:xfrm>
              <a:off x="2706576" y="4209158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list_elem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elem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217367-C495-0743-B045-0AD8AA29A309}"/>
                </a:ext>
              </a:extLst>
            </p:cNvPr>
            <p:cNvSpPr/>
            <p:nvPr/>
          </p:nvSpPr>
          <p:spPr>
            <a:xfrm>
              <a:off x="2907311" y="4331216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</a:t>
              </a:r>
              <a:r>
                <a:rPr lang="en-US" sz="1400" b="1" dirty="0" err="1">
                  <a:solidFill>
                    <a:srgbClr val="FF0000"/>
                  </a:solidFill>
                </a:rPr>
                <a:t>prev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57D45-3D90-0B45-B1B8-59DC34D73AD0}"/>
                </a:ext>
              </a:extLst>
            </p:cNvPr>
            <p:cNvSpPr/>
            <p:nvPr/>
          </p:nvSpPr>
          <p:spPr>
            <a:xfrm>
              <a:off x="2907311" y="4635780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09343F-3BF7-3D43-A11C-6B72530B3EDE}"/>
                </a:ext>
              </a:extLst>
            </p:cNvPr>
            <p:cNvSpPr/>
            <p:nvPr/>
          </p:nvSpPr>
          <p:spPr>
            <a:xfrm>
              <a:off x="2706575" y="5374301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341D11-EBD3-F340-93E4-1E9C87671C2A}"/>
                </a:ext>
              </a:extLst>
            </p:cNvPr>
            <p:cNvGrpSpPr/>
            <p:nvPr/>
          </p:nvGrpSpPr>
          <p:grpSpPr>
            <a:xfrm>
              <a:off x="521691" y="3412838"/>
              <a:ext cx="1741962" cy="2683162"/>
              <a:chOff x="521691" y="3525728"/>
              <a:chExt cx="1741962" cy="26831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29C926-E944-1743-B452-FF476ECCF345}"/>
                  </a:ext>
                </a:extLst>
              </p:cNvPr>
              <p:cNvSpPr/>
              <p:nvPr/>
            </p:nvSpPr>
            <p:spPr>
              <a:xfrm>
                <a:off x="521691" y="3828934"/>
                <a:ext cx="1741962" cy="2379956"/>
              </a:xfrm>
              <a:prstGeom prst="rect">
                <a:avLst/>
              </a:prstGeom>
              <a:solidFill>
                <a:srgbClr val="9EB8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0FFCA0-96D4-FB44-BBCB-5827F4E49BB4}"/>
                  </a:ext>
                </a:extLst>
              </p:cNvPr>
              <p:cNvGrpSpPr/>
              <p:nvPr/>
            </p:nvGrpSpPr>
            <p:grpSpPr>
              <a:xfrm>
                <a:off x="615056" y="3897082"/>
                <a:ext cx="1544572" cy="1098694"/>
                <a:chOff x="610627" y="3997148"/>
                <a:chExt cx="1544572" cy="10986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A23EA3-351E-8A4B-A4A1-D408575D7EBA}"/>
                    </a:ext>
                  </a:extLst>
                </p:cNvPr>
                <p:cNvSpPr/>
                <p:nvPr/>
              </p:nvSpPr>
              <p:spPr>
                <a:xfrm>
                  <a:off x="610627" y="3997148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head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32FD445-F261-F84F-8747-E954420B2C37}"/>
                    </a:ext>
                  </a:extLst>
                </p:cNvPr>
                <p:cNvSpPr/>
                <p:nvPr/>
              </p:nvSpPr>
              <p:spPr>
                <a:xfrm>
                  <a:off x="811362" y="4119206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dirty="0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CAF31BB-D864-B64F-8F1A-90E460A7A3EB}"/>
                    </a:ext>
                  </a:extLst>
                </p:cNvPr>
                <p:cNvSpPr/>
                <p:nvPr/>
              </p:nvSpPr>
              <p:spPr>
                <a:xfrm>
                  <a:off x="811362" y="4423770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647768-BFAC-CE48-985D-85254081991E}"/>
                  </a:ext>
                </a:extLst>
              </p:cNvPr>
              <p:cNvSpPr txBox="1"/>
              <p:nvPr/>
            </p:nvSpPr>
            <p:spPr>
              <a:xfrm>
                <a:off x="832262" y="352572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sample_list</a:t>
                </a:r>
                <a:endParaRPr lang="en-US" sz="1400" b="1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D83196-535A-9647-9986-4AF4F295EFE5}"/>
                  </a:ext>
                </a:extLst>
              </p:cNvPr>
              <p:cNvGrpSpPr/>
              <p:nvPr/>
            </p:nvGrpSpPr>
            <p:grpSpPr>
              <a:xfrm>
                <a:off x="615056" y="5036775"/>
                <a:ext cx="1544572" cy="1098694"/>
                <a:chOff x="541448" y="4341620"/>
                <a:chExt cx="1544572" cy="109869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5CAB43A-3C8E-4547-8CD4-C5BA79846531}"/>
                    </a:ext>
                  </a:extLst>
                </p:cNvPr>
                <p:cNvSpPr/>
                <p:nvPr/>
              </p:nvSpPr>
              <p:spPr>
                <a:xfrm>
                  <a:off x="541448" y="4341620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tail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93F218-7B3B-9E49-90F0-6507A91D653A}"/>
                    </a:ext>
                  </a:extLst>
                </p:cNvPr>
                <p:cNvSpPr/>
                <p:nvPr/>
              </p:nvSpPr>
              <p:spPr>
                <a:xfrm>
                  <a:off x="742183" y="4463678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dirty="0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00B8F8C-DD85-B64E-B1D5-C4BA4A64F033}"/>
                    </a:ext>
                  </a:extLst>
                </p:cNvPr>
                <p:cNvSpPr/>
                <p:nvPr/>
              </p:nvSpPr>
              <p:spPr>
                <a:xfrm>
                  <a:off x="742183" y="4768242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</p:grp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54942E1-A7C2-9844-9DEE-ED555BB8005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1958891" y="4216743"/>
              <a:ext cx="747684" cy="14931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ED654337-EF84-CE49-8595-33EA6CC43048}"/>
                </a:ext>
              </a:extLst>
            </p:cNvPr>
            <p:cNvCxnSpPr>
              <a:stCxn id="21" idx="1"/>
            </p:cNvCxnSpPr>
            <p:nvPr/>
          </p:nvCxnSpPr>
          <p:spPr>
            <a:xfrm rot="10800000" flipV="1">
              <a:off x="2159629" y="4791027"/>
              <a:ext cx="747683" cy="15524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EE9ADA46-5B75-1B4B-A3F4-225ACD4C5760}"/>
                </a:ext>
              </a:extLst>
            </p:cNvPr>
            <p:cNvCxnSpPr>
              <a:stCxn id="20" idx="1"/>
            </p:cNvCxnSpPr>
            <p:nvPr/>
          </p:nvCxnSpPr>
          <p:spPr>
            <a:xfrm rot="10800000">
              <a:off x="1953083" y="3904595"/>
              <a:ext cx="954229" cy="58186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CD0E24D-9545-FC43-A5F9-4706FBEFAD20}"/>
                </a:ext>
              </a:extLst>
            </p:cNvPr>
            <p:cNvSpPr/>
            <p:nvPr/>
          </p:nvSpPr>
          <p:spPr>
            <a:xfrm>
              <a:off x="1953082" y="4199465"/>
              <a:ext cx="778829" cy="1030766"/>
            </a:xfrm>
            <a:custGeom>
              <a:avLst/>
              <a:gdLst>
                <a:gd name="connsiteX0" fmla="*/ 0 w 745067"/>
                <a:gd name="connsiteY0" fmla="*/ 982134 h 982134"/>
                <a:gd name="connsiteX1" fmla="*/ 417689 w 745067"/>
                <a:gd name="connsiteY1" fmla="*/ 519289 h 982134"/>
                <a:gd name="connsiteX2" fmla="*/ 745067 w 745067"/>
                <a:gd name="connsiteY2" fmla="*/ 0 h 982134"/>
                <a:gd name="connsiteX0" fmla="*/ 0 w 745067"/>
                <a:gd name="connsiteY0" fmla="*/ 982134 h 982134"/>
                <a:gd name="connsiteX1" fmla="*/ 270933 w 745067"/>
                <a:gd name="connsiteY1" fmla="*/ 428978 h 982134"/>
                <a:gd name="connsiteX2" fmla="*/ 745067 w 745067"/>
                <a:gd name="connsiteY2" fmla="*/ 0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982134">
                  <a:moveTo>
                    <a:pt x="0" y="982134"/>
                  </a:moveTo>
                  <a:cubicBezTo>
                    <a:pt x="146755" y="832556"/>
                    <a:pt x="146755" y="592667"/>
                    <a:pt x="270933" y="428978"/>
                  </a:cubicBezTo>
                  <a:cubicBezTo>
                    <a:pt x="395111" y="265289"/>
                    <a:pt x="643467" y="177800"/>
                    <a:pt x="7450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CC0EC5-89F2-B343-864B-6C84F4D990DC}"/>
                </a:ext>
              </a:extLst>
            </p:cNvPr>
            <p:cNvSpPr txBox="1"/>
            <p:nvPr/>
          </p:nvSpPr>
          <p:spPr>
            <a:xfrm>
              <a:off x="2764864" y="5823458"/>
              <a:ext cx="1447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struct </a:t>
              </a:r>
              <a:r>
                <a:rPr lang="en-US" sz="1400" b="1" dirty="0" err="1"/>
                <a:t>list_item</a:t>
              </a:r>
              <a:endParaRPr lang="en-US" sz="1400" b="1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638D326-D9E6-624D-978F-947D01DCC647}"/>
              </a:ext>
            </a:extLst>
          </p:cNvPr>
          <p:cNvSpPr txBox="1"/>
          <p:nvPr/>
        </p:nvSpPr>
        <p:spPr>
          <a:xfrm>
            <a:off x="4574007" y="375070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*temp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FB26656-7989-3D4D-991C-5D9E13C07740}"/>
              </a:ext>
            </a:extLst>
          </p:cNvPr>
          <p:cNvCxnSpPr>
            <a:stCxn id="96" idx="1"/>
            <a:endCxn id="18" idx="0"/>
          </p:cNvCxnSpPr>
          <p:nvPr/>
        </p:nvCxnSpPr>
        <p:spPr>
          <a:xfrm rot="10800000" flipV="1">
            <a:off x="3488621" y="3904594"/>
            <a:ext cx="1085386" cy="1363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B538002-283A-AB49-9DAD-D3F26D4B6CE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061172" y="3707668"/>
            <a:ext cx="448539" cy="5014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Table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A hash table is a data structure that associates </a:t>
            </a:r>
            <a:r>
              <a:rPr lang="en-US" altLang="ko-KR" dirty="0">
                <a:solidFill>
                  <a:schemeClr val="accent1"/>
                </a:solidFill>
              </a:rPr>
              <a:t>keys</a:t>
            </a:r>
            <a:r>
              <a:rPr lang="en-US" altLang="ko-KR" dirty="0"/>
              <a:t> with </a:t>
            </a:r>
            <a:r>
              <a:rPr lang="en-US" altLang="ko-KR" dirty="0">
                <a:solidFill>
                  <a:schemeClr val="accent1"/>
                </a:solidFill>
              </a:rPr>
              <a:t>values</a:t>
            </a: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We assume that key and value are same in this project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The primary operation it supports efficiently is a lookup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Given a key, find the corresponding value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It works by transforming the key using a </a:t>
            </a:r>
            <a:r>
              <a:rPr lang="en-US" altLang="ko-KR" b="1" dirty="0">
                <a:solidFill>
                  <a:srgbClr val="C00000"/>
                </a:solidFill>
              </a:rPr>
              <a:t>hash function </a:t>
            </a:r>
            <a:r>
              <a:rPr lang="en-US" altLang="ko-KR" dirty="0"/>
              <a:t>into a hash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57118D-958D-1847-917F-97E15DD0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4036217"/>
            <a:ext cx="2878140" cy="2250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2972314"/>
            <a:ext cx="3626056" cy="10484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F743A-158B-BF49-8011-06173ED20D36}"/>
              </a:ext>
            </a:extLst>
          </p:cNvPr>
          <p:cNvGrpSpPr/>
          <p:nvPr/>
        </p:nvGrpSpPr>
        <p:grpSpPr>
          <a:xfrm>
            <a:off x="1286061" y="3429000"/>
            <a:ext cx="6134084" cy="2698370"/>
            <a:chOff x="1533826" y="3286006"/>
            <a:chExt cx="6134084" cy="26983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DB2AE6-E9B6-B14F-A1A5-D0814609572D}"/>
                </a:ext>
              </a:extLst>
            </p:cNvPr>
            <p:cNvSpPr/>
            <p:nvPr/>
          </p:nvSpPr>
          <p:spPr>
            <a:xfrm>
              <a:off x="1533826" y="394971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FCE68B-06F6-A94C-9101-6E65949F5A61}"/>
                </a:ext>
              </a:extLst>
            </p:cNvPr>
            <p:cNvSpPr/>
            <p:nvPr/>
          </p:nvSpPr>
          <p:spPr>
            <a:xfrm>
              <a:off x="1533826" y="4539862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550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AA12A4-5586-224C-9DAA-D6A612761AC3}"/>
                </a:ext>
              </a:extLst>
            </p:cNvPr>
            <p:cNvSpPr/>
            <p:nvPr/>
          </p:nvSpPr>
          <p:spPr>
            <a:xfrm>
              <a:off x="1533826" y="5116510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7697B-ED89-FA42-B281-DB6EE900FB51}"/>
                </a:ext>
              </a:extLst>
            </p:cNvPr>
            <p:cNvSpPr txBox="1"/>
            <p:nvPr/>
          </p:nvSpPr>
          <p:spPr>
            <a:xfrm>
              <a:off x="1626774" y="3286006"/>
              <a:ext cx="515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Key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D72E0C-C91F-0445-8868-E23EF9D36834}"/>
                </a:ext>
              </a:extLst>
            </p:cNvPr>
            <p:cNvGrpSpPr/>
            <p:nvPr/>
          </p:nvGrpSpPr>
          <p:grpSpPr>
            <a:xfrm>
              <a:off x="3925137" y="3677784"/>
              <a:ext cx="292444" cy="2306592"/>
              <a:chOff x="4040659" y="3727212"/>
              <a:chExt cx="292444" cy="23065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C73D49-9471-0C4A-8C96-82CBC00EA063}"/>
                  </a:ext>
                </a:extLst>
              </p:cNvPr>
              <p:cNvSpPr/>
              <p:nvPr/>
            </p:nvSpPr>
            <p:spPr>
              <a:xfrm>
                <a:off x="4040659" y="3727212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345C9D-5032-CD40-96F3-FF79E612A322}"/>
                  </a:ext>
                </a:extLst>
              </p:cNvPr>
              <p:cNvSpPr/>
              <p:nvPr/>
            </p:nvSpPr>
            <p:spPr>
              <a:xfrm>
                <a:off x="4040659" y="4015536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0AEBD6-0BEE-9646-BC53-E446ACD8F4C4}"/>
                  </a:ext>
                </a:extLst>
              </p:cNvPr>
              <p:cNvSpPr/>
              <p:nvPr/>
            </p:nvSpPr>
            <p:spPr>
              <a:xfrm>
                <a:off x="4040659" y="4303860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E969D4-B5CB-3F46-B182-BE4B0FEA0DFD}"/>
                  </a:ext>
                </a:extLst>
              </p:cNvPr>
              <p:cNvSpPr/>
              <p:nvPr/>
            </p:nvSpPr>
            <p:spPr>
              <a:xfrm>
                <a:off x="4040659" y="4592184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17B3E5-B83B-9C48-9DF9-B2DE4B33E96D}"/>
                  </a:ext>
                </a:extLst>
              </p:cNvPr>
              <p:cNvSpPr/>
              <p:nvPr/>
            </p:nvSpPr>
            <p:spPr>
              <a:xfrm>
                <a:off x="4040659" y="4880508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238E34-8B69-E348-8390-F342F274847E}"/>
                  </a:ext>
                </a:extLst>
              </p:cNvPr>
              <p:cNvSpPr/>
              <p:nvPr/>
            </p:nvSpPr>
            <p:spPr>
              <a:xfrm>
                <a:off x="4040659" y="5168832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B0C720-1DC2-BA48-96C8-AFF1B08D45DB}"/>
                  </a:ext>
                </a:extLst>
              </p:cNvPr>
              <p:cNvSpPr/>
              <p:nvPr/>
            </p:nvSpPr>
            <p:spPr>
              <a:xfrm>
                <a:off x="4040659" y="5457156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15039E-01B9-034B-A7C6-1E1F8BA56D6F}"/>
                  </a:ext>
                </a:extLst>
              </p:cNvPr>
              <p:cNvSpPr/>
              <p:nvPr/>
            </p:nvSpPr>
            <p:spPr>
              <a:xfrm>
                <a:off x="4040659" y="5745480"/>
                <a:ext cx="292444" cy="2883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F5E3E-A189-004B-BCCF-F7FD7ED8AC58}"/>
                </a:ext>
              </a:extLst>
            </p:cNvPr>
            <p:cNvSpPr txBox="1"/>
            <p:nvPr/>
          </p:nvSpPr>
          <p:spPr>
            <a:xfrm>
              <a:off x="5299568" y="3286795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Entries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42280E-EF78-F447-A270-B8438C67C342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2109860" y="4093881"/>
              <a:ext cx="1815277" cy="16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5C66C0-ACC8-F34B-AC80-04218AF70782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>
              <a:off x="2109860" y="4684024"/>
              <a:ext cx="1815277" cy="57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34D4B54-127D-0042-8C7B-626517D0DD36}"/>
                </a:ext>
              </a:extLst>
            </p:cNvPr>
            <p:cNvCxnSpPr>
              <a:stCxn id="26" idx="3"/>
              <a:endCxn id="15" idx="1"/>
            </p:cNvCxnSpPr>
            <p:nvPr/>
          </p:nvCxnSpPr>
          <p:spPr>
            <a:xfrm>
              <a:off x="2109860" y="5260672"/>
              <a:ext cx="1815277" cy="2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25B915-7DB1-724A-B546-EE160E07E096}"/>
                </a:ext>
              </a:extLst>
            </p:cNvPr>
            <p:cNvSpPr txBox="1"/>
            <p:nvPr/>
          </p:nvSpPr>
          <p:spPr>
            <a:xfrm>
              <a:off x="2393770" y="4384439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f(x)=x/100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AC1E21-8137-EE4E-8C25-50926A6E510C}"/>
                </a:ext>
              </a:extLst>
            </p:cNvPr>
            <p:cNvSpPr txBox="1"/>
            <p:nvPr/>
          </p:nvSpPr>
          <p:spPr>
            <a:xfrm>
              <a:off x="3626173" y="3286006"/>
              <a:ext cx="890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Buckets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8B7570-F808-964A-BCBF-59A3C1C8A779}"/>
                </a:ext>
              </a:extLst>
            </p:cNvPr>
            <p:cNvGrpSpPr/>
            <p:nvPr/>
          </p:nvGrpSpPr>
          <p:grpSpPr>
            <a:xfrm>
              <a:off x="4521136" y="3674890"/>
              <a:ext cx="2321550" cy="864972"/>
              <a:chOff x="4463756" y="3692405"/>
              <a:chExt cx="2321550" cy="86497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BB87E70-4343-154F-BF37-5C5C9918D642}"/>
                  </a:ext>
                </a:extLst>
              </p:cNvPr>
              <p:cNvGrpSpPr/>
              <p:nvPr/>
            </p:nvGrpSpPr>
            <p:grpSpPr>
              <a:xfrm>
                <a:off x="5348718" y="3692405"/>
                <a:ext cx="576034" cy="864972"/>
                <a:chOff x="5179861" y="3729241"/>
                <a:chExt cx="576034" cy="86497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02C5B3-0C6C-454D-8862-CE4B18929D16}"/>
                    </a:ext>
                  </a:extLst>
                </p:cNvPr>
                <p:cNvSpPr/>
                <p:nvPr/>
              </p:nvSpPr>
              <p:spPr>
                <a:xfrm>
                  <a:off x="5179861" y="4017565"/>
                  <a:ext cx="576034" cy="2883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next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5C6AD65-C782-3A4B-8F7C-2C209D5208D7}"/>
                    </a:ext>
                  </a:extLst>
                </p:cNvPr>
                <p:cNvSpPr/>
                <p:nvPr/>
              </p:nvSpPr>
              <p:spPr>
                <a:xfrm>
                  <a:off x="5179861" y="3729241"/>
                  <a:ext cx="576034" cy="2883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</a:rPr>
                    <a:t>prev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F432525-D26B-B646-AEE0-3FE3D3126861}"/>
                    </a:ext>
                  </a:extLst>
                </p:cNvPr>
                <p:cNvSpPr/>
                <p:nvPr/>
              </p:nvSpPr>
              <p:spPr>
                <a:xfrm>
                  <a:off x="5179861" y="4305889"/>
                  <a:ext cx="576034" cy="2883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100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C0217A-96F1-0B45-A67E-16612302D555}"/>
                  </a:ext>
                </a:extLst>
              </p:cNvPr>
              <p:cNvSpPr/>
              <p:nvPr/>
            </p:nvSpPr>
            <p:spPr>
              <a:xfrm>
                <a:off x="4463756" y="3980729"/>
                <a:ext cx="644022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head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E734F8E-F8AD-2740-BDA2-E2FFBE522BDF}"/>
                  </a:ext>
                </a:extLst>
              </p:cNvPr>
              <p:cNvSpPr/>
              <p:nvPr/>
            </p:nvSpPr>
            <p:spPr>
              <a:xfrm>
                <a:off x="6141284" y="3980729"/>
                <a:ext cx="644022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tail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414CAC-59EF-F34F-B908-C9CEDB8C6E36}"/>
                </a:ext>
              </a:extLst>
            </p:cNvPr>
            <p:cNvGrpSpPr/>
            <p:nvPr/>
          </p:nvGrpSpPr>
          <p:grpSpPr>
            <a:xfrm>
              <a:off x="5401507" y="4831080"/>
              <a:ext cx="576034" cy="864972"/>
              <a:chOff x="5179861" y="3729241"/>
              <a:chExt cx="576034" cy="8649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2489F3-AD25-CD45-8036-1100A690D79E}"/>
                  </a:ext>
                </a:extLst>
              </p:cNvPr>
              <p:cNvSpPr/>
              <p:nvPr/>
            </p:nvSpPr>
            <p:spPr>
              <a:xfrm>
                <a:off x="5179861" y="4017565"/>
                <a:ext cx="576034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next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BC158A-2AF5-6A41-900A-498B1444605B}"/>
                  </a:ext>
                </a:extLst>
              </p:cNvPr>
              <p:cNvSpPr/>
              <p:nvPr/>
            </p:nvSpPr>
            <p:spPr>
              <a:xfrm>
                <a:off x="5179861" y="3729241"/>
                <a:ext cx="576034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</a:rPr>
                  <a:t>prev</a:t>
                </a:r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0376D41-14E7-0C42-99F6-0BDBE8E260D3}"/>
                  </a:ext>
                </a:extLst>
              </p:cNvPr>
              <p:cNvSpPr/>
              <p:nvPr/>
            </p:nvSpPr>
            <p:spPr>
              <a:xfrm>
                <a:off x="5179861" y="4305889"/>
                <a:ext cx="576034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500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705B68-99A2-944D-877B-222A356A3806}"/>
                </a:ext>
              </a:extLst>
            </p:cNvPr>
            <p:cNvSpPr/>
            <p:nvPr/>
          </p:nvSpPr>
          <p:spPr>
            <a:xfrm>
              <a:off x="4516545" y="5119404"/>
              <a:ext cx="644022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head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F2BB786-37B7-954B-89C9-589B3742568E}"/>
                </a:ext>
              </a:extLst>
            </p:cNvPr>
            <p:cNvSpPr/>
            <p:nvPr/>
          </p:nvSpPr>
          <p:spPr>
            <a:xfrm>
              <a:off x="7023888" y="5119404"/>
              <a:ext cx="644022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tail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5857B58-DF08-0345-B196-BBA98EAA50AD}"/>
                </a:ext>
              </a:extLst>
            </p:cNvPr>
            <p:cNvGrpSpPr/>
            <p:nvPr/>
          </p:nvGrpSpPr>
          <p:grpSpPr>
            <a:xfrm>
              <a:off x="6243055" y="4828186"/>
              <a:ext cx="576034" cy="864972"/>
              <a:chOff x="5179861" y="3729241"/>
              <a:chExt cx="576034" cy="86497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CB7E61-FE04-8C48-B50D-3A0ED3905FC1}"/>
                  </a:ext>
                </a:extLst>
              </p:cNvPr>
              <p:cNvSpPr/>
              <p:nvPr/>
            </p:nvSpPr>
            <p:spPr>
              <a:xfrm>
                <a:off x="5179861" y="4017565"/>
                <a:ext cx="576034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next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5078BC-7563-0D4E-8382-E76D4268364E}"/>
                  </a:ext>
                </a:extLst>
              </p:cNvPr>
              <p:cNvSpPr/>
              <p:nvPr/>
            </p:nvSpPr>
            <p:spPr>
              <a:xfrm>
                <a:off x="5179861" y="3729241"/>
                <a:ext cx="576034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</a:rPr>
                  <a:t>prev</a:t>
                </a:r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41CED6-590F-A743-B107-62B387058046}"/>
                  </a:ext>
                </a:extLst>
              </p:cNvPr>
              <p:cNvSpPr/>
              <p:nvPr/>
            </p:nvSpPr>
            <p:spPr>
              <a:xfrm>
                <a:off x="5179861" y="4305889"/>
                <a:ext cx="576034" cy="2883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550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DB4E1E-4AF7-C344-A9D0-A978A3316513}"/>
                </a:ext>
              </a:extLst>
            </p:cNvPr>
            <p:cNvCxnSpPr>
              <a:stCxn id="11" idx="3"/>
              <a:endCxn id="40" idx="1"/>
            </p:cNvCxnSpPr>
            <p:nvPr/>
          </p:nvCxnSpPr>
          <p:spPr>
            <a:xfrm flipV="1">
              <a:off x="4217581" y="4107376"/>
              <a:ext cx="303555" cy="2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43D063-E988-DE47-9912-60643055AA7B}"/>
                </a:ext>
              </a:extLst>
            </p:cNvPr>
            <p:cNvCxnSpPr>
              <a:stCxn id="40" idx="3"/>
              <a:endCxn id="20" idx="1"/>
            </p:cNvCxnSpPr>
            <p:nvPr/>
          </p:nvCxnSpPr>
          <p:spPr>
            <a:xfrm>
              <a:off x="5165158" y="4107376"/>
              <a:ext cx="2409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79161A9-E77B-E14B-87F9-11C4E0FD8C2F}"/>
                </a:ext>
              </a:extLst>
            </p:cNvPr>
            <p:cNvCxnSpPr>
              <a:stCxn id="20" idx="3"/>
              <a:endCxn id="41" idx="1"/>
            </p:cNvCxnSpPr>
            <p:nvPr/>
          </p:nvCxnSpPr>
          <p:spPr>
            <a:xfrm>
              <a:off x="5982132" y="4107376"/>
              <a:ext cx="216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B747FA1-BB39-1C48-99A9-9FEA04EB45C2}"/>
                </a:ext>
              </a:extLst>
            </p:cNvPr>
            <p:cNvCxnSpPr>
              <a:stCxn id="15" idx="3"/>
              <a:endCxn id="44" idx="1"/>
            </p:cNvCxnSpPr>
            <p:nvPr/>
          </p:nvCxnSpPr>
          <p:spPr>
            <a:xfrm>
              <a:off x="4217581" y="5263566"/>
              <a:ext cx="2989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F4A321-E08D-C34D-8681-872203803718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5160567" y="5263566"/>
              <a:ext cx="2409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D0EA957-310A-B048-B2DF-D07651183D1E}"/>
                </a:ext>
              </a:extLst>
            </p:cNvPr>
            <p:cNvCxnSpPr>
              <a:cxnSpLocks/>
              <a:stCxn id="46" idx="3"/>
              <a:endCxn id="52" idx="1"/>
            </p:cNvCxnSpPr>
            <p:nvPr/>
          </p:nvCxnSpPr>
          <p:spPr>
            <a:xfrm flipV="1">
              <a:off x="5977541" y="5260672"/>
              <a:ext cx="265514" cy="2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4731BA2-2EFB-E743-B1A5-A91C553D91B4}"/>
                </a:ext>
              </a:extLst>
            </p:cNvPr>
            <p:cNvCxnSpPr>
              <a:stCxn id="52" idx="3"/>
              <a:endCxn id="45" idx="1"/>
            </p:cNvCxnSpPr>
            <p:nvPr/>
          </p:nvCxnSpPr>
          <p:spPr>
            <a:xfrm>
              <a:off x="6819089" y="5260672"/>
              <a:ext cx="204799" cy="2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3932A3-A21B-9F44-9146-CE692958AE17}"/>
                </a:ext>
              </a:extLst>
            </p:cNvPr>
            <p:cNvCxnSpPr>
              <a:stCxn id="53" idx="1"/>
              <a:endCxn id="47" idx="3"/>
            </p:cNvCxnSpPr>
            <p:nvPr/>
          </p:nvCxnSpPr>
          <p:spPr>
            <a:xfrm flipH="1">
              <a:off x="5977541" y="4972348"/>
              <a:ext cx="265514" cy="2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F37EE69D-E7B6-2F42-B0B3-E445B67F4E4A}"/>
                </a:ext>
              </a:extLst>
            </p:cNvPr>
            <p:cNvCxnSpPr>
              <a:stCxn id="35" idx="1"/>
              <a:endCxn id="40" idx="0"/>
            </p:cNvCxnSpPr>
            <p:nvPr/>
          </p:nvCxnSpPr>
          <p:spPr>
            <a:xfrm rot="10800000" flipV="1">
              <a:off x="4843148" y="3819052"/>
              <a:ext cx="562951" cy="1441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557EABC8-C809-2A46-B8C0-B9DDECD4F1DF}"/>
                </a:ext>
              </a:extLst>
            </p:cNvPr>
            <p:cNvCxnSpPr>
              <a:stCxn id="41" idx="0"/>
              <a:endCxn id="35" idx="3"/>
            </p:cNvCxnSpPr>
            <p:nvPr/>
          </p:nvCxnSpPr>
          <p:spPr>
            <a:xfrm rot="16200000" flipV="1">
              <a:off x="6179323" y="3621861"/>
              <a:ext cx="144162" cy="5385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34EAE821-1C14-8F46-B1B1-FEE08D200879}"/>
                </a:ext>
              </a:extLst>
            </p:cNvPr>
            <p:cNvCxnSpPr>
              <a:stCxn id="47" idx="1"/>
              <a:endCxn id="44" idx="0"/>
            </p:cNvCxnSpPr>
            <p:nvPr/>
          </p:nvCxnSpPr>
          <p:spPr>
            <a:xfrm rot="10800000" flipV="1">
              <a:off x="4838557" y="4975242"/>
              <a:ext cx="562951" cy="1441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4B48D53A-7958-F640-A61C-8824DF6E9B97}"/>
                </a:ext>
              </a:extLst>
            </p:cNvPr>
            <p:cNvCxnSpPr>
              <a:stCxn id="45" idx="0"/>
              <a:endCxn id="53" idx="3"/>
            </p:cNvCxnSpPr>
            <p:nvPr/>
          </p:nvCxnSpPr>
          <p:spPr>
            <a:xfrm rot="16200000" flipV="1">
              <a:off x="7008966" y="4782471"/>
              <a:ext cx="147056" cy="5268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01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Table Function Analysis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hash_init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hash_hash_func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*hash,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hash_less_func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*less, void *aux)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Initialize hash table H and set hash function HASH and comparison function LESS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see the example hash function such as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hash_bytes</a:t>
            </a:r>
            <a:r>
              <a:rPr lang="en-US" altLang="ko-KR" dirty="0"/>
              <a:t>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hash_string</a:t>
            </a:r>
            <a:r>
              <a:rPr lang="en-US" altLang="ko-KR" dirty="0"/>
              <a:t> and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Comparison function LESS is used to compare two hash elements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need to make your own hash function and comparison function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hash_apply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hash_action_func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*action)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apply any ACTION function which you make to hast table H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learn the usage of it from '</a:t>
            </a:r>
            <a:r>
              <a:rPr lang="en-US" altLang="ko-KR" dirty="0" err="1"/>
              <a:t>hash_apply.in</a:t>
            </a:r>
            <a:r>
              <a:rPr lang="en-US" altLang="ko-KR" dirty="0"/>
              <a:t>' and '</a:t>
            </a:r>
            <a:r>
              <a:rPr lang="en-US" altLang="ko-KR" dirty="0" err="1"/>
              <a:t>hash_apply.out</a:t>
            </a:r>
            <a:r>
              <a:rPr lang="en-US" altLang="ko-KR" dirty="0"/>
              <a:t>' in tester directory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#define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hash_entry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Converts pointer to HASH_ELEM into a pointer to STRUCT that HASH_ELEM is embedded inside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Usually used to get address of STURCT which embeds HASH_ELEM</a:t>
            </a:r>
          </a:p>
        </p:txBody>
      </p:sp>
    </p:spTree>
    <p:extLst>
      <p:ext uri="{BB962C8B-B14F-4D97-AF65-F5344CB8AC3E}">
        <p14:creationId xmlns:p14="http://schemas.microsoft.com/office/powerpoint/2010/main" val="3415259062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1993</Words>
  <Application>Microsoft Macintosh PowerPoint</Application>
  <PresentationFormat>Widescreen</PresentationFormat>
  <Paragraphs>367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Gill Sans MT</vt:lpstr>
      <vt:lpstr>Hack</vt:lpstr>
      <vt:lpstr>Tahoma</vt:lpstr>
      <vt:lpstr>Wingdings</vt:lpstr>
      <vt:lpstr>2. Body</vt:lpstr>
      <vt:lpstr>3. Blank</vt:lpstr>
      <vt:lpstr>Project #0-2: Pintos Data Structure Analysis</vt:lpstr>
      <vt:lpstr>PowerPoint Presentation</vt:lpstr>
      <vt:lpstr>Data Structures in Pintos Kernel</vt:lpstr>
      <vt:lpstr>List</vt:lpstr>
      <vt:lpstr>List</vt:lpstr>
      <vt:lpstr>List Function Analysis</vt:lpstr>
      <vt:lpstr>List Function Analysis</vt:lpstr>
      <vt:lpstr>Hash Table</vt:lpstr>
      <vt:lpstr>Hash Table Function Analysis</vt:lpstr>
      <vt:lpstr>Bitmap</vt:lpstr>
      <vt:lpstr>Bitmap Function Analysis</vt:lpstr>
      <vt:lpstr>PowerPoint Presentation</vt:lpstr>
      <vt:lpstr>Project #0-2</vt:lpstr>
      <vt:lpstr>Project #0-2: List of Functions to Implement</vt:lpstr>
      <vt:lpstr>Project #0-2: List of Functions to Implement</vt:lpstr>
      <vt:lpstr>Project #0-2</vt:lpstr>
      <vt:lpstr>Project #0-2</vt:lpstr>
      <vt:lpstr>Project #0-2</vt:lpstr>
      <vt:lpstr>Project #0-2: Tester Program</vt:lpstr>
      <vt:lpstr>Project #0-2: Cautions</vt:lpstr>
      <vt:lpstr>Submission</vt:lpstr>
      <vt:lpstr>Project Schedule</vt:lpstr>
      <vt:lpstr>PowerPoint Presentation</vt:lpstr>
      <vt:lpstr>Way to Submit Your Work</vt:lpstr>
      <vt:lpstr>Way to Submit Your Work</vt:lpstr>
      <vt:lpstr>Way to Submit Your Work</vt:lpstr>
      <vt:lpstr>Way to Submit Your Work</vt:lpstr>
      <vt:lpstr>Way to Submit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강현구</cp:lastModifiedBy>
  <cp:revision>551</cp:revision>
  <dcterms:created xsi:type="dcterms:W3CDTF">2018-08-21T08:38:57Z</dcterms:created>
  <dcterms:modified xsi:type="dcterms:W3CDTF">2019-09-20T07:40:09Z</dcterms:modified>
</cp:coreProperties>
</file>