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75" r:id="rId3"/>
    <p:sldId id="276" r:id="rId4"/>
    <p:sldId id="266" r:id="rId5"/>
    <p:sldId id="281" r:id="rId6"/>
    <p:sldId id="265" r:id="rId7"/>
    <p:sldId id="282" r:id="rId8"/>
    <p:sldId id="272" r:id="rId9"/>
    <p:sldId id="271" r:id="rId10"/>
    <p:sldId id="279" r:id="rId11"/>
    <p:sldId id="278" r:id="rId12"/>
    <p:sldId id="283" r:id="rId13"/>
    <p:sldId id="284" r:id="rId14"/>
    <p:sldId id="285" r:id="rId15"/>
    <p:sldId id="286" r:id="rId16"/>
    <p:sldId id="287" r:id="rId17"/>
    <p:sldId id="260" r:id="rId18"/>
    <p:sldId id="261" r:id="rId19"/>
    <p:sldId id="262" r:id="rId20"/>
    <p:sldId id="263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8" r:id="rId29"/>
    <p:sldId id="299" r:id="rId30"/>
    <p:sldId id="300" r:id="rId31"/>
    <p:sldId id="295" r:id="rId32"/>
    <p:sldId id="296" r:id="rId33"/>
    <p:sldId id="297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0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94" autoAdjust="0"/>
  </p:normalViewPr>
  <p:slideViewPr>
    <p:cSldViewPr snapToGrid="0" showGuides="1">
      <p:cViewPr varScale="1">
        <p:scale>
          <a:sx n="106" d="100"/>
          <a:sy n="106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5F1A7-7263-45E7-920B-4547B7F592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B68C-65AC-4106-A906-88E2EA2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ARIMA(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AppleSDGothicNeo"/>
              </a:rPr>
              <a:t>Autoregressvie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 integrated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AppleSDGothicNeo"/>
              </a:rPr>
              <a:t>MovingAverage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AR(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자기상관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이전의 값이 이후의 값에 영향을 미치고 있는 상황</a:t>
            </a: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MA(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이동평균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랜덤 변수의 평균값이 지속적으로 증가하거나 감소하는 추세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484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ARIMA(0,1,1)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을 이용하여 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Parameter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추정하고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결과를 확인한다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 value 0.05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수준에서 보면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MA(1)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의 계수는 유효하고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Constant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는 유효하지 않다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따라서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trend=‘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/>
              </a:rPr>
              <a:t>nc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’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사용해준다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68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80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8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ARIMA(0,1,1)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을 이용하여 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Parameter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추정하고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결과를 확인한다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 value 0.05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수준에서 보면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MA(1)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의 계수는 유효하고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Constant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는 유효하지 않다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따라서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trend=‘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/>
              </a:rPr>
              <a:t>nc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’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사용해준다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66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88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2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ARIMA(0,1,1)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을 이용하여 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Parameter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추정하고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결과를 확인한다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p value 0.05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수준에서 보면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MA(1)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의 계수는 유효하고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모형의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Constant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는 유효하지 않다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따라서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trend=‘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/>
              </a:rPr>
              <a:t>nc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’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/>
              </a:rPr>
              <a:t>를 사용해준다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21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82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5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E2232-ED35-4173-81DD-6AC0FBB50F7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1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86322" y="5221357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spc="-150" dirty="0">
                <a:solidFill>
                  <a:schemeClr val="bg1"/>
                </a:solidFill>
              </a:rPr>
              <a:t>수산 </a:t>
            </a:r>
            <a:r>
              <a:rPr lang="en-US" altLang="ko-KR" sz="3200" b="1" spc="-150" dirty="0">
                <a:solidFill>
                  <a:schemeClr val="bg1"/>
                </a:solidFill>
              </a:rPr>
              <a:t>Biz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3D9A674-3D91-4DE4-B097-222636C5F87F}"/>
              </a:ext>
            </a:extLst>
          </p:cNvPr>
          <p:cNvSpPr txBox="1"/>
          <p:nvPr/>
        </p:nvSpPr>
        <p:spPr>
          <a:xfrm>
            <a:off x="9312342" y="5513744"/>
            <a:ext cx="2284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spc="-150" dirty="0">
                <a:solidFill>
                  <a:schemeClr val="bg1"/>
                </a:solidFill>
              </a:rPr>
              <a:t>2016010735   </a:t>
            </a:r>
            <a:r>
              <a:rPr lang="ko-KR" altLang="en-US" sz="2000" b="1" spc="-150" dirty="0" err="1">
                <a:solidFill>
                  <a:schemeClr val="bg1"/>
                </a:solidFill>
              </a:rPr>
              <a:t>최연석</a:t>
            </a:r>
            <a:endParaRPr lang="en-US" altLang="ja-JP" sz="20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spc="-150" dirty="0">
                <a:solidFill>
                  <a:schemeClr val="bg1"/>
                </a:solidFill>
              </a:rPr>
              <a:t>2016010736</a:t>
            </a:r>
            <a:r>
              <a:rPr lang="ko-KR" altLang="en-US" sz="2000" b="1" spc="-150" dirty="0">
                <a:solidFill>
                  <a:schemeClr val="bg1"/>
                </a:solidFill>
              </a:rPr>
              <a:t>   최우철</a:t>
            </a:r>
            <a:endParaRPr lang="en-US" altLang="ko-KR" sz="2000" b="1" spc="-1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000" b="1" spc="-150">
                <a:solidFill>
                  <a:schemeClr val="bg1"/>
                </a:solidFill>
              </a:rPr>
              <a:t>2020010705   </a:t>
            </a:r>
            <a:r>
              <a:rPr kumimoji="1" lang="ko-KR" altLang="en-US" sz="2000" b="1" spc="-150" dirty="0" err="1">
                <a:solidFill>
                  <a:schemeClr val="bg1"/>
                </a:solidFill>
              </a:rPr>
              <a:t>정예지</a:t>
            </a:r>
            <a:endParaRPr kumimoji="1" lang="ja-JP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Feature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생성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198513" y="1387486"/>
            <a:ext cx="11271393" cy="5219904"/>
            <a:chOff x="1274182" y="1278715"/>
            <a:chExt cx="10595647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3096173"/>
              <a:ext cx="4674260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일에 따른 평균 가격 생성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4498634" y="2978261"/>
              <a:ext cx="1707669" cy="556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Salmon</a:t>
              </a:r>
              <a:endPara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482318" y="3908746"/>
              <a:ext cx="538751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수입 형태에 따른 평균 가격 생성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8EEA88-CD30-4B3B-BD12-6AD7BEB4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3" y="1599365"/>
            <a:ext cx="4972365" cy="1305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B920AE-2EDB-4CED-B1B6-BBF83A60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99" y="5155723"/>
            <a:ext cx="4848068" cy="1252693"/>
          </a:xfrm>
          <a:prstGeom prst="rect">
            <a:avLst/>
          </a:prstGeom>
        </p:spPr>
      </p:pic>
      <p:pic>
        <p:nvPicPr>
          <p:cNvPr id="11" name="그래픽 10" descr="어류 단색으로 채워진">
            <a:extLst>
              <a:ext uri="{FF2B5EF4-FFF2-40B4-BE49-F238E27FC236}">
                <a16:creationId xmlns:a16="http://schemas.microsoft.com/office/drawing/2014/main" id="{CF9EB0C9-64B7-4E0F-B3DB-A45B84282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5344" y="1448050"/>
            <a:ext cx="1816576" cy="1816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FEFC35-FCD1-46B8-B4F6-4E46D2BD1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910" y="5258635"/>
            <a:ext cx="4982832" cy="989765"/>
          </a:xfrm>
          <a:prstGeom prst="rect">
            <a:avLst/>
          </a:prstGeom>
        </p:spPr>
      </p:pic>
      <p:pic>
        <p:nvPicPr>
          <p:cNvPr id="37" name="그래픽 36" descr="어류 단색으로 채워진">
            <a:extLst>
              <a:ext uri="{FF2B5EF4-FFF2-40B4-BE49-F238E27FC236}">
                <a16:creationId xmlns:a16="http://schemas.microsoft.com/office/drawing/2014/main" id="{096839AA-28B1-4263-8A54-D8D4229A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71409" flipH="1">
            <a:off x="3122046" y="2505025"/>
            <a:ext cx="1140622" cy="114062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39F1A5-425A-47F9-AD77-26AD7B32AE9A}"/>
              </a:ext>
            </a:extLst>
          </p:cNvPr>
          <p:cNvSpPr txBox="1"/>
          <p:nvPr/>
        </p:nvSpPr>
        <p:spPr>
          <a:xfrm>
            <a:off x="2407755" y="4160460"/>
            <a:ext cx="408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rPr>
              <a:t>월에 따른 평균 가격 생성</a:t>
            </a:r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624283" y="1647434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EE97B-0E25-40D0-A34D-3950DC34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21" y="2633290"/>
            <a:ext cx="8998958" cy="3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Feature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생성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198513" y="1387486"/>
            <a:ext cx="11271393" cy="5219904"/>
            <a:chOff x="1274182" y="1278715"/>
            <a:chExt cx="10595647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3096173"/>
              <a:ext cx="4674260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일에 따른 평균 가격 생성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4498634" y="2978261"/>
              <a:ext cx="1707669" cy="556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Squid</a:t>
              </a:r>
              <a:endPara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482318" y="3908746"/>
              <a:ext cx="538751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수입 형태에 따른 평균 가격 생성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8EEA88-CD30-4B3B-BD12-6AD7BEB4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753" y="1761972"/>
            <a:ext cx="4972365" cy="1026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B920AE-2EDB-4CED-B1B6-BBF83A607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299" y="5271053"/>
            <a:ext cx="4848068" cy="9828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FEFC35-FCD1-46B8-B4F6-4E46D2BD1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7910" y="5256606"/>
            <a:ext cx="4982832" cy="922962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096839AA-28B1-4263-8A54-D8D4229AA3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871409" flipH="1">
            <a:off x="3182536" y="2313222"/>
            <a:ext cx="1140622" cy="114062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39F1A5-425A-47F9-AD77-26AD7B32AE9A}"/>
              </a:ext>
            </a:extLst>
          </p:cNvPr>
          <p:cNvSpPr txBox="1"/>
          <p:nvPr/>
        </p:nvSpPr>
        <p:spPr>
          <a:xfrm>
            <a:off x="2407755" y="4160460"/>
            <a:ext cx="408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rPr>
              <a:t>월에 따른 평균 가격 생성</a:t>
            </a:r>
          </a:p>
        </p:txBody>
      </p:sp>
      <p:pic>
        <p:nvPicPr>
          <p:cNvPr id="21" name="그래픽 36">
            <a:extLst>
              <a:ext uri="{FF2B5EF4-FFF2-40B4-BE49-F238E27FC236}">
                <a16:creationId xmlns:a16="http://schemas.microsoft.com/office/drawing/2014/main" id="{1FBDD06A-BEF5-41A4-ACA4-B8A13DC39A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045488" flipH="1">
            <a:off x="1703699" y="1479326"/>
            <a:ext cx="1841316" cy="184131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158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952898" y="1647433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EE97B-0E25-40D0-A34D-3950DC34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7001" y="2633290"/>
            <a:ext cx="8677998" cy="3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Feature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생성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198513" y="1387486"/>
            <a:ext cx="11271393" cy="5219904"/>
            <a:chOff x="1274182" y="1278715"/>
            <a:chExt cx="10595647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3096173"/>
              <a:ext cx="4674260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일에 따른 평균 가격 생성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3001489" y="3028136"/>
              <a:ext cx="3201943" cy="54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White shrimp</a:t>
              </a:r>
              <a:endPara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482318" y="3908746"/>
              <a:ext cx="538751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D767B"/>
                  </a:solidFill>
                  <a:effectLst/>
                  <a:uLnTx/>
                  <a:uFillTx/>
                  <a:latin typeface="Arial"/>
                  <a:cs typeface="+mn-cs"/>
                </a:rPr>
                <a:t>수입 형태에 따른 평균 가격 생성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8EEA88-CD30-4B3B-BD12-6AD7BEB4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753" y="1828611"/>
            <a:ext cx="4972365" cy="1138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B920AE-2EDB-4CED-B1B6-BBF83A607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299" y="5297203"/>
            <a:ext cx="4848068" cy="100295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CF9EB0C9-64B7-4E0F-B3DB-A45B84282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00000" flipH="1">
            <a:off x="2127692" y="1635647"/>
            <a:ext cx="1816576" cy="1816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FEFC35-FCD1-46B8-B4F6-4E46D2BD1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7286" y="5250803"/>
            <a:ext cx="4982832" cy="1005114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096839AA-28B1-4263-8A54-D8D4229AA3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57403">
            <a:off x="3195955" y="1917351"/>
            <a:ext cx="1378967" cy="137896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39F1A5-425A-47F9-AD77-26AD7B32AE9A}"/>
              </a:ext>
            </a:extLst>
          </p:cNvPr>
          <p:cNvSpPr txBox="1"/>
          <p:nvPr/>
        </p:nvSpPr>
        <p:spPr>
          <a:xfrm>
            <a:off x="2407755" y="4160460"/>
            <a:ext cx="408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D767B"/>
                </a:solidFill>
                <a:effectLst/>
                <a:uLnTx/>
                <a:uFillTx/>
                <a:latin typeface="Arial"/>
                <a:cs typeface="+mn-cs"/>
              </a:rPr>
              <a:t>월에 따른 평균 가격 생성</a:t>
            </a:r>
          </a:p>
        </p:txBody>
      </p:sp>
    </p:spTree>
    <p:extLst>
      <p:ext uri="{BB962C8B-B14F-4D97-AF65-F5344CB8AC3E}">
        <p14:creationId xmlns:p14="http://schemas.microsoft.com/office/powerpoint/2010/main" val="217740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027965" y="1647433"/>
            <a:ext cx="4136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EE97B-0E25-40D0-A34D-3950DC34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021" y="2633290"/>
            <a:ext cx="8779958" cy="3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9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17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346168" y="530665"/>
            <a:ext cx="491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00" b="0" i="0" u="none" strike="noStrike" kern="1200" cap="none" spc="0" normalizeH="0" baseline="0" noProof="0">
                <a:ln>
                  <a:noFill/>
                </a:ln>
                <a:solidFill>
                  <a:srgbClr val="F86F6C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</a:t>
            </a:r>
            <a:r>
              <a:rPr kumimoji="1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86F6C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평균가격 비교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4442472" y="2011680"/>
            <a:ext cx="7366349" cy="4315655"/>
          </a:xfrm>
          <a:prstGeom prst="bracketPair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D564F-190F-4859-8E5C-5A1CD9DE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8" y="3429000"/>
            <a:ext cx="3903633" cy="1307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A6521-D9C8-4D8A-ACAF-5BBE21F8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80" y="2361543"/>
            <a:ext cx="6366433" cy="34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2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3136699" y="2921168"/>
            <a:ext cx="5918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#Label Encoding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667565" y="439225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493486" y="1901371"/>
            <a:ext cx="7760091" cy="4702629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CFCFCF-06A8-440A-90B1-2BAB24F2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4" y="2606628"/>
            <a:ext cx="7329489" cy="3193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3D113-5919-49B7-A095-3FEC226D9E7F}"/>
              </a:ext>
            </a:extLst>
          </p:cNvPr>
          <p:cNvSpPr txBox="1"/>
          <p:nvPr/>
        </p:nvSpPr>
        <p:spPr>
          <a:xfrm>
            <a:off x="8573940" y="3787700"/>
            <a:ext cx="3124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카테고리형 데이터를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수치형 데이터로 변환</a:t>
            </a:r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677560" y="426162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E26B44F-11AB-4695-B09E-DE3727FC9E5D}"/>
              </a:ext>
            </a:extLst>
          </p:cNvPr>
          <p:cNvSpPr/>
          <p:nvPr/>
        </p:nvSpPr>
        <p:spPr>
          <a:xfrm>
            <a:off x="493486" y="1901371"/>
            <a:ext cx="7760091" cy="4702629"/>
          </a:xfrm>
          <a:prstGeom prst="bracketPair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57194-F1C3-4044-8570-277E98A3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560" y="2776788"/>
            <a:ext cx="7329489" cy="2852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41F40-B142-4F56-BC11-C84165FD3961}"/>
              </a:ext>
            </a:extLst>
          </p:cNvPr>
          <p:cNvSpPr txBox="1"/>
          <p:nvPr/>
        </p:nvSpPr>
        <p:spPr>
          <a:xfrm>
            <a:off x="8573940" y="3787700"/>
            <a:ext cx="3124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카테고리형 데이터를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수치형 데이터로 변환</a:t>
            </a:r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737159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199835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2591725" y="1346294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대회 취지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246018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444177" y="2635536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데이터 소개 및 </a:t>
            </a:r>
            <a:r>
              <a:rPr kumimoji="1" lang="ko-KR" altLang="en-US" sz="3600" b="1" spc="300" dirty="0" err="1">
                <a:solidFill>
                  <a:schemeClr val="bg1"/>
                </a:solidFill>
              </a:rPr>
              <a:t>전처리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3855305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931412" y="4021024"/>
            <a:ext cx="40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분석 및 예측결과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1579316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285495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424609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135A7-2EFF-413E-8425-A9EEE98FB30B}"/>
              </a:ext>
            </a:extLst>
          </p:cNvPr>
          <p:cNvSpPr txBox="1"/>
          <p:nvPr/>
        </p:nvSpPr>
        <p:spPr>
          <a:xfrm flipH="1">
            <a:off x="586926" y="5277510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5" name="正方形/長方形 1">
            <a:extLst>
              <a:ext uri="{FF2B5EF4-FFF2-40B4-BE49-F238E27FC236}">
                <a16:creationId xmlns:a16="http://schemas.microsoft.com/office/drawing/2014/main" id="{DB9A8762-715E-4AAD-B460-7CF32828B188}"/>
              </a:ext>
            </a:extLst>
          </p:cNvPr>
          <p:cNvSpPr/>
          <p:nvPr/>
        </p:nvSpPr>
        <p:spPr>
          <a:xfrm>
            <a:off x="765703" y="56819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F73C5C4-A472-48FF-8F3A-9C9D472610CA}"/>
              </a:ext>
            </a:extLst>
          </p:cNvPr>
          <p:cNvSpPr txBox="1"/>
          <p:nvPr/>
        </p:nvSpPr>
        <p:spPr>
          <a:xfrm>
            <a:off x="2094859" y="5476288"/>
            <a:ext cx="3518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결론 및 보완점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677560" y="447999"/>
            <a:ext cx="52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15E05A4D-EF6F-4A63-9524-851BD387820F}"/>
              </a:ext>
            </a:extLst>
          </p:cNvPr>
          <p:cNvSpPr/>
          <p:nvPr/>
        </p:nvSpPr>
        <p:spPr>
          <a:xfrm>
            <a:off x="493486" y="1901371"/>
            <a:ext cx="7760091" cy="4702629"/>
          </a:xfrm>
          <a:prstGeom prst="bracketPair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C9EBE-BE58-4DB9-9EFB-03D806B54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560" y="2980585"/>
            <a:ext cx="7329489" cy="254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2C3CC-4856-4497-8ABF-216BFDBA9178}"/>
              </a:ext>
            </a:extLst>
          </p:cNvPr>
          <p:cNvSpPr txBox="1"/>
          <p:nvPr/>
        </p:nvSpPr>
        <p:spPr>
          <a:xfrm>
            <a:off x="8573940" y="3787700"/>
            <a:ext cx="3124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카테고리형 데이터를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수치형 데이터로 변환</a:t>
            </a:r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573443" y="31578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03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88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평균가로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273733" y="1106943"/>
            <a:ext cx="3677353" cy="5336273"/>
            <a:chOff x="1274182" y="1090327"/>
            <a:chExt cx="3677353" cy="533627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090327"/>
              <a:ext cx="3677353" cy="533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2155233" y="1291204"/>
              <a:ext cx="1915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Salmon</a:t>
              </a:r>
              <a:endPara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63CF772-2F22-4505-893C-B24ED612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7" y="2068310"/>
            <a:ext cx="3423742" cy="881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04A86B-1765-4BF8-98E7-26F3DE1E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65" y="3155416"/>
            <a:ext cx="1642868" cy="320061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3F4166-0145-4E2D-B589-C01DC4BD6DD8}"/>
              </a:ext>
            </a:extLst>
          </p:cNvPr>
          <p:cNvSpPr/>
          <p:nvPr/>
        </p:nvSpPr>
        <p:spPr>
          <a:xfrm>
            <a:off x="4239344" y="1106943"/>
            <a:ext cx="3677353" cy="5336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077173-16DE-42F3-B674-4E6779549D44}"/>
              </a:ext>
            </a:extLst>
          </p:cNvPr>
          <p:cNvSpPr/>
          <p:nvPr/>
        </p:nvSpPr>
        <p:spPr>
          <a:xfrm>
            <a:off x="8204956" y="1106943"/>
            <a:ext cx="3677353" cy="5336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2EDA26-03B4-44FB-98C2-1BB8E9DA307F}"/>
              </a:ext>
            </a:extLst>
          </p:cNvPr>
          <p:cNvSpPr txBox="1"/>
          <p:nvPr/>
        </p:nvSpPr>
        <p:spPr>
          <a:xfrm>
            <a:off x="5120395" y="1307820"/>
            <a:ext cx="191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Squid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36D247-D228-43C4-B364-2C3F461BD38D}"/>
              </a:ext>
            </a:extLst>
          </p:cNvPr>
          <p:cNvSpPr txBox="1"/>
          <p:nvPr/>
        </p:nvSpPr>
        <p:spPr>
          <a:xfrm>
            <a:off x="8269655" y="1307820"/>
            <a:ext cx="354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White Shrimp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947A70-B195-43B4-B37C-73D92801A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36" y="2041339"/>
            <a:ext cx="3402328" cy="8755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59A5EB-820E-45F7-8E1E-93299ED6B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248" y="3113838"/>
            <a:ext cx="1668396" cy="3242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DAD482-3DCE-47E5-89EF-5A196FE12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815" y="2068310"/>
            <a:ext cx="3262506" cy="8755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38A869-A6D0-4B4F-AAA5-1C2900D05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670" y="3040391"/>
            <a:ext cx="1596970" cy="32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9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80C9DA-4203-48BB-B10E-4DCEC15A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" y="1788126"/>
            <a:ext cx="6236224" cy="658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80B46D-506D-4876-AF69-780C4F81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62" y="2673771"/>
            <a:ext cx="5276338" cy="330196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AA9BB1-C2D2-4844-8D75-4471134E46F6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8383818" y="337281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BB3203-5FAA-4DBB-B6E1-B14B1CA20F93}"/>
              </a:ext>
            </a:extLst>
          </p:cNvPr>
          <p:cNvSpPr/>
          <p:nvPr/>
        </p:nvSpPr>
        <p:spPr>
          <a:xfrm>
            <a:off x="1892968" y="5566611"/>
            <a:ext cx="1796716" cy="24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33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AA9BB1-C2D2-4844-8D75-4471134E46F6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구축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8383818" y="337281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CFF11F-4178-45F8-99A0-7CDD1EEF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71" y="3122175"/>
            <a:ext cx="5391150" cy="3248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62246C-2CDE-4A6F-9895-F4BF8D6D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96" y="1700212"/>
            <a:ext cx="4686300" cy="1152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9EED25-0EBE-4E75-8F30-4C9A96007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896" y="2338387"/>
            <a:ext cx="4714875" cy="5143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C3376D-1E70-4A5A-88E0-EE9990DF2052}"/>
              </a:ext>
            </a:extLst>
          </p:cNvPr>
          <p:cNvSpPr/>
          <p:nvPr/>
        </p:nvSpPr>
        <p:spPr>
          <a:xfrm>
            <a:off x="4055043" y="5061727"/>
            <a:ext cx="645295" cy="191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19B378-06EA-4A60-9520-ADE0908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31" y="3122175"/>
            <a:ext cx="5712043" cy="3248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654129-27F5-44A1-8344-6B1913833B15}"/>
              </a:ext>
            </a:extLst>
          </p:cNvPr>
          <p:cNvSpPr/>
          <p:nvPr/>
        </p:nvSpPr>
        <p:spPr>
          <a:xfrm>
            <a:off x="3217322" y="2518322"/>
            <a:ext cx="305969" cy="19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63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273733" y="1465238"/>
            <a:ext cx="3677353" cy="4879604"/>
            <a:chOff x="1274182" y="1448622"/>
            <a:chExt cx="3677353" cy="48796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448622"/>
              <a:ext cx="3677353" cy="4879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1518547" y="1716174"/>
              <a:ext cx="3186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학습데이터에 대한 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fitting</a:t>
              </a:r>
              <a:endPara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02EDA26-03B4-44FB-98C2-1BB8E9DA307F}"/>
              </a:ext>
            </a:extLst>
          </p:cNvPr>
          <p:cNvSpPr txBox="1"/>
          <p:nvPr/>
        </p:nvSpPr>
        <p:spPr>
          <a:xfrm>
            <a:off x="5012701" y="1415216"/>
            <a:ext cx="2130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36D247-D228-43C4-B364-2C3F461BD38D}"/>
              </a:ext>
            </a:extLst>
          </p:cNvPr>
          <p:cNvSpPr txBox="1"/>
          <p:nvPr/>
        </p:nvSpPr>
        <p:spPr>
          <a:xfrm>
            <a:off x="8269655" y="1307820"/>
            <a:ext cx="354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White Shrimp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B058214E-6ABD-4775-8706-B2213C4D7C1C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1024DC-6A3F-4FAD-A342-039064A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0" y="2545978"/>
            <a:ext cx="2900492" cy="32811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5E9AD-2A97-43E8-88E5-D0CC84FA7801}"/>
              </a:ext>
            </a:extLst>
          </p:cNvPr>
          <p:cNvSpPr/>
          <p:nvPr/>
        </p:nvSpPr>
        <p:spPr>
          <a:xfrm>
            <a:off x="4257323" y="1449330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A361B1-1EDD-4153-8494-201F31134406}"/>
              </a:ext>
            </a:extLst>
          </p:cNvPr>
          <p:cNvSpPr/>
          <p:nvPr/>
        </p:nvSpPr>
        <p:spPr>
          <a:xfrm>
            <a:off x="8205314" y="1460866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EA2E0-2F5B-475C-816C-608E992189A0}"/>
              </a:ext>
            </a:extLst>
          </p:cNvPr>
          <p:cNvSpPr txBox="1"/>
          <p:nvPr/>
        </p:nvSpPr>
        <p:spPr>
          <a:xfrm>
            <a:off x="8383818" y="337281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E388E-B122-471C-975B-1DFBF3163624}"/>
              </a:ext>
            </a:extLst>
          </p:cNvPr>
          <p:cNvSpPr txBox="1"/>
          <p:nvPr/>
        </p:nvSpPr>
        <p:spPr>
          <a:xfrm>
            <a:off x="4484722" y="1655846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2CD5C-C6E0-40C6-8969-8FEA400291BB}"/>
              </a:ext>
            </a:extLst>
          </p:cNvPr>
          <p:cNvSpPr txBox="1"/>
          <p:nvPr/>
        </p:nvSpPr>
        <p:spPr>
          <a:xfrm>
            <a:off x="8401518" y="1654365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Predict Values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329C989-F607-4E79-B301-1B672034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86" y="2513184"/>
            <a:ext cx="2999666" cy="3711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88E712-B6B1-4696-B65E-64D975E31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18" y="2513184"/>
            <a:ext cx="3248025" cy="352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C8BD8-71AD-43D8-8A79-19E7250DA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31" y="3287166"/>
            <a:ext cx="3376287" cy="22569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454368-331E-4D45-AAFB-3CE337C2E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82" y="3287166"/>
            <a:ext cx="3405834" cy="23077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B1A92A-DF2E-480D-A526-E09345B5D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616" y="2973531"/>
            <a:ext cx="2736027" cy="3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8383818" y="337281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3F2CD9-5D94-450B-919A-8F3AC675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3" y="2366867"/>
            <a:ext cx="3608218" cy="32828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1FDCE7-CC6B-4101-8C60-2AA7E5CE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75" y="2888268"/>
            <a:ext cx="3001428" cy="2043984"/>
          </a:xfrm>
          <a:prstGeom prst="rect">
            <a:avLst/>
          </a:prstGeom>
        </p:spPr>
      </p:pic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A1EED282-329D-4212-9DE3-6444EFBBB6B5}"/>
              </a:ext>
            </a:extLst>
          </p:cNvPr>
          <p:cNvSpPr/>
          <p:nvPr/>
        </p:nvSpPr>
        <p:spPr>
          <a:xfrm>
            <a:off x="7183817" y="2129967"/>
            <a:ext cx="4795450" cy="3610659"/>
          </a:xfrm>
          <a:prstGeom prst="bracketPair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B3B56D-8524-4AE0-9723-5770FF06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26" y="2489269"/>
            <a:ext cx="4255168" cy="29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8383818" y="337281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C43B0-E381-4CEF-A692-B031CADD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03" y="1334613"/>
            <a:ext cx="5434538" cy="474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ED2018-90B6-4206-B754-794D30277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43" y="1933790"/>
            <a:ext cx="5434538" cy="1565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3BFB51-5D88-4181-9270-35FA67741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06" y="4513002"/>
            <a:ext cx="5686425" cy="169545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7881D0-D712-4482-9876-F6DB6592C1A0}"/>
              </a:ext>
            </a:extLst>
          </p:cNvPr>
          <p:cNvCxnSpPr>
            <a:cxnSpLocks/>
          </p:cNvCxnSpPr>
          <p:nvPr/>
        </p:nvCxnSpPr>
        <p:spPr>
          <a:xfrm>
            <a:off x="7441543" y="2372804"/>
            <a:ext cx="0" cy="35306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5FC169-E8DC-4D82-985A-749AF962DA35}"/>
              </a:ext>
            </a:extLst>
          </p:cNvPr>
          <p:cNvCxnSpPr>
            <a:cxnSpLocks/>
          </p:cNvCxnSpPr>
          <p:nvPr/>
        </p:nvCxnSpPr>
        <p:spPr>
          <a:xfrm>
            <a:off x="1468622" y="4003333"/>
            <a:ext cx="435742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28372C4C-8B4B-4574-8303-4F12F55528C3}"/>
              </a:ext>
            </a:extLst>
          </p:cNvPr>
          <p:cNvSpPr/>
          <p:nvPr/>
        </p:nvSpPr>
        <p:spPr>
          <a:xfrm>
            <a:off x="7611951" y="1808853"/>
            <a:ext cx="4371499" cy="4399599"/>
          </a:xfrm>
          <a:prstGeom prst="bracketPair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EB77C55-453A-42FC-9AE3-56118AFA1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779" y="2126908"/>
            <a:ext cx="1533525" cy="37528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706D668-1D83-4550-8A98-5BD9E3649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764" y="2412658"/>
            <a:ext cx="141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2">
            <a:extLst>
              <a:ext uri="{FF2B5EF4-FFF2-40B4-BE49-F238E27FC236}">
                <a16:creationId xmlns:a16="http://schemas.microsoft.com/office/drawing/2014/main" id="{B0381CC5-A66C-4D2B-BE99-6AC812615495}"/>
              </a:ext>
            </a:extLst>
          </p:cNvPr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559C4-8B56-434E-8A5C-4FB2DF027792}"/>
              </a:ext>
            </a:extLst>
          </p:cNvPr>
          <p:cNvSpPr txBox="1"/>
          <p:nvPr/>
        </p:nvSpPr>
        <p:spPr>
          <a:xfrm>
            <a:off x="4624283" y="1647434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#SALMON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E1C059FC-69E6-4FC0-976F-AC1BBC280AAD}"/>
              </a:ext>
            </a:extLst>
          </p:cNvPr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E2BC38E2-7022-4169-9973-991C2E09ECC4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AFE391-D56A-490B-A79A-F7F0E943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52" y="3429000"/>
            <a:ext cx="4339759" cy="12428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147A23-AE4A-436B-A697-D6E2C7AE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05" y="2523614"/>
            <a:ext cx="4801248" cy="33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AA9BB1-C2D2-4844-8D75-4471134E46F6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8704420" y="337281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A85432-D9C8-462F-9E25-123E6537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9" y="1815374"/>
            <a:ext cx="6418284" cy="58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EC1CD-95D7-4B32-944D-057C1012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20" y="2652656"/>
            <a:ext cx="5308421" cy="33448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BB3203-5FAA-4DBB-B6E1-B14B1CA20F93}"/>
              </a:ext>
            </a:extLst>
          </p:cNvPr>
          <p:cNvSpPr/>
          <p:nvPr/>
        </p:nvSpPr>
        <p:spPr>
          <a:xfrm>
            <a:off x="1892968" y="5566611"/>
            <a:ext cx="1796716" cy="24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6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573443" y="31578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01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416728-22EA-458B-9270-F81EF726DBCE}"/>
              </a:ext>
            </a:extLst>
          </p:cNvPr>
          <p:cNvSpPr txBox="1"/>
          <p:nvPr/>
        </p:nvSpPr>
        <p:spPr>
          <a:xfrm>
            <a:off x="8704420" y="337281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687D0-9DA3-4C37-A390-9047FB87ECBD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구축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113F8-7DD7-44F0-B7A9-63774AF6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33" y="1547609"/>
            <a:ext cx="4772025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21B14D-EE7E-4B8D-8D06-51EA7F1A9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09" y="3061342"/>
            <a:ext cx="5580404" cy="33799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D515D9-BDFF-4C70-950E-1365D7D99640}"/>
              </a:ext>
            </a:extLst>
          </p:cNvPr>
          <p:cNvSpPr/>
          <p:nvPr/>
        </p:nvSpPr>
        <p:spPr>
          <a:xfrm>
            <a:off x="4247547" y="5093811"/>
            <a:ext cx="645295" cy="191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765A2E-D1BF-43A6-A2FB-6DC04833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724" y="2220876"/>
            <a:ext cx="4829175" cy="523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19061A-F442-4E0B-AB15-4F159806E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04" y="3089448"/>
            <a:ext cx="5922878" cy="33799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F23CFB-9430-47DE-A3C4-BA12661F945E}"/>
              </a:ext>
            </a:extLst>
          </p:cNvPr>
          <p:cNvSpPr/>
          <p:nvPr/>
        </p:nvSpPr>
        <p:spPr>
          <a:xfrm>
            <a:off x="3265448" y="2373944"/>
            <a:ext cx="305969" cy="19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57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273733" y="1465238"/>
            <a:ext cx="3677353" cy="4879604"/>
            <a:chOff x="1274182" y="1448622"/>
            <a:chExt cx="3677353" cy="48796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448622"/>
              <a:ext cx="3677353" cy="4879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1518547" y="1716174"/>
              <a:ext cx="3186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학습데이터에 대한 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fitting</a:t>
              </a:r>
              <a:endPara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02EDA26-03B4-44FB-98C2-1BB8E9DA307F}"/>
              </a:ext>
            </a:extLst>
          </p:cNvPr>
          <p:cNvSpPr txBox="1"/>
          <p:nvPr/>
        </p:nvSpPr>
        <p:spPr>
          <a:xfrm>
            <a:off x="5012701" y="1415216"/>
            <a:ext cx="2130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36D247-D228-43C4-B364-2C3F461BD38D}"/>
              </a:ext>
            </a:extLst>
          </p:cNvPr>
          <p:cNvSpPr txBox="1"/>
          <p:nvPr/>
        </p:nvSpPr>
        <p:spPr>
          <a:xfrm>
            <a:off x="8269655" y="1307820"/>
            <a:ext cx="354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White Shrimp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B058214E-6ABD-4775-8706-B2213C4D7C1C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5E9AD-2A97-43E8-88E5-D0CC84FA7801}"/>
              </a:ext>
            </a:extLst>
          </p:cNvPr>
          <p:cNvSpPr/>
          <p:nvPr/>
        </p:nvSpPr>
        <p:spPr>
          <a:xfrm>
            <a:off x="4257323" y="1449330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A361B1-1EDD-4153-8494-201F31134406}"/>
              </a:ext>
            </a:extLst>
          </p:cNvPr>
          <p:cNvSpPr/>
          <p:nvPr/>
        </p:nvSpPr>
        <p:spPr>
          <a:xfrm>
            <a:off x="8205314" y="1460866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E388E-B122-471C-975B-1DFBF3163624}"/>
              </a:ext>
            </a:extLst>
          </p:cNvPr>
          <p:cNvSpPr txBox="1"/>
          <p:nvPr/>
        </p:nvSpPr>
        <p:spPr>
          <a:xfrm>
            <a:off x="4484722" y="1655846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2CD5C-C6E0-40C6-8969-8FEA400291BB}"/>
              </a:ext>
            </a:extLst>
          </p:cNvPr>
          <p:cNvSpPr txBox="1"/>
          <p:nvPr/>
        </p:nvSpPr>
        <p:spPr>
          <a:xfrm>
            <a:off x="8401518" y="1654365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Predict Values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24C2BA-0BA4-4FDF-A783-711E8438E1F6}"/>
              </a:ext>
            </a:extLst>
          </p:cNvPr>
          <p:cNvSpPr txBox="1"/>
          <p:nvPr/>
        </p:nvSpPr>
        <p:spPr>
          <a:xfrm>
            <a:off x="8704420" y="337281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28DE3-D685-453E-BDEC-D3C23DA0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7" y="2513184"/>
            <a:ext cx="2659946" cy="276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74021A-9777-4087-8069-6D8263FA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5" y="3289793"/>
            <a:ext cx="3486150" cy="2324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14CF83-5531-4F8E-B0D2-60960A0C3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821" y="3429000"/>
            <a:ext cx="3416355" cy="22836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5886B3-86C5-4FCF-BAC7-82FDD8B3A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692" y="2488634"/>
            <a:ext cx="3108612" cy="4014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EF6DF9-B6C8-475D-97BF-C18B6F0D4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093" y="2373441"/>
            <a:ext cx="3267075" cy="3524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AB1570-D783-4C2E-9C48-92B38F564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20" y="2809790"/>
            <a:ext cx="2725341" cy="34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A1EED282-329D-4212-9DE3-6444EFBBB6B5}"/>
              </a:ext>
            </a:extLst>
          </p:cNvPr>
          <p:cNvSpPr/>
          <p:nvPr/>
        </p:nvSpPr>
        <p:spPr>
          <a:xfrm>
            <a:off x="6096000" y="1936237"/>
            <a:ext cx="5446356" cy="3998117"/>
          </a:xfrm>
          <a:prstGeom prst="bracketPai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7F98E-FA1C-4076-81B3-5CE6DFFFDD0E}"/>
              </a:ext>
            </a:extLst>
          </p:cNvPr>
          <p:cNvSpPr txBox="1"/>
          <p:nvPr/>
        </p:nvSpPr>
        <p:spPr>
          <a:xfrm>
            <a:off x="8704420" y="337281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F36C9-081F-4A9A-A159-DABC2460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82" y="1330208"/>
            <a:ext cx="3543300" cy="5210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BEFA2A-0886-473D-85DF-8B81FE65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04" y="2277851"/>
            <a:ext cx="4795449" cy="33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4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D45">
            <a:alpha val="6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7881D0-D712-4482-9876-F6DB6592C1A0}"/>
              </a:ext>
            </a:extLst>
          </p:cNvPr>
          <p:cNvCxnSpPr>
            <a:cxnSpLocks/>
          </p:cNvCxnSpPr>
          <p:nvPr/>
        </p:nvCxnSpPr>
        <p:spPr>
          <a:xfrm>
            <a:off x="7441543" y="2372804"/>
            <a:ext cx="0" cy="35306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28372C4C-8B4B-4574-8303-4F12F55528C3}"/>
              </a:ext>
            </a:extLst>
          </p:cNvPr>
          <p:cNvSpPr/>
          <p:nvPr/>
        </p:nvSpPr>
        <p:spPr>
          <a:xfrm>
            <a:off x="7611951" y="1808853"/>
            <a:ext cx="4371499" cy="4399599"/>
          </a:xfrm>
          <a:prstGeom prst="bracketPai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0AC40-CEE7-449A-847D-FB91AC2E8A57}"/>
              </a:ext>
            </a:extLst>
          </p:cNvPr>
          <p:cNvSpPr txBox="1"/>
          <p:nvPr/>
        </p:nvSpPr>
        <p:spPr>
          <a:xfrm>
            <a:off x="8704420" y="337281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AA65F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AA65F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98F13-6B01-4A75-92E8-9C995C49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7" y="2934883"/>
            <a:ext cx="6784475" cy="21329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6D9EB-FB7C-42CF-A7F1-F453E9D1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66" y="2158251"/>
            <a:ext cx="1533525" cy="3686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642CCB-D57C-4F93-A1F5-708C30C86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998" y="2408452"/>
            <a:ext cx="1438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2">
            <a:extLst>
              <a:ext uri="{FF2B5EF4-FFF2-40B4-BE49-F238E27FC236}">
                <a16:creationId xmlns:a16="http://schemas.microsoft.com/office/drawing/2014/main" id="{B0381CC5-A66C-4D2B-BE99-6AC812615495}"/>
              </a:ext>
            </a:extLst>
          </p:cNvPr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559C4-8B56-434E-8A5C-4FB2DF027792}"/>
              </a:ext>
            </a:extLst>
          </p:cNvPr>
          <p:cNvSpPr txBox="1"/>
          <p:nvPr/>
        </p:nvSpPr>
        <p:spPr>
          <a:xfrm>
            <a:off x="5062704" y="1646916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#Squid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E1C059FC-69E6-4FC0-976F-AC1BBC280AAD}"/>
              </a:ext>
            </a:extLst>
          </p:cNvPr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E2BC38E2-7022-4169-9973-991C2E09ECC4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272568-DF5D-4731-903F-B142157A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96" y="3712275"/>
            <a:ext cx="4048125" cy="1190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C22DAA-2183-4379-A29D-30D5C0AD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71" y="2839676"/>
            <a:ext cx="4626533" cy="32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AA9BB1-C2D2-4844-8D75-4471134E46F6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E7CD1-AE80-4571-AE31-A24145D3F071}"/>
              </a:ext>
            </a:extLst>
          </p:cNvPr>
          <p:cNvSpPr txBox="1"/>
          <p:nvPr/>
        </p:nvSpPr>
        <p:spPr>
          <a:xfrm>
            <a:off x="7246941" y="375753"/>
            <a:ext cx="48125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55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25957D-9045-44E2-85EA-A55E9E23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4" y="1796395"/>
            <a:ext cx="5973791" cy="587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80A9FE-8343-4A12-8AD2-A8524F04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6" y="2626155"/>
            <a:ext cx="5362664" cy="33863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BB3203-5FAA-4DBB-B6E1-B14B1CA20F93}"/>
              </a:ext>
            </a:extLst>
          </p:cNvPr>
          <p:cNvSpPr/>
          <p:nvPr/>
        </p:nvSpPr>
        <p:spPr>
          <a:xfrm>
            <a:off x="1892968" y="5566611"/>
            <a:ext cx="1796716" cy="24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8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모형 및 분석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733F5D-3FA1-412A-8CE4-96E455FD39D6}"/>
              </a:ext>
            </a:extLst>
          </p:cNvPr>
          <p:cNvCxnSpPr>
            <a:cxnSpLocks/>
          </p:cNvCxnSpPr>
          <p:nvPr/>
        </p:nvCxnSpPr>
        <p:spPr>
          <a:xfrm>
            <a:off x="6992365" y="2149006"/>
            <a:ext cx="0" cy="29592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1A09F0-BD39-44B7-9537-4B7FD67C8D41}"/>
              </a:ext>
            </a:extLst>
          </p:cNvPr>
          <p:cNvSpPr txBox="1"/>
          <p:nvPr/>
        </p:nvSpPr>
        <p:spPr>
          <a:xfrm>
            <a:off x="7246941" y="375753"/>
            <a:ext cx="48125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55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C20A1-9914-4913-A073-EEA5B3CE789B}"/>
              </a:ext>
            </a:extLst>
          </p:cNvPr>
          <p:cNvSpPr txBox="1"/>
          <p:nvPr/>
        </p:nvSpPr>
        <p:spPr>
          <a:xfrm>
            <a:off x="7485957" y="3300031"/>
            <a:ext cx="3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ARIMA 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모형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B24263-2E69-4704-9781-89D33989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86" y="1545891"/>
            <a:ext cx="4781550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199793-5637-4D72-889A-C86C21F4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86" y="2198055"/>
            <a:ext cx="4810125" cy="5334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F23CFB-9430-47DE-A3C4-BA12661F945E}"/>
              </a:ext>
            </a:extLst>
          </p:cNvPr>
          <p:cNvSpPr/>
          <p:nvPr/>
        </p:nvSpPr>
        <p:spPr>
          <a:xfrm>
            <a:off x="3457952" y="2373944"/>
            <a:ext cx="305969" cy="19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9C0292-9C0D-4783-B797-688213A94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59" y="3150280"/>
            <a:ext cx="5448300" cy="3267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D515D9-BDFF-4C70-950E-1365D7D99640}"/>
              </a:ext>
            </a:extLst>
          </p:cNvPr>
          <p:cNvSpPr/>
          <p:nvPr/>
        </p:nvSpPr>
        <p:spPr>
          <a:xfrm>
            <a:off x="4247547" y="5093811"/>
            <a:ext cx="645295" cy="191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A63693-02D2-48BC-BBFB-63737D833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58" y="3170805"/>
            <a:ext cx="5528852" cy="32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273733" y="1465238"/>
            <a:ext cx="3677353" cy="4879604"/>
            <a:chOff x="1274182" y="1448622"/>
            <a:chExt cx="3677353" cy="48796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448622"/>
              <a:ext cx="3677353" cy="4879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1518547" y="1716174"/>
              <a:ext cx="3186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학습데이터에 대한 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BAB94">
                      <a:lumMod val="7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fitting</a:t>
              </a:r>
              <a:endPara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02EDA26-03B4-44FB-98C2-1BB8E9DA307F}"/>
              </a:ext>
            </a:extLst>
          </p:cNvPr>
          <p:cNvSpPr txBox="1"/>
          <p:nvPr/>
        </p:nvSpPr>
        <p:spPr>
          <a:xfrm>
            <a:off x="5012701" y="1415216"/>
            <a:ext cx="2130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36D247-D228-43C4-B364-2C3F461BD38D}"/>
              </a:ext>
            </a:extLst>
          </p:cNvPr>
          <p:cNvSpPr txBox="1"/>
          <p:nvPr/>
        </p:nvSpPr>
        <p:spPr>
          <a:xfrm>
            <a:off x="8269655" y="1307820"/>
            <a:ext cx="354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White Shrimp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B058214E-6ABD-4775-8706-B2213C4D7C1C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5E9AD-2A97-43E8-88E5-D0CC84FA7801}"/>
              </a:ext>
            </a:extLst>
          </p:cNvPr>
          <p:cNvSpPr/>
          <p:nvPr/>
        </p:nvSpPr>
        <p:spPr>
          <a:xfrm>
            <a:off x="4257323" y="1449330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A361B1-1EDD-4153-8494-201F31134406}"/>
              </a:ext>
            </a:extLst>
          </p:cNvPr>
          <p:cNvSpPr/>
          <p:nvPr/>
        </p:nvSpPr>
        <p:spPr>
          <a:xfrm>
            <a:off x="8205314" y="1460866"/>
            <a:ext cx="3677353" cy="487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E388E-B122-471C-975B-1DFBF3163624}"/>
              </a:ext>
            </a:extLst>
          </p:cNvPr>
          <p:cNvSpPr txBox="1"/>
          <p:nvPr/>
        </p:nvSpPr>
        <p:spPr>
          <a:xfrm>
            <a:off x="4484722" y="1655846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Residuals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2CD5C-C6E0-40C6-8969-8FEA400291BB}"/>
              </a:ext>
            </a:extLst>
          </p:cNvPr>
          <p:cNvSpPr txBox="1"/>
          <p:nvPr/>
        </p:nvSpPr>
        <p:spPr>
          <a:xfrm>
            <a:off x="8401518" y="1654365"/>
            <a:ext cx="3186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BBAB94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Predict Values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BBAB94">
                  <a:lumMod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1822F-D37F-48B1-ACB0-D6588F4F4A13}"/>
              </a:ext>
            </a:extLst>
          </p:cNvPr>
          <p:cNvSpPr txBox="1"/>
          <p:nvPr/>
        </p:nvSpPr>
        <p:spPr>
          <a:xfrm>
            <a:off x="7246941" y="375753"/>
            <a:ext cx="48125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55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50ED0-904F-4636-83C7-779AA254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9" y="2549653"/>
            <a:ext cx="2662456" cy="275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EB73CB-F741-4E08-A21D-87C57689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6" y="3429000"/>
            <a:ext cx="3370851" cy="2173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96DDA0-FA36-4399-886E-A995ABFC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694" y="3429000"/>
            <a:ext cx="3310714" cy="22130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E24A47-9A93-463C-AC52-C6EFD62D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64" y="2526800"/>
            <a:ext cx="3283269" cy="383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941244-CC15-4F51-B75D-5229031A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259" y="2351876"/>
            <a:ext cx="3208743" cy="3144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B2B2864-BFC4-49C6-B488-3191FE56D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5133" y="2851588"/>
            <a:ext cx="2659724" cy="33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2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A1EED282-329D-4212-9DE3-6444EFBBB6B5}"/>
              </a:ext>
            </a:extLst>
          </p:cNvPr>
          <p:cNvSpPr/>
          <p:nvPr/>
        </p:nvSpPr>
        <p:spPr>
          <a:xfrm>
            <a:off x="6096000" y="1936237"/>
            <a:ext cx="5446356" cy="3998117"/>
          </a:xfrm>
          <a:prstGeom prst="bracketPai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D27B0-DD27-4D34-B897-376215DBFC9A}"/>
              </a:ext>
            </a:extLst>
          </p:cNvPr>
          <p:cNvSpPr txBox="1"/>
          <p:nvPr/>
        </p:nvSpPr>
        <p:spPr>
          <a:xfrm>
            <a:off x="7246941" y="375753"/>
            <a:ext cx="48125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55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E69E9D-E01A-422F-86D6-51E23CCA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54" y="1262921"/>
            <a:ext cx="3657445" cy="53447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1EA8F4-6A15-4751-9CF7-FC3B6DE8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14" y="2323374"/>
            <a:ext cx="4870157" cy="33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7D95BE74-54F7-42D6-ADB3-F8E264F54BC1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(1)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7881D0-D712-4482-9876-F6DB6592C1A0}"/>
              </a:ext>
            </a:extLst>
          </p:cNvPr>
          <p:cNvCxnSpPr>
            <a:cxnSpLocks/>
          </p:cNvCxnSpPr>
          <p:nvPr/>
        </p:nvCxnSpPr>
        <p:spPr>
          <a:xfrm>
            <a:off x="7441543" y="2372804"/>
            <a:ext cx="0" cy="35306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28372C4C-8B4B-4574-8303-4F12F55528C3}"/>
              </a:ext>
            </a:extLst>
          </p:cNvPr>
          <p:cNvSpPr/>
          <p:nvPr/>
        </p:nvSpPr>
        <p:spPr>
          <a:xfrm>
            <a:off x="7611951" y="1808853"/>
            <a:ext cx="4371499" cy="4399599"/>
          </a:xfrm>
          <a:prstGeom prst="bracketPai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86F6C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95B10-FFDD-4A94-BF94-E24B0167CA1F}"/>
              </a:ext>
            </a:extLst>
          </p:cNvPr>
          <p:cNvSpPr txBox="1"/>
          <p:nvPr/>
        </p:nvSpPr>
        <p:spPr>
          <a:xfrm>
            <a:off x="7246941" y="375753"/>
            <a:ext cx="48125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rgbClr val="BEDAE5">
                    <a:lumMod val="5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5500" b="0" i="0" u="none" strike="noStrike" kern="1200" cap="none" spc="0" normalizeH="0" baseline="0" noProof="0" dirty="0">
              <a:ln>
                <a:noFill/>
              </a:ln>
              <a:solidFill>
                <a:srgbClr val="BEDAE5">
                  <a:lumMod val="5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1A7C2-D81E-4B0B-AC87-37BBC9A8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8" y="3019700"/>
            <a:ext cx="6576073" cy="2089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0F95F-9606-48AB-98AC-1287BD87F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455" y="2146514"/>
            <a:ext cx="1476375" cy="3724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2424FE-B452-4F5A-8821-6951888C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265" y="2403688"/>
            <a:ext cx="1428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대회 취지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547849" y="3396828"/>
            <a:ext cx="7685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/>
              <a:t>제공 데이터 </a:t>
            </a:r>
            <a:r>
              <a:rPr lang="en-US" altLang="ko-KR" dirty="0"/>
              <a:t>: 2015.12. ~ 2019.12. </a:t>
            </a:r>
            <a:r>
              <a:rPr lang="ko-KR" altLang="en-US" dirty="0"/>
              <a:t>과거 </a:t>
            </a:r>
            <a:r>
              <a:rPr lang="en-US" altLang="ko-KR" dirty="0"/>
              <a:t>4</a:t>
            </a:r>
            <a:r>
              <a:rPr lang="ko-KR" altLang="en-US" dirty="0"/>
              <a:t>년간 수산물 수입 가격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목표 ① </a:t>
            </a:r>
            <a:r>
              <a:rPr lang="en-US" altLang="ko-KR" dirty="0"/>
              <a:t>:  2021.01.04. ~ 2021.06.28. </a:t>
            </a:r>
            <a:r>
              <a:rPr lang="ko-KR" altLang="en-US" dirty="0"/>
              <a:t>수산물 수입 가격 예측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목표 ② </a:t>
            </a:r>
            <a:r>
              <a:rPr lang="en-US" altLang="ko-KR" dirty="0"/>
              <a:t>: </a:t>
            </a:r>
            <a:r>
              <a:rPr lang="ko-KR" altLang="en-US" dirty="0"/>
              <a:t>수산물 수입가격 예측을 통한 최적 예측 모델 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355349" y="2029939"/>
            <a:ext cx="834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최적의 수산물 수입 가격 예측 모형 도출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79651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2">
            <a:extLst>
              <a:ext uri="{FF2B5EF4-FFF2-40B4-BE49-F238E27FC236}">
                <a16:creationId xmlns:a16="http://schemas.microsoft.com/office/drawing/2014/main" id="{B0381CC5-A66C-4D2B-BE99-6AC812615495}"/>
              </a:ext>
            </a:extLst>
          </p:cNvPr>
          <p:cNvSpPr/>
          <p:nvPr/>
        </p:nvSpPr>
        <p:spPr>
          <a:xfrm>
            <a:off x="1115371" y="1312987"/>
            <a:ext cx="9961258" cy="493541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559C4-8B56-434E-8A5C-4FB2DF027792}"/>
              </a:ext>
            </a:extLst>
          </p:cNvPr>
          <p:cNvSpPr txBox="1"/>
          <p:nvPr/>
        </p:nvSpPr>
        <p:spPr>
          <a:xfrm>
            <a:off x="4027965" y="1643937"/>
            <a:ext cx="4136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#White Shrimp</a:t>
            </a:r>
            <a:endParaRPr kumimoji="1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E1C059FC-69E6-4FC0-976F-AC1BBC280AAD}"/>
              </a:ext>
            </a:extLst>
          </p:cNvPr>
          <p:cNvSpPr txBox="1"/>
          <p:nvPr/>
        </p:nvSpPr>
        <p:spPr>
          <a:xfrm>
            <a:off x="132523" y="198782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E2BC38E2-7022-4169-9973-991C2E09ECC4}"/>
              </a:ext>
            </a:extLst>
          </p:cNvPr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예측결과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정리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cs typeface="+mn-cs"/>
              </a:rPr>
              <a:t>(2)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C74F47-0E9C-417C-A347-797EAD03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6" y="3678677"/>
            <a:ext cx="4019550" cy="1200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85F9A7-3F44-42A4-B344-567515C8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97" y="2634182"/>
            <a:ext cx="4816680" cy="32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8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평가데이터 저장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5948EE-255C-42C5-8DE3-A74E6E2B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99" y="1832484"/>
            <a:ext cx="3797069" cy="10505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BC0650-DA43-47EC-830B-C6600987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28" y="1553575"/>
            <a:ext cx="4973636" cy="168122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74F547-6191-45D6-A011-F0DED1D8117E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6096000" y="1286540"/>
            <a:ext cx="0" cy="21382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540AB5B-9899-48CE-969B-1AE9CF9B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04" y="3424837"/>
            <a:ext cx="9326353" cy="27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573443" y="31578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04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3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결론 및 보완점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4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547849" y="3032708"/>
            <a:ext cx="7685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이전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년간 데이터를 사용하여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2021.01.04. ~ 2021.06.28.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기간 내의 수산물 수입 가격 예측을 하였음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따라서 목표 ① 은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달성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하였다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원래 대회 취지는 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P_PRICE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를 예측을 하는 것이나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평가 데이터에서는 데이터의 속성별로 분류를 하는 것이 아니어서 모든 속성을 균등하게 가질 수 있는 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MEAN_PRICE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를 사용해 예측 모델을 구축하였다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이는  완벽히 최적화된 예측 모델이라고 볼 수는 없다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따라서 목표 ② 는 달성하지 못했다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속성별 상관관계를 고려하여 좀 더 정확한 예측모델을 구현 해보면 더 좋은 결과를 가져다 줄 것이다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44099" y="202031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Result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79651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0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573441" y="31578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02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80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데이터 소개 및 </a:t>
            </a:r>
            <a:r>
              <a:rPr kumimoji="1" lang="ko-KR" altLang="en-US" sz="36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전처리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과정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847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좋은 아이디어 단색으로 채워진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893929" y="5095278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데이터 확인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498168" y="5095278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이상치 제거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965351" y="5095278"/>
            <a:ext cx="208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Feature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생성 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200" y="2581409"/>
            <a:ext cx="1562440" cy="15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데이터 확인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2648697" y="4464098"/>
            <a:ext cx="29939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REG_DATE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기준일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P_TYPE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제품구분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CTRY_1 :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제조국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CTRY_2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수출국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P_PURPOSE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수입용도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518581" y="4986685"/>
            <a:ext cx="183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Column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2401203" y="4542824"/>
            <a:ext cx="0" cy="13860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DBE580-4FDE-4A31-A988-6E73FD5C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1" y="1502841"/>
            <a:ext cx="9353550" cy="2505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8D24E4-788D-4BCE-8061-0D934A7F13FC}"/>
              </a:ext>
            </a:extLst>
          </p:cNvPr>
          <p:cNvSpPr txBox="1"/>
          <p:nvPr/>
        </p:nvSpPr>
        <p:spPr>
          <a:xfrm>
            <a:off x="6549385" y="4464098"/>
            <a:ext cx="41989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CATEGORY_1: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중분류명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CATEGORY_2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어종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P_NAME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상세어종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P_IMPORT_TYPE 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수입형태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P_PRICE 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평균단가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($)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7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이상치 제거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42FCA-DCF9-463D-ADBF-69D482B9E9EC}"/>
              </a:ext>
            </a:extLst>
          </p:cNvPr>
          <p:cNvSpPr/>
          <p:nvPr/>
        </p:nvSpPr>
        <p:spPr>
          <a:xfrm>
            <a:off x="313248" y="1286540"/>
            <a:ext cx="5453717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2ECD5-0176-4360-BB4F-2BD839CEDB88}"/>
              </a:ext>
            </a:extLst>
          </p:cNvPr>
          <p:cNvSpPr txBox="1"/>
          <p:nvPr/>
        </p:nvSpPr>
        <p:spPr>
          <a:xfrm>
            <a:off x="526371" y="2682739"/>
            <a:ext cx="453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연어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오징어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흰다리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새우 데이터 분리하기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822AB-31D3-4814-8C8E-92967FF3DF32}"/>
              </a:ext>
            </a:extLst>
          </p:cNvPr>
          <p:cNvSpPr txBox="1"/>
          <p:nvPr/>
        </p:nvSpPr>
        <p:spPr>
          <a:xfrm>
            <a:off x="543916" y="1611381"/>
            <a:ext cx="258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데이터 분리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DF19BE-6BF5-4FBE-AA1A-9AEAF7F24E24}"/>
              </a:ext>
            </a:extLst>
          </p:cNvPr>
          <p:cNvCxnSpPr>
            <a:cxnSpLocks/>
          </p:cNvCxnSpPr>
          <p:nvPr/>
        </p:nvCxnSpPr>
        <p:spPr>
          <a:xfrm flipH="1">
            <a:off x="713874" y="2256504"/>
            <a:ext cx="19348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FA9A204-047A-494E-A7B5-F40BB3E1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4" y="3440463"/>
            <a:ext cx="4839245" cy="103716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540F89-F756-45A7-A6FD-100DBB3CB6DF}"/>
              </a:ext>
            </a:extLst>
          </p:cNvPr>
          <p:cNvSpPr/>
          <p:nvPr/>
        </p:nvSpPr>
        <p:spPr>
          <a:xfrm>
            <a:off x="6167591" y="1286540"/>
            <a:ext cx="5711161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E43F7-F58C-466A-A31A-F21B6FAF411A}"/>
              </a:ext>
            </a:extLst>
          </p:cNvPr>
          <p:cNvSpPr txBox="1"/>
          <p:nvPr/>
        </p:nvSpPr>
        <p:spPr>
          <a:xfrm>
            <a:off x="6377434" y="1611380"/>
            <a:ext cx="4660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이상치 제거 함수 정의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E2520A-7302-418D-B06C-6BDED3BA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30" y="2629690"/>
            <a:ext cx="5557281" cy="299213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5F4822-9D2D-437C-8BAB-B101D9252C91}"/>
              </a:ext>
            </a:extLst>
          </p:cNvPr>
          <p:cNvCxnSpPr>
            <a:cxnSpLocks/>
          </p:cNvCxnSpPr>
          <p:nvPr/>
        </p:nvCxnSpPr>
        <p:spPr>
          <a:xfrm flipH="1">
            <a:off x="6564937" y="2256504"/>
            <a:ext cx="19348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이상치 제거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lang="en-US" altLang="ja-JP" sz="11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2</a:t>
            </a:r>
            <a:endParaRPr kumimoji="1" lang="ja-JP" altLang="en-US" sz="11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7487422" y="3141161"/>
            <a:ext cx="388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이상치 제거 함수 적용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976324" y="2412000"/>
            <a:ext cx="0" cy="23874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2D19528-5040-48FD-9760-5C45CB90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5" y="2783986"/>
            <a:ext cx="5963477" cy="16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737</Words>
  <Application>Microsoft Office PowerPoint</Application>
  <PresentationFormat>와이드스크린</PresentationFormat>
  <Paragraphs>205</Paragraphs>
  <Slides>44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AppleSDGothicNeo</vt:lpstr>
      <vt:lpstr>맑은 고딕</vt:lpstr>
      <vt:lpstr>Arial</vt:lpstr>
      <vt:lpstr>Lora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최 연석</cp:lastModifiedBy>
  <cp:revision>33</cp:revision>
  <dcterms:created xsi:type="dcterms:W3CDTF">2018-12-07T00:32:38Z</dcterms:created>
  <dcterms:modified xsi:type="dcterms:W3CDTF">2021-09-15T14:33:35Z</dcterms:modified>
</cp:coreProperties>
</file>