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75" r:id="rId6"/>
    <p:sldId id="273" r:id="rId7"/>
    <p:sldId id="276" r:id="rId8"/>
    <p:sldId id="277" r:id="rId9"/>
    <p:sldId id="278" r:id="rId10"/>
    <p:sldId id="279" r:id="rId11"/>
    <p:sldId id="280" r:id="rId12"/>
    <p:sldId id="281" r:id="rId13"/>
    <p:sldId id="286" r:id="rId14"/>
    <p:sldId id="282" r:id="rId15"/>
    <p:sldId id="284" r:id="rId16"/>
    <p:sldId id="283" r:id="rId17"/>
    <p:sldId id="26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  <a:srgbClr val="ECECEC"/>
    <a:srgbClr val="FDCBD2"/>
    <a:srgbClr val="FFDDF3"/>
    <a:srgbClr val="FBDCFC"/>
    <a:srgbClr val="6E8965"/>
    <a:srgbClr val="94B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ACB62-F886-4D08-9F8F-6F0A72B7E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2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F37DE0-6A9A-4278-9491-535C7A3BE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2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228" indent="0" algn="ctr">
              <a:buNone/>
              <a:defRPr sz="2000"/>
            </a:lvl2pPr>
            <a:lvl3pPr marL="914456" indent="0" algn="ctr">
              <a:buNone/>
              <a:defRPr sz="1800"/>
            </a:lvl3pPr>
            <a:lvl4pPr marL="1371684" indent="0" algn="ctr">
              <a:buNone/>
              <a:defRPr sz="1601"/>
            </a:lvl4pPr>
            <a:lvl5pPr marL="1828912" indent="0" algn="ctr">
              <a:buNone/>
              <a:defRPr sz="1601"/>
            </a:lvl5pPr>
            <a:lvl6pPr marL="2286141" indent="0" algn="ctr">
              <a:buNone/>
              <a:defRPr sz="1601"/>
            </a:lvl6pPr>
            <a:lvl7pPr marL="2743368" indent="0" algn="ctr">
              <a:buNone/>
              <a:defRPr sz="1601"/>
            </a:lvl7pPr>
            <a:lvl8pPr marL="3200595" indent="0" algn="ctr">
              <a:buNone/>
              <a:defRPr sz="1601"/>
            </a:lvl8pPr>
            <a:lvl9pPr marL="3657823" indent="0" algn="ctr">
              <a:buNone/>
              <a:defRPr sz="1601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9ADD-2F37-469B-8167-E72E711C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C6C-85E9-458B-B27A-62CC73F09FC8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8B800-10E2-4BCF-A619-CD2470E7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C968E-A553-4197-A0DA-E669331F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B8FD-427D-415C-B03D-BB6DB6DB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77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2FAC7-2F29-420D-8070-9EEA88F3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DBB01B-10B1-4CCB-A666-3B2FC4690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73A386-F55E-4FDF-840D-F402FC91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C6C-85E9-458B-B27A-62CC73F09FC8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20E0A-F4A9-470F-8CE1-CADAC0BE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95FB57-04B7-43A4-A879-74B4B535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B8FD-427D-415C-B03D-BB6DB6DB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7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71D9C2-AF82-4425-B522-089BE09FF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DA77F3-66CC-4467-8D21-4325813BF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29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43CC3-267F-43AF-B0D6-B9D8BE43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C6C-85E9-458B-B27A-62CC73F09FC8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309CC-5F7A-498C-B9E4-5EE177AD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1CC12A-0DCD-4509-96B4-4D8BC374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B8FD-427D-415C-B03D-BB6DB6DB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1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8702D-E423-47C5-A6A7-C28B89A3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EE03BB-76FC-48C3-8F21-1E178444B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FB78F-83E3-4EC3-9DAE-3021F806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C6C-85E9-458B-B27A-62CC73F09FC8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55BF02-3D5E-4520-8C2A-D1E91D9B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E11D1F-DEFF-43CC-8FF6-8AD66461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B8FD-427D-415C-B03D-BB6DB6DB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8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5889D-735A-45AC-B9FC-DCB2E4F71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9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55D986-7718-45C7-B2A3-AEF0ED882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1pPr>
            <a:lvl2pPr marL="45722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84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4pPr>
            <a:lvl5pPr marL="1828912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5pPr>
            <a:lvl6pPr marL="2286141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6pPr>
            <a:lvl7pPr marL="2743368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7pPr>
            <a:lvl8pPr marL="3200595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8pPr>
            <a:lvl9pPr marL="3657823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01EA6-6999-407B-85DE-85F5200D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C6C-85E9-458B-B27A-62CC73F09FC8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8E20C0-D1CF-485D-9F31-9BD98424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DE826-BC19-4680-8364-7C3D2FF8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B8FD-427D-415C-B03D-BB6DB6DB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60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D1B8B-DC11-40D3-9188-8770F2E4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B9B54-D388-4D70-8A9D-99181E798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2" y="1825625"/>
            <a:ext cx="518160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A980E-33C6-4ED9-8C24-F6BC486C8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44E99-7D15-40F5-B57F-1117C554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C6C-85E9-458B-B27A-62CC73F09FC8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29C1B4-159B-4790-8137-BA78D7A8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C34A35-6769-4A5A-ABBA-4AEBA778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B8FD-427D-415C-B03D-BB6DB6DB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93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7622E-7145-40CB-8D39-329FF07F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F28B45-B7EA-49E5-818E-7A6B9C86D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28" indent="0">
              <a:buNone/>
              <a:defRPr sz="2000" b="1"/>
            </a:lvl2pPr>
            <a:lvl3pPr marL="914456" indent="0">
              <a:buNone/>
              <a:defRPr sz="1800" b="1"/>
            </a:lvl3pPr>
            <a:lvl4pPr marL="1371684" indent="0">
              <a:buNone/>
              <a:defRPr sz="1601" b="1"/>
            </a:lvl4pPr>
            <a:lvl5pPr marL="1828912" indent="0">
              <a:buNone/>
              <a:defRPr sz="1601" b="1"/>
            </a:lvl5pPr>
            <a:lvl6pPr marL="2286141" indent="0">
              <a:buNone/>
              <a:defRPr sz="1601" b="1"/>
            </a:lvl6pPr>
            <a:lvl7pPr marL="2743368" indent="0">
              <a:buNone/>
              <a:defRPr sz="1601" b="1"/>
            </a:lvl7pPr>
            <a:lvl8pPr marL="3200595" indent="0">
              <a:buNone/>
              <a:defRPr sz="1601" b="1"/>
            </a:lvl8pPr>
            <a:lvl9pPr marL="3657823" indent="0">
              <a:buNone/>
              <a:defRPr sz="160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01A264-5CED-4ECB-98EB-F0841128C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DB2BC3-ED91-4CBE-B257-6E2E26257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183189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28" indent="0">
              <a:buNone/>
              <a:defRPr sz="2000" b="1"/>
            </a:lvl2pPr>
            <a:lvl3pPr marL="914456" indent="0">
              <a:buNone/>
              <a:defRPr sz="1800" b="1"/>
            </a:lvl3pPr>
            <a:lvl4pPr marL="1371684" indent="0">
              <a:buNone/>
              <a:defRPr sz="1601" b="1"/>
            </a:lvl4pPr>
            <a:lvl5pPr marL="1828912" indent="0">
              <a:buNone/>
              <a:defRPr sz="1601" b="1"/>
            </a:lvl5pPr>
            <a:lvl6pPr marL="2286141" indent="0">
              <a:buNone/>
              <a:defRPr sz="1601" b="1"/>
            </a:lvl6pPr>
            <a:lvl7pPr marL="2743368" indent="0">
              <a:buNone/>
              <a:defRPr sz="1601" b="1"/>
            </a:lvl7pPr>
            <a:lvl8pPr marL="3200595" indent="0">
              <a:buNone/>
              <a:defRPr sz="1601" b="1"/>
            </a:lvl8pPr>
            <a:lvl9pPr marL="3657823" indent="0">
              <a:buNone/>
              <a:defRPr sz="160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552FF9-AA2A-47AD-BD91-BF9DA989C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6"/>
            <a:ext cx="5183189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FF5D33-AE66-486A-BDEA-31753A8A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C6C-85E9-458B-B27A-62CC73F09FC8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A4C6E6-7E07-4A52-8276-9B4C7A11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2132A4-8EAA-45C5-B36E-ABD31996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B8FD-427D-415C-B03D-BB6DB6DB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07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C608A-963B-4DBC-BB73-45AAE74A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FCC04C-5E8D-4D6C-A24C-39C1D695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C6C-85E9-458B-B27A-62CC73F09FC8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1A88E5-0200-4886-8449-2F4997E7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17EFCE-130C-4F24-8123-92B33A98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B8FD-427D-415C-B03D-BB6DB6DB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56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EA0B2-50C8-4902-A674-F4E42963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C6C-85E9-458B-B27A-62CC73F09FC8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B04587-C22D-407E-A37D-0597BA06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BCBEB0-9B9F-415D-8032-9DDDA5F2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B8FD-427D-415C-B03D-BB6DB6DB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3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C6435-54FD-4913-B436-256D7B849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8C6CC-E730-430C-903B-84BC7DF33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7"/>
            <a:ext cx="6172199" cy="4873625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86EA9F-A2E6-4EB1-A357-521BAA210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1"/>
            </a:lvl1pPr>
            <a:lvl2pPr marL="457228" indent="0">
              <a:buNone/>
              <a:defRPr sz="1401"/>
            </a:lvl2pPr>
            <a:lvl3pPr marL="914456" indent="0">
              <a:buNone/>
              <a:defRPr sz="1199"/>
            </a:lvl3pPr>
            <a:lvl4pPr marL="1371684" indent="0">
              <a:buNone/>
              <a:defRPr sz="1000"/>
            </a:lvl4pPr>
            <a:lvl5pPr marL="1828912" indent="0">
              <a:buNone/>
              <a:defRPr sz="1000"/>
            </a:lvl5pPr>
            <a:lvl6pPr marL="2286141" indent="0">
              <a:buNone/>
              <a:defRPr sz="1000"/>
            </a:lvl6pPr>
            <a:lvl7pPr marL="2743368" indent="0">
              <a:buNone/>
              <a:defRPr sz="1000"/>
            </a:lvl7pPr>
            <a:lvl8pPr marL="3200595" indent="0">
              <a:buNone/>
              <a:defRPr sz="1000"/>
            </a:lvl8pPr>
            <a:lvl9pPr marL="365782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A50B53-FD70-4995-ACFE-31D0D1C1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C6C-85E9-458B-B27A-62CC73F09FC8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F30FF4-CF4D-4A49-90AE-F853791D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BB0929-0464-462C-9B37-B32E469A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B8FD-427D-415C-B03D-BB6DB6DB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18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10773-45AF-4FD0-89EA-F38E1C4A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4E1EAF-3D82-4BF7-ACEE-195B4D45C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7"/>
            <a:ext cx="6172199" cy="4873625"/>
          </a:xfrm>
        </p:spPr>
        <p:txBody>
          <a:bodyPr/>
          <a:lstStyle>
            <a:lvl1pPr marL="0" indent="0">
              <a:buNone/>
              <a:defRPr sz="3201"/>
            </a:lvl1pPr>
            <a:lvl2pPr marL="457228" indent="0">
              <a:buNone/>
              <a:defRPr sz="2800"/>
            </a:lvl2pPr>
            <a:lvl3pPr marL="914456" indent="0">
              <a:buNone/>
              <a:defRPr sz="2401"/>
            </a:lvl3pPr>
            <a:lvl4pPr marL="1371684" indent="0">
              <a:buNone/>
              <a:defRPr sz="2000"/>
            </a:lvl4pPr>
            <a:lvl5pPr marL="1828912" indent="0">
              <a:buNone/>
              <a:defRPr sz="2000"/>
            </a:lvl5pPr>
            <a:lvl6pPr marL="2286141" indent="0">
              <a:buNone/>
              <a:defRPr sz="2000"/>
            </a:lvl6pPr>
            <a:lvl7pPr marL="2743368" indent="0">
              <a:buNone/>
              <a:defRPr sz="2000"/>
            </a:lvl7pPr>
            <a:lvl8pPr marL="3200595" indent="0">
              <a:buNone/>
              <a:defRPr sz="2000"/>
            </a:lvl8pPr>
            <a:lvl9pPr marL="3657823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F10436-4974-496F-832D-07D5DA680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1"/>
            </a:lvl1pPr>
            <a:lvl2pPr marL="457228" indent="0">
              <a:buNone/>
              <a:defRPr sz="1401"/>
            </a:lvl2pPr>
            <a:lvl3pPr marL="914456" indent="0">
              <a:buNone/>
              <a:defRPr sz="1199"/>
            </a:lvl3pPr>
            <a:lvl4pPr marL="1371684" indent="0">
              <a:buNone/>
              <a:defRPr sz="1000"/>
            </a:lvl4pPr>
            <a:lvl5pPr marL="1828912" indent="0">
              <a:buNone/>
              <a:defRPr sz="1000"/>
            </a:lvl5pPr>
            <a:lvl6pPr marL="2286141" indent="0">
              <a:buNone/>
              <a:defRPr sz="1000"/>
            </a:lvl6pPr>
            <a:lvl7pPr marL="2743368" indent="0">
              <a:buNone/>
              <a:defRPr sz="1000"/>
            </a:lvl7pPr>
            <a:lvl8pPr marL="3200595" indent="0">
              <a:buNone/>
              <a:defRPr sz="1000"/>
            </a:lvl8pPr>
            <a:lvl9pPr marL="365782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3D143A-8305-47BA-8D52-86B930EB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C6C-85E9-458B-B27A-62CC73F09FC8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F91866-EC6A-4970-B4EE-753159EE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489C53-ADD7-4B4C-B983-DC0D12FF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B8FD-427D-415C-B03D-BB6DB6DB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6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424058-E337-4710-9B8A-08E5DB0D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548894-7288-4C9D-AF22-295BD45BA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BDECC-A1BA-45EA-A9BE-5FF1FE4BF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15C6C-85E9-458B-B27A-62CC73F09FC8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A7824-A0EB-4FC1-9A9E-CA2ED72EF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0B196-FEA3-410F-856C-982B4C74F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B8FD-427D-415C-B03D-BB6DB6DB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56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3" indent="-228613" algn="l" defTabSz="914456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42" indent="-228613" algn="l" defTabSz="914456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69" indent="-228613" algn="l" defTabSz="914456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7" indent="-228613" algn="l" defTabSz="914456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26" indent="-228613" algn="l" defTabSz="914456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54" indent="-228613" algn="l" defTabSz="914456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81" indent="-228613" algn="l" defTabSz="914456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10" indent="-228613" algn="l" defTabSz="914456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37" indent="-228613" algn="l" defTabSz="914456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5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8" algn="l" defTabSz="91445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56" algn="l" defTabSz="91445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84" algn="l" defTabSz="91445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12" algn="l" defTabSz="91445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41" algn="l" defTabSz="91445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68" algn="l" defTabSz="91445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95" algn="l" defTabSz="91445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23" algn="l" defTabSz="91445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ubinium/showusthedata-topic-modeling-with-lda" TargetMode="External"/><Relationship Id="rId2" Type="http://schemas.openxmlformats.org/officeDocument/2006/relationships/hyperlink" Target="https://www.kaggle.com/c/coleridgeinitiative-show-us-the-data/overview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5421E7C-32D8-4BA6-9171-78BAC3D9F6A6}"/>
              </a:ext>
            </a:extLst>
          </p:cNvPr>
          <p:cNvGrpSpPr/>
          <p:nvPr/>
        </p:nvGrpSpPr>
        <p:grpSpPr>
          <a:xfrm>
            <a:off x="2342498" y="290710"/>
            <a:ext cx="7072362" cy="6072230"/>
            <a:chOff x="785786" y="285728"/>
            <a:chExt cx="7072362" cy="6072230"/>
          </a:xfrm>
          <a:solidFill>
            <a:schemeClr val="bg2">
              <a:lumMod val="25000"/>
            </a:schemeClr>
          </a:solidFill>
        </p:grpSpPr>
        <p:sp>
          <p:nvSpPr>
            <p:cNvPr id="5" name="순서도: 순차적 액세스 저장소 4">
              <a:extLst>
                <a:ext uri="{FF2B5EF4-FFF2-40B4-BE49-F238E27FC236}">
                  <a16:creationId xmlns:a16="http://schemas.microsoft.com/office/drawing/2014/main" id="{2FA3FEF9-8BA4-4A83-92C6-F05BD31439F9}"/>
                </a:ext>
              </a:extLst>
            </p:cNvPr>
            <p:cNvSpPr/>
            <p:nvPr/>
          </p:nvSpPr>
          <p:spPr>
            <a:xfrm>
              <a:off x="785786" y="285728"/>
              <a:ext cx="7072362" cy="6072230"/>
            </a:xfrm>
            <a:prstGeom prst="flowChartMagneticTape">
              <a:avLst/>
            </a:prstGeom>
            <a:grpFill/>
            <a:ln w="57150">
              <a:noFill/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2401" u="heavy" dirty="0"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sz="2401" u="heavy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" name="순서도: 순차적 액세스 저장소 5">
              <a:extLst>
                <a:ext uri="{FF2B5EF4-FFF2-40B4-BE49-F238E27FC236}">
                  <a16:creationId xmlns:a16="http://schemas.microsoft.com/office/drawing/2014/main" id="{71DCD621-4F08-409C-A170-DD402C62C853}"/>
                </a:ext>
              </a:extLst>
            </p:cNvPr>
            <p:cNvSpPr/>
            <p:nvPr/>
          </p:nvSpPr>
          <p:spPr>
            <a:xfrm>
              <a:off x="1000100" y="500042"/>
              <a:ext cx="6643734" cy="5572164"/>
            </a:xfrm>
            <a:prstGeom prst="flowChartMagneticTape">
              <a:avLst/>
            </a:prstGeom>
            <a:grpFill/>
            <a:ln w="57150">
              <a:solidFill>
                <a:schemeClr val="bg1"/>
              </a:solidFill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4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1CF96B2-C034-4D9B-A217-79D48AD79E24}"/>
              </a:ext>
            </a:extLst>
          </p:cNvPr>
          <p:cNvSpPr txBox="1"/>
          <p:nvPr/>
        </p:nvSpPr>
        <p:spPr>
          <a:xfrm>
            <a:off x="5155680" y="4589302"/>
            <a:ext cx="1880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</a:rPr>
              <a:t>최연석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 err="1">
                <a:solidFill>
                  <a:schemeClr val="bg1"/>
                </a:solidFill>
              </a:rPr>
              <a:t>오서영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9959D-5328-4515-A9AC-0E21B4A3C5DF}"/>
              </a:ext>
            </a:extLst>
          </p:cNvPr>
          <p:cNvSpPr txBox="1"/>
          <p:nvPr/>
        </p:nvSpPr>
        <p:spPr>
          <a:xfrm>
            <a:off x="3222857" y="2374208"/>
            <a:ext cx="54714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4400" b="1" dirty="0">
                <a:solidFill>
                  <a:schemeClr val="bg1"/>
                </a:solidFill>
              </a:rPr>
              <a:t>Coleridge Initiative - Show US the Data</a:t>
            </a:r>
          </a:p>
        </p:txBody>
      </p:sp>
    </p:spTree>
    <p:extLst>
      <p:ext uri="{BB962C8B-B14F-4D97-AF65-F5344CB8AC3E}">
        <p14:creationId xmlns:p14="http://schemas.microsoft.com/office/powerpoint/2010/main" val="2743146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61" y="116634"/>
            <a:ext cx="11372465" cy="765798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5" y="260649"/>
              <a:ext cx="7056784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LDA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3CED1D-CD7B-4CB3-8970-892F604088D3}"/>
              </a:ext>
            </a:extLst>
          </p:cNvPr>
          <p:cNvSpPr/>
          <p:nvPr/>
        </p:nvSpPr>
        <p:spPr>
          <a:xfrm>
            <a:off x="856860" y="1274803"/>
            <a:ext cx="6727489" cy="4134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37C1AB-5805-48E7-AE59-2D96B69B0ADA}"/>
              </a:ext>
            </a:extLst>
          </p:cNvPr>
          <p:cNvSpPr txBox="1"/>
          <p:nvPr/>
        </p:nvSpPr>
        <p:spPr>
          <a:xfrm>
            <a:off x="868757" y="1296872"/>
            <a:ext cx="552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Data preprocessing</a:t>
            </a:r>
            <a:endParaRPr lang="ko-KR" alt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1D60A8C-200D-4388-AF3A-C99E037A9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60" y="1905455"/>
            <a:ext cx="6727489" cy="2539248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168EDE1B-DA0C-41D5-BBE2-F4021AD0F7A8}"/>
              </a:ext>
            </a:extLst>
          </p:cNvPr>
          <p:cNvGrpSpPr/>
          <p:nvPr/>
        </p:nvGrpSpPr>
        <p:grpSpPr>
          <a:xfrm>
            <a:off x="804700" y="4702178"/>
            <a:ext cx="6779651" cy="1710827"/>
            <a:chOff x="755576" y="404664"/>
            <a:chExt cx="7632848" cy="273630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407EDF7-37F7-43A1-83FB-C64902037A91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BDC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09D2B65-7265-4A90-B4BE-84929235D341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BDC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DA186E7-DA38-4F8E-BC43-72062F7ED120}"/>
              </a:ext>
            </a:extLst>
          </p:cNvPr>
          <p:cNvSpPr txBox="1"/>
          <p:nvPr/>
        </p:nvSpPr>
        <p:spPr>
          <a:xfrm>
            <a:off x="988031" y="4905777"/>
            <a:ext cx="5320493" cy="132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1" dirty="0">
                <a:solidFill>
                  <a:srgbClr val="FF0000"/>
                </a:solidFill>
              </a:rPr>
              <a:t>1. </a:t>
            </a:r>
            <a:r>
              <a:rPr lang="ko-KR" altLang="en-US" sz="1601" dirty="0"/>
              <a:t>소문자</a:t>
            </a:r>
            <a:endParaRPr lang="en-US" altLang="ko-KR" sz="1601" dirty="0"/>
          </a:p>
          <a:p>
            <a:r>
              <a:rPr lang="en-US" altLang="ko-KR" sz="1601" dirty="0">
                <a:solidFill>
                  <a:srgbClr val="FF0000"/>
                </a:solidFill>
              </a:rPr>
              <a:t>2. </a:t>
            </a:r>
            <a:r>
              <a:rPr lang="ko-KR" altLang="en-US" sz="1601" dirty="0"/>
              <a:t>단어 쪼개기 </a:t>
            </a:r>
            <a:r>
              <a:rPr lang="en-US" altLang="ko-KR" sz="1601" dirty="0"/>
              <a:t>(tokenize)</a:t>
            </a:r>
          </a:p>
          <a:p>
            <a:r>
              <a:rPr lang="en-US" altLang="ko-KR" sz="1601" dirty="0">
                <a:solidFill>
                  <a:srgbClr val="FF0000"/>
                </a:solidFill>
              </a:rPr>
              <a:t>3. </a:t>
            </a:r>
            <a:r>
              <a:rPr lang="ko-KR" altLang="en-US" sz="1601" dirty="0"/>
              <a:t>숫자 지우기 </a:t>
            </a:r>
            <a:r>
              <a:rPr lang="en-US" altLang="ko-KR" sz="1601" dirty="0"/>
              <a:t>(</a:t>
            </a:r>
            <a:r>
              <a:rPr lang="ko-KR" altLang="en-US" sz="1601" dirty="0"/>
              <a:t>숫자가 포함된 단어제외</a:t>
            </a:r>
            <a:r>
              <a:rPr lang="en-US" altLang="ko-KR" sz="1601" dirty="0"/>
              <a:t>)</a:t>
            </a:r>
          </a:p>
          <a:p>
            <a:r>
              <a:rPr lang="en-US" altLang="ko-KR" sz="1601" dirty="0">
                <a:solidFill>
                  <a:srgbClr val="FF0000"/>
                </a:solidFill>
              </a:rPr>
              <a:t>4. </a:t>
            </a:r>
            <a:r>
              <a:rPr lang="ko-KR" altLang="en-US" sz="1601" dirty="0"/>
              <a:t>한 글자 단어 삭제</a:t>
            </a:r>
            <a:endParaRPr lang="en-US" altLang="ko-KR" sz="1601" dirty="0"/>
          </a:p>
          <a:p>
            <a:r>
              <a:rPr lang="en-US" altLang="ko-KR" sz="1601" dirty="0">
                <a:solidFill>
                  <a:srgbClr val="FF0000"/>
                </a:solidFill>
              </a:rPr>
              <a:t>5. </a:t>
            </a:r>
            <a:r>
              <a:rPr lang="ko-KR" altLang="en-US" sz="1601" dirty="0"/>
              <a:t>표제어 추출 </a:t>
            </a:r>
            <a:r>
              <a:rPr lang="en-US" altLang="ko-KR" sz="1601" dirty="0"/>
              <a:t>(</a:t>
            </a:r>
            <a:r>
              <a:rPr lang="en-US" altLang="ko-KR" sz="1601" dirty="0" err="1"/>
              <a:t>Lemmatisation</a:t>
            </a:r>
            <a:r>
              <a:rPr lang="en-US" altLang="ko-KR" sz="1601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CB9D84-C10C-491C-BF40-97EDC08625A4}"/>
              </a:ext>
            </a:extLst>
          </p:cNvPr>
          <p:cNvSpPr txBox="1"/>
          <p:nvPr/>
        </p:nvSpPr>
        <p:spPr>
          <a:xfrm>
            <a:off x="4462943" y="2335040"/>
            <a:ext cx="453006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1" b="1" dirty="0">
                <a:solidFill>
                  <a:srgbClr val="FF0000"/>
                </a:solidFill>
              </a:rPr>
              <a:t>1</a:t>
            </a:r>
            <a:endParaRPr lang="ko-KR" altLang="en-US" sz="1601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8307AE-D7AB-4CF5-AA00-033B234F33C3}"/>
              </a:ext>
            </a:extLst>
          </p:cNvPr>
          <p:cNvSpPr txBox="1"/>
          <p:nvPr/>
        </p:nvSpPr>
        <p:spPr>
          <a:xfrm>
            <a:off x="5083729" y="2551974"/>
            <a:ext cx="453006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1" b="1" dirty="0">
                <a:solidFill>
                  <a:srgbClr val="FF0000"/>
                </a:solidFill>
              </a:rPr>
              <a:t>2</a:t>
            </a:r>
            <a:endParaRPr lang="ko-KR" altLang="en-US" sz="1601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3FBE3C-7686-418D-A683-D12B9DB4F2E9}"/>
              </a:ext>
            </a:extLst>
          </p:cNvPr>
          <p:cNvSpPr txBox="1"/>
          <p:nvPr/>
        </p:nvSpPr>
        <p:spPr>
          <a:xfrm>
            <a:off x="7215235" y="2667247"/>
            <a:ext cx="453006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1" b="1" dirty="0">
                <a:solidFill>
                  <a:srgbClr val="FF0000"/>
                </a:solidFill>
              </a:rPr>
              <a:t>3</a:t>
            </a:r>
            <a:endParaRPr lang="ko-KR" altLang="en-US" sz="1601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AA0BC0-26DE-4CFF-8CED-7916CAA9CC7F}"/>
              </a:ext>
            </a:extLst>
          </p:cNvPr>
          <p:cNvSpPr txBox="1"/>
          <p:nvPr/>
        </p:nvSpPr>
        <p:spPr>
          <a:xfrm>
            <a:off x="6946786" y="3134538"/>
            <a:ext cx="453006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1" b="1" dirty="0">
                <a:solidFill>
                  <a:srgbClr val="FF0000"/>
                </a:solidFill>
              </a:rPr>
              <a:t>4</a:t>
            </a:r>
            <a:endParaRPr lang="ko-KR" altLang="en-US" sz="1601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A2372F-BCD8-4761-8266-8E213AE3CED6}"/>
              </a:ext>
            </a:extLst>
          </p:cNvPr>
          <p:cNvSpPr txBox="1"/>
          <p:nvPr/>
        </p:nvSpPr>
        <p:spPr>
          <a:xfrm>
            <a:off x="7293887" y="3598318"/>
            <a:ext cx="453006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1" b="1" dirty="0">
                <a:solidFill>
                  <a:srgbClr val="FF0000"/>
                </a:solidFill>
              </a:rPr>
              <a:t>5</a:t>
            </a:r>
            <a:endParaRPr lang="ko-KR" altLang="en-US" sz="1601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89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61" y="116634"/>
            <a:ext cx="11372465" cy="765798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5" y="260649"/>
              <a:ext cx="7056784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LDA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3CED1D-CD7B-4CB3-8970-892F604088D3}"/>
              </a:ext>
            </a:extLst>
          </p:cNvPr>
          <p:cNvSpPr/>
          <p:nvPr/>
        </p:nvSpPr>
        <p:spPr>
          <a:xfrm>
            <a:off x="856860" y="1274803"/>
            <a:ext cx="6727489" cy="4134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37C1AB-5805-48E7-AE59-2D96B69B0ADA}"/>
              </a:ext>
            </a:extLst>
          </p:cNvPr>
          <p:cNvSpPr txBox="1"/>
          <p:nvPr/>
        </p:nvSpPr>
        <p:spPr>
          <a:xfrm>
            <a:off x="868757" y="1296872"/>
            <a:ext cx="552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Data preprocessing</a:t>
            </a:r>
            <a:endParaRPr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54A7691-1221-4E9F-A89D-D9457AF18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50" y="2050213"/>
            <a:ext cx="4918351" cy="633168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5CFC257-5F97-4BA8-AE8A-E9E95AB168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154"/>
          <a:stretch/>
        </p:blipFill>
        <p:spPr>
          <a:xfrm>
            <a:off x="880150" y="3045316"/>
            <a:ext cx="6704200" cy="486624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7B6C2B9-46F5-4BDE-BF61-BE216642D5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512"/>
          <a:stretch/>
        </p:blipFill>
        <p:spPr>
          <a:xfrm>
            <a:off x="880150" y="5224165"/>
            <a:ext cx="6704200" cy="673926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BB9DEF0-8B8E-413D-86B4-1A887EDEA73F}"/>
              </a:ext>
            </a:extLst>
          </p:cNvPr>
          <p:cNvSpPr/>
          <p:nvPr/>
        </p:nvSpPr>
        <p:spPr>
          <a:xfrm rot="5400000">
            <a:off x="3718962" y="4268439"/>
            <a:ext cx="824974" cy="201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161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61" y="116634"/>
            <a:ext cx="11372465" cy="765798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5" y="260649"/>
              <a:ext cx="7056784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LDA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09072A0-CB54-4E36-90B4-7C6449F969E9}"/>
              </a:ext>
            </a:extLst>
          </p:cNvPr>
          <p:cNvGrpSpPr/>
          <p:nvPr/>
        </p:nvGrpSpPr>
        <p:grpSpPr>
          <a:xfrm>
            <a:off x="868756" y="1210632"/>
            <a:ext cx="9105899" cy="3307260"/>
            <a:chOff x="755576" y="404664"/>
            <a:chExt cx="7632848" cy="273630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D320B2-617A-4625-B4FD-5054023C808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FC9F510-ABCC-4AF2-B889-66722C12CBEC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B5B2CB9-2428-4DFE-A590-524B6D2DD4CB}"/>
              </a:ext>
            </a:extLst>
          </p:cNvPr>
          <p:cNvSpPr txBox="1"/>
          <p:nvPr/>
        </p:nvSpPr>
        <p:spPr>
          <a:xfrm>
            <a:off x="1188286" y="1451924"/>
            <a:ext cx="8638729" cy="277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1" b="1" dirty="0"/>
              <a:t>Topic</a:t>
            </a:r>
            <a:r>
              <a:rPr lang="ko-KR" altLang="en-US" sz="2401" b="1" dirty="0"/>
              <a:t> </a:t>
            </a:r>
            <a:r>
              <a:rPr lang="en-US" altLang="ko-KR" sz="2401" b="1" dirty="0"/>
              <a:t>Modeling</a:t>
            </a:r>
          </a:p>
          <a:p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텍스트 본문의 숨겨진 의미 구조를 발견하기 위해 사용되는 텍스트 마이닝 기법</a:t>
            </a:r>
            <a:endParaRPr lang="ko-KR" altLang="en-US" dirty="0"/>
          </a:p>
          <a:p>
            <a:pPr fontAlgn="base"/>
            <a:endParaRPr lang="en-US" altLang="ko-KR" dirty="0"/>
          </a:p>
          <a:p>
            <a:r>
              <a:rPr lang="en-US" altLang="ko-KR" sz="2401" b="1" dirty="0"/>
              <a:t>Latent Dirichlet Allocation, LDA (</a:t>
            </a:r>
            <a:r>
              <a:rPr lang="ko-KR" altLang="en-US" sz="2401" b="1" dirty="0"/>
              <a:t>잠재 </a:t>
            </a:r>
            <a:r>
              <a:rPr lang="ko-KR" altLang="en-US" sz="2401" b="1" dirty="0" err="1"/>
              <a:t>디리클레</a:t>
            </a:r>
            <a:r>
              <a:rPr lang="ko-KR" altLang="en-US" sz="2401" b="1" dirty="0"/>
              <a:t> 할당</a:t>
            </a:r>
            <a:r>
              <a:rPr lang="en-US" altLang="ko-KR" sz="2401" b="1" dirty="0"/>
              <a:t>)</a:t>
            </a:r>
          </a:p>
          <a:p>
            <a:pPr fontAlgn="base"/>
            <a:r>
              <a:rPr lang="en-US" altLang="ko-KR" dirty="0"/>
              <a:t>- </a:t>
            </a:r>
            <a:r>
              <a:rPr lang="ko-KR" altLang="en-US" b="1" dirty="0"/>
              <a:t>가정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문서들은 토픽들의 혼합으로 구성되어져 있으며</a:t>
            </a:r>
            <a:r>
              <a:rPr lang="en-US" altLang="ko-KR" dirty="0"/>
              <a:t>, </a:t>
            </a:r>
            <a:r>
              <a:rPr lang="ko-KR" altLang="en-US" dirty="0"/>
              <a:t>토픽들은 확률 분포에 기반하여 단어들을 생성한다</a:t>
            </a:r>
            <a:endParaRPr lang="en-US" altLang="ko-KR" dirty="0"/>
          </a:p>
          <a:p>
            <a:pPr fontAlgn="base"/>
            <a:r>
              <a:rPr lang="en-US" altLang="ko-KR" dirty="0"/>
              <a:t>-&gt; </a:t>
            </a:r>
            <a:r>
              <a:rPr lang="ko-KR" altLang="en-US" dirty="0"/>
              <a:t>데이터가 주어지면</a:t>
            </a:r>
            <a:r>
              <a:rPr lang="en-US" altLang="ko-KR" dirty="0"/>
              <a:t>, LDA</a:t>
            </a:r>
            <a:r>
              <a:rPr lang="ko-KR" altLang="en-US" dirty="0"/>
              <a:t>는 문서가 생성되던 과정을 </a:t>
            </a:r>
            <a:r>
              <a:rPr lang="ko-KR" altLang="en-US" dirty="0" err="1"/>
              <a:t>역추적</a:t>
            </a:r>
            <a:endParaRPr lang="en-US" altLang="ko-KR" dirty="0"/>
          </a:p>
          <a:p>
            <a:r>
              <a:rPr lang="ko-KR" altLang="en-US" b="1" dirty="0"/>
              <a:t>각 단어나 문서들의 집합에 대해 숨겨진 주제를 찾아내어 문서나 키워드별로 주제끼리 묶어주는 비지도학습 알고리즘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592017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61" y="116634"/>
            <a:ext cx="11372465" cy="765798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5" y="260649"/>
              <a:ext cx="7056784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LDA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09072A0-CB54-4E36-90B4-7C6449F969E9}"/>
              </a:ext>
            </a:extLst>
          </p:cNvPr>
          <p:cNvGrpSpPr/>
          <p:nvPr/>
        </p:nvGrpSpPr>
        <p:grpSpPr>
          <a:xfrm>
            <a:off x="856861" y="1084889"/>
            <a:ext cx="9105899" cy="2186817"/>
            <a:chOff x="755576" y="404664"/>
            <a:chExt cx="7632848" cy="273630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D320B2-617A-4625-B4FD-5054023C808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FC9F510-ABCC-4AF2-B889-66722C12CBEC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B5B2CB9-2428-4DFE-A590-524B6D2DD4CB}"/>
              </a:ext>
            </a:extLst>
          </p:cNvPr>
          <p:cNvSpPr txBox="1"/>
          <p:nvPr/>
        </p:nvSpPr>
        <p:spPr>
          <a:xfrm>
            <a:off x="1176391" y="1326179"/>
            <a:ext cx="8638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모든 문서와 문서 속 단어들에게 임의의 토픽 번호 부여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각 문서의 토픽 분포 계산      </a:t>
            </a:r>
            <a:r>
              <a:rPr lang="en-US" altLang="ko-KR" sz="1600" dirty="0"/>
              <a:t>ex) </a:t>
            </a:r>
            <a:r>
              <a:rPr lang="ko-KR" altLang="en-US" sz="1600" dirty="0"/>
              <a:t>문서</a:t>
            </a:r>
            <a:r>
              <a:rPr lang="en-US" altLang="ko-KR" sz="1600" dirty="0"/>
              <a:t>1 : </a:t>
            </a:r>
            <a:r>
              <a:rPr lang="ko-KR" altLang="en-US" sz="1600" dirty="0"/>
              <a:t>토픽 </a:t>
            </a:r>
            <a:r>
              <a:rPr lang="en-US" altLang="ko-KR" sz="1600" dirty="0"/>
              <a:t>A 100%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각 토픽의 단어 분포 계산      </a:t>
            </a:r>
            <a:r>
              <a:rPr lang="en-US" altLang="ko-KR" sz="1600" dirty="0"/>
              <a:t>ex) </a:t>
            </a:r>
            <a:r>
              <a:rPr lang="ko-KR" altLang="en-US" sz="1600" dirty="0"/>
              <a:t>토픽</a:t>
            </a:r>
            <a:r>
              <a:rPr lang="en-US" altLang="ko-KR" sz="1600" dirty="0"/>
              <a:t>A : </a:t>
            </a:r>
            <a:r>
              <a:rPr lang="ko-KR" altLang="en-US" sz="1600" dirty="0"/>
              <a:t>사과 </a:t>
            </a:r>
            <a:r>
              <a:rPr lang="en-US" altLang="ko-KR" sz="1600" dirty="0"/>
              <a:t>20%, </a:t>
            </a:r>
            <a:r>
              <a:rPr lang="ko-KR" altLang="en-US" sz="1600" dirty="0"/>
              <a:t>바나나 </a:t>
            </a:r>
            <a:r>
              <a:rPr lang="en-US" altLang="ko-KR" sz="1600" dirty="0"/>
              <a:t>40%, </a:t>
            </a:r>
            <a:r>
              <a:rPr lang="ko-KR" altLang="en-US" sz="1600" dirty="0"/>
              <a:t>먹어요 </a:t>
            </a:r>
            <a:r>
              <a:rPr lang="en-US" altLang="ko-KR" sz="1600" dirty="0"/>
              <a:t>40%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단어 하나를 제외한 나머지 토픽</a:t>
            </a:r>
            <a:r>
              <a:rPr lang="en-US" altLang="ko-KR" dirty="0"/>
              <a:t>-</a:t>
            </a:r>
            <a:r>
              <a:rPr lang="ko-KR" altLang="en-US" dirty="0"/>
              <a:t>단어</a:t>
            </a:r>
            <a:r>
              <a:rPr lang="en-US" altLang="ko-KR" dirty="0"/>
              <a:t>, </a:t>
            </a:r>
            <a:r>
              <a:rPr lang="ko-KR" altLang="en-US" dirty="0"/>
              <a:t>문서의 분포 고정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미분류된</a:t>
            </a:r>
            <a:r>
              <a:rPr lang="ko-KR" altLang="en-US" dirty="0"/>
              <a:t> 키워드의 토픽을 선정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반복 </a:t>
            </a:r>
            <a:r>
              <a:rPr lang="en-US" altLang="ko-KR" dirty="0"/>
              <a:t>: </a:t>
            </a:r>
            <a:r>
              <a:rPr lang="ko-KR" altLang="en-US" dirty="0"/>
              <a:t>가장 높은 확률을 가진 토픽에 해당 단어와 문서가 분류됨</a:t>
            </a:r>
            <a:endParaRPr lang="en-US" altLang="ko-KR" dirty="0"/>
          </a:p>
        </p:txBody>
      </p:sp>
      <p:pic>
        <p:nvPicPr>
          <p:cNvPr id="1026" name="Picture 2" descr="http://bigdata.emforce.co.kr/wp-content/uploads/image.png">
            <a:extLst>
              <a:ext uri="{FF2B5EF4-FFF2-40B4-BE49-F238E27FC236}">
                <a16:creationId xmlns:a16="http://schemas.microsoft.com/office/drawing/2014/main" id="{450E0E5B-9C1D-4AA0-9C96-BC4C0298F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66" y="3543247"/>
            <a:ext cx="4422040" cy="2558205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C3368A20-708D-45B8-A0A8-19E88BFEBDEE}"/>
              </a:ext>
            </a:extLst>
          </p:cNvPr>
          <p:cNvGrpSpPr/>
          <p:nvPr/>
        </p:nvGrpSpPr>
        <p:grpSpPr>
          <a:xfrm>
            <a:off x="5684336" y="3485573"/>
            <a:ext cx="5292121" cy="2581570"/>
            <a:chOff x="755576" y="404664"/>
            <a:chExt cx="7632848" cy="273630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D9670-A6FD-45DF-AC33-5F0328C4441D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BDC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E91D11C-8DF0-4091-99A3-2AE5081F7DA0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BDC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6C9B8F6-EA0A-414D-ACDC-A950218702C7}"/>
              </a:ext>
            </a:extLst>
          </p:cNvPr>
          <p:cNvSpPr txBox="1"/>
          <p:nvPr/>
        </p:nvSpPr>
        <p:spPr>
          <a:xfrm>
            <a:off x="6014906" y="3899019"/>
            <a:ext cx="485722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Alpha, beta, K : </a:t>
            </a:r>
            <a:r>
              <a:rPr lang="ko-KR" altLang="en-US" sz="1600" dirty="0"/>
              <a:t>확률 분포 </a:t>
            </a:r>
            <a:r>
              <a:rPr lang="ko-KR" altLang="en-US" sz="1600" dirty="0" err="1"/>
              <a:t>하이퍼파라미터</a:t>
            </a:r>
            <a:endParaRPr lang="en-US" altLang="ko-KR" sz="1600" dirty="0"/>
          </a:p>
          <a:p>
            <a:r>
              <a:rPr lang="en-US" altLang="ko-KR" sz="1600" dirty="0"/>
              <a:t>M : </a:t>
            </a:r>
            <a:r>
              <a:rPr lang="ko-KR" altLang="en-US" sz="1600" dirty="0"/>
              <a:t>문서 개수</a:t>
            </a:r>
            <a:endParaRPr lang="en-US" altLang="ko-KR" sz="1600" dirty="0"/>
          </a:p>
          <a:p>
            <a:r>
              <a:rPr lang="en-US" altLang="ko-KR" sz="1600" dirty="0"/>
              <a:t>N : </a:t>
            </a:r>
            <a:r>
              <a:rPr lang="ko-KR" altLang="en-US" sz="1600" dirty="0"/>
              <a:t>문서에 속한 단어개수</a:t>
            </a:r>
            <a:endParaRPr lang="en-US" altLang="ko-KR" sz="1600" dirty="0"/>
          </a:p>
          <a:p>
            <a:r>
              <a:rPr lang="en-US" altLang="ko-KR" sz="1600" dirty="0"/>
              <a:t>Theta : </a:t>
            </a:r>
            <a:r>
              <a:rPr lang="ko-KR" altLang="en-US" sz="1600" dirty="0"/>
              <a:t>문서의 토픽 확률분포</a:t>
            </a:r>
            <a:endParaRPr lang="en-US" altLang="ko-KR" sz="1600" dirty="0"/>
          </a:p>
          <a:p>
            <a:r>
              <a:rPr lang="en-US" altLang="ko-KR" sz="1600" dirty="0"/>
              <a:t>Phi : </a:t>
            </a:r>
            <a:r>
              <a:rPr lang="ko-KR" altLang="en-US" sz="1600" dirty="0"/>
              <a:t>주제의 단어</a:t>
            </a:r>
            <a:endParaRPr lang="en-US" altLang="ko-KR" sz="1600" dirty="0"/>
          </a:p>
          <a:p>
            <a:r>
              <a:rPr lang="en-US" altLang="ko-KR" sz="1600" dirty="0"/>
              <a:t>Z : </a:t>
            </a:r>
            <a:r>
              <a:rPr lang="ko-KR" altLang="en-US" sz="1600" dirty="0"/>
              <a:t>해당 단어가 속한 토픽의 번호</a:t>
            </a:r>
            <a:endParaRPr lang="en-US" altLang="ko-KR" sz="1600" dirty="0"/>
          </a:p>
          <a:p>
            <a:r>
              <a:rPr lang="en-US" altLang="ko-KR" sz="1600" dirty="0"/>
              <a:t>W : </a:t>
            </a:r>
            <a:r>
              <a:rPr lang="ko-KR" altLang="en-US" sz="1600" dirty="0"/>
              <a:t>실제 관측 가능한 단어</a:t>
            </a:r>
          </a:p>
        </p:txBody>
      </p:sp>
    </p:spTree>
    <p:extLst>
      <p:ext uri="{BB962C8B-B14F-4D97-AF65-F5344CB8AC3E}">
        <p14:creationId xmlns:p14="http://schemas.microsoft.com/office/powerpoint/2010/main" val="2760980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61" y="116634"/>
            <a:ext cx="11372465" cy="765798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5" y="260649"/>
              <a:ext cx="7056784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LDA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74BF7819-B767-4232-AF89-B31E0F7E8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56" y="1414522"/>
            <a:ext cx="6381750" cy="2400300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08E948-6225-46D2-8872-506D9241C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61" y="4076744"/>
            <a:ext cx="4791074" cy="2009775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124D467-134C-4328-B76B-546E8B2B9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4392633"/>
            <a:ext cx="5934075" cy="1485901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0C8C34F-8B07-4115-A7AC-0C5BAC74B47A}"/>
              </a:ext>
            </a:extLst>
          </p:cNvPr>
          <p:cNvSpPr/>
          <p:nvPr/>
        </p:nvSpPr>
        <p:spPr>
          <a:xfrm>
            <a:off x="5462366" y="4991453"/>
            <a:ext cx="535762" cy="14413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6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61" y="116634"/>
            <a:ext cx="11372465" cy="765798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5" y="260649"/>
              <a:ext cx="7056784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LDA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EBF485B-C92B-4356-8B63-70040C804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59" y="1670480"/>
            <a:ext cx="5715000" cy="12382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C0E11A5-47EA-4C37-B9CF-524C0B884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08"/>
          <a:stretch/>
        </p:blipFill>
        <p:spPr>
          <a:xfrm>
            <a:off x="6974356" y="1670481"/>
            <a:ext cx="3629025" cy="1253505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4A9882-5BC3-41E6-A58B-8B76E5410A76}"/>
              </a:ext>
            </a:extLst>
          </p:cNvPr>
          <p:cNvSpPr/>
          <p:nvPr/>
        </p:nvSpPr>
        <p:spPr>
          <a:xfrm>
            <a:off x="868756" y="1099612"/>
            <a:ext cx="5715000" cy="4134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7F4C1B-E35F-4CD3-8C1F-696DC84642FF}"/>
              </a:ext>
            </a:extLst>
          </p:cNvPr>
          <p:cNvSpPr txBox="1"/>
          <p:nvPr/>
        </p:nvSpPr>
        <p:spPr>
          <a:xfrm>
            <a:off x="880652" y="1121682"/>
            <a:ext cx="552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Results</a:t>
            </a:r>
            <a:endParaRPr lang="ko-KR" altLang="en-US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2582866-416E-4235-99ED-17FDB102D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52" y="4862509"/>
            <a:ext cx="4847285" cy="1427484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99A07AB-1366-477E-98F6-81753B6E2AD6}"/>
              </a:ext>
            </a:extLst>
          </p:cNvPr>
          <p:cNvSpPr/>
          <p:nvPr/>
        </p:nvSpPr>
        <p:spPr>
          <a:xfrm rot="5400000">
            <a:off x="2968814" y="3507982"/>
            <a:ext cx="824974" cy="201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BF4E67-AD62-48E0-83E7-5B463FC318CA}"/>
              </a:ext>
            </a:extLst>
          </p:cNvPr>
          <p:cNvSpPr/>
          <p:nvPr/>
        </p:nvSpPr>
        <p:spPr>
          <a:xfrm>
            <a:off x="868757" y="4268001"/>
            <a:ext cx="4859180" cy="4134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6E95D4-CC72-4C01-AC11-C286146049D3}"/>
              </a:ext>
            </a:extLst>
          </p:cNvPr>
          <p:cNvSpPr txBox="1"/>
          <p:nvPr/>
        </p:nvSpPr>
        <p:spPr>
          <a:xfrm>
            <a:off x="880652" y="4290071"/>
            <a:ext cx="552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Submission ?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96F0F7-87C4-42CE-8336-6A905E97D48D}"/>
              </a:ext>
            </a:extLst>
          </p:cNvPr>
          <p:cNvSpPr txBox="1"/>
          <p:nvPr/>
        </p:nvSpPr>
        <p:spPr>
          <a:xfrm>
            <a:off x="6261695" y="4290071"/>
            <a:ext cx="553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LDA : </a:t>
            </a:r>
            <a:r>
              <a:rPr lang="ko-KR" altLang="en-US" b="1" dirty="0"/>
              <a:t>방대한 양의 문서들이 어떤 내용을 말하고 있는지에 대한 큰 맥락들을 크게 묶어주는 기법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&gt;&gt; </a:t>
            </a:r>
            <a:r>
              <a:rPr lang="ko-KR" altLang="en-US" b="1" dirty="0"/>
              <a:t>의미 있는 인사이트를 얻으려면</a:t>
            </a:r>
            <a:endParaRPr lang="en-US" altLang="ko-KR" b="1" dirty="0"/>
          </a:p>
          <a:p>
            <a:r>
              <a:rPr lang="ko-KR" altLang="en-US" b="1" dirty="0"/>
              <a:t>더 많은 과정이 필요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34464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61" y="116634"/>
            <a:ext cx="11372465" cy="765798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5" y="260649"/>
              <a:ext cx="7056784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LDA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4DB3E945-782F-4BBF-8FAF-B1AF77BC8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59" y="1137615"/>
            <a:ext cx="5670870" cy="375470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1B93DF-2C3E-4ED1-8BA5-2FA2DD845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59" y="1674495"/>
            <a:ext cx="7490187" cy="4718817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3269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61" y="116634"/>
            <a:ext cx="11372465" cy="765798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5" y="260649"/>
              <a:ext cx="7056784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Kaggle Competition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2A4E6AF-B31E-4825-A13D-463D3CE9340A}"/>
              </a:ext>
            </a:extLst>
          </p:cNvPr>
          <p:cNvSpPr txBox="1"/>
          <p:nvPr/>
        </p:nvSpPr>
        <p:spPr>
          <a:xfrm>
            <a:off x="868757" y="1143646"/>
            <a:ext cx="1124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[1] Coleridge Initiative - Show US the Data</a:t>
            </a:r>
            <a:r>
              <a:rPr lang="en-US" altLang="ko-KR" b="1" dirty="0">
                <a:hlinkClick r:id="rId2"/>
              </a:rPr>
              <a:t>,</a:t>
            </a:r>
          </a:p>
          <a:p>
            <a:pPr fontAlgn="base"/>
            <a:r>
              <a:rPr lang="en-US" altLang="ko-KR" b="1" dirty="0">
                <a:hlinkClick r:id="rId2"/>
              </a:rPr>
              <a:t>https://www.kaggle.com/c/coleridgeinitiative-show-us-the-data/overview</a:t>
            </a:r>
            <a:endParaRPr lang="en-US" altLang="ko-KR" b="1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E1169B1-471F-4B7F-88E7-E29D013C37BB}"/>
              </a:ext>
            </a:extLst>
          </p:cNvPr>
          <p:cNvGrpSpPr/>
          <p:nvPr/>
        </p:nvGrpSpPr>
        <p:grpSpPr>
          <a:xfrm>
            <a:off x="856861" y="2205491"/>
            <a:ext cx="11372465" cy="765798"/>
            <a:chOff x="746867" y="116632"/>
            <a:chExt cx="8324465" cy="76579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B20FDCF-2827-4461-A3E3-1A90D94D2808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BA565AF-E0B4-4676-9AE3-F470F9B340C8}"/>
                </a:ext>
              </a:extLst>
            </p:cNvPr>
            <p:cNvSpPr txBox="1"/>
            <p:nvPr/>
          </p:nvSpPr>
          <p:spPr>
            <a:xfrm>
              <a:off x="755575" y="260649"/>
              <a:ext cx="7056784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References</a:t>
              </a:r>
            </a:p>
          </p:txBody>
        </p:sp>
        <p:grpSp>
          <p:nvGrpSpPr>
            <p:cNvPr id="30" name="그룹 21">
              <a:extLst>
                <a:ext uri="{FF2B5EF4-FFF2-40B4-BE49-F238E27FC236}">
                  <a16:creationId xmlns:a16="http://schemas.microsoft.com/office/drawing/2014/main" id="{48F12723-928B-4DD6-8707-B4F63B38C0E9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29CB98D-3B80-4689-908F-1CB1D2CE458E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71EFB3D-5D95-48DD-B2FD-60F9FDE9CCE5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15A85BC-1410-44A5-94E8-FB5F0FD6B962}"/>
              </a:ext>
            </a:extLst>
          </p:cNvPr>
          <p:cNvSpPr txBox="1"/>
          <p:nvPr/>
        </p:nvSpPr>
        <p:spPr>
          <a:xfrm>
            <a:off x="868757" y="3311900"/>
            <a:ext cx="109827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[1] Simple EDA and preprocessing of </a:t>
            </a:r>
            <a:r>
              <a:rPr lang="en-US" altLang="ko-KR" b="1" dirty="0" err="1"/>
              <a:t>DataFrame</a:t>
            </a:r>
            <a:r>
              <a:rPr lang="en-US" altLang="ko-KR" b="1" dirty="0"/>
              <a:t>, </a:t>
            </a:r>
          </a:p>
          <a:p>
            <a:r>
              <a:rPr lang="en-US" altLang="ko-KR" dirty="0"/>
              <a:t>https://www.kaggle.com/tanlikesmath/simple-eda-and-preprocessing-of-dataframe</a:t>
            </a:r>
          </a:p>
          <a:p>
            <a:r>
              <a:rPr lang="en-US" altLang="ko-KR" b="1" dirty="0"/>
              <a:t>[2] [</a:t>
            </a:r>
            <a:r>
              <a:rPr lang="en-US" altLang="ko-KR" b="1" dirty="0" err="1"/>
              <a:t>ShowUsTheData</a:t>
            </a:r>
            <a:r>
              <a:rPr lang="en-US" altLang="ko-KR" b="1" dirty="0"/>
              <a:t>] Topic Modeling with LDA, </a:t>
            </a:r>
          </a:p>
          <a:p>
            <a:r>
              <a:rPr lang="en-US" altLang="ko-KR" dirty="0">
                <a:hlinkClick r:id="rId3"/>
              </a:rPr>
              <a:t>https://www.kaggle.com/subinium/showusthedata-topic-modeling-with-lda</a:t>
            </a:r>
            <a:endParaRPr lang="en-US" altLang="ko-KR" dirty="0"/>
          </a:p>
          <a:p>
            <a:r>
              <a:rPr lang="en-US" altLang="ko-KR" dirty="0"/>
              <a:t>[3] </a:t>
            </a:r>
            <a:r>
              <a:rPr lang="ko-KR" altLang="en-US" b="1" dirty="0"/>
              <a:t>텍스트분석 </a:t>
            </a:r>
            <a:r>
              <a:rPr lang="en-US" altLang="ko-KR" b="1" dirty="0"/>
              <a:t>– </a:t>
            </a:r>
            <a:r>
              <a:rPr lang="ko-KR" altLang="en-US" b="1" dirty="0"/>
              <a:t>토픽모델링</a:t>
            </a:r>
            <a:r>
              <a:rPr lang="en-US" altLang="ko-KR" b="1" dirty="0"/>
              <a:t>(LDA)</a:t>
            </a:r>
          </a:p>
          <a:p>
            <a:r>
              <a:rPr lang="en-US" altLang="ko-KR" dirty="0"/>
              <a:t>, http://bigdata.emforce.co.kr/index.php/2020072401/</a:t>
            </a:r>
          </a:p>
        </p:txBody>
      </p:sp>
    </p:spTree>
    <p:extLst>
      <p:ext uri="{BB962C8B-B14F-4D97-AF65-F5344CB8AC3E}">
        <p14:creationId xmlns:p14="http://schemas.microsoft.com/office/powerpoint/2010/main" val="76177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61" y="116634"/>
            <a:ext cx="11372465" cy="765798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5" y="260649"/>
              <a:ext cx="7056784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Overview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56859" y="3198822"/>
            <a:ext cx="9105899" cy="3470538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40446E2-96E0-40BD-ABA9-4A018E2EA499}"/>
              </a:ext>
            </a:extLst>
          </p:cNvPr>
          <p:cNvSpPr txBox="1"/>
          <p:nvPr/>
        </p:nvSpPr>
        <p:spPr>
          <a:xfrm>
            <a:off x="1100888" y="3392307"/>
            <a:ext cx="8638729" cy="3047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1" b="1" dirty="0"/>
              <a:t>Introduction</a:t>
            </a:r>
          </a:p>
          <a:p>
            <a:pPr fontAlgn="base"/>
            <a:r>
              <a:rPr lang="ko-KR" altLang="en-US" dirty="0"/>
              <a:t>과학과 사회에 필요한 데이터에 대한 많은 정보는 출판물에 잠겨 있음</a:t>
            </a:r>
            <a:endParaRPr lang="en-US" altLang="ko-KR" dirty="0"/>
          </a:p>
          <a:p>
            <a:pPr fontAlgn="base"/>
            <a:r>
              <a:rPr lang="en-US" altLang="ko-KR" dirty="0"/>
              <a:t>-&gt; </a:t>
            </a:r>
            <a:r>
              <a:rPr lang="ko-KR" altLang="en-US" dirty="0"/>
              <a:t>기계 학습을 통해 연구 기사에 사용 된 단어</a:t>
            </a:r>
            <a:r>
              <a:rPr lang="en-US" altLang="ko-KR" dirty="0"/>
              <a:t>, </a:t>
            </a:r>
            <a:r>
              <a:rPr lang="ko-KR" altLang="en-US" dirty="0"/>
              <a:t>기사에서 참조 된 데이터 사이의 연결 고리를 찾기</a:t>
            </a:r>
            <a:endParaRPr lang="en-US" altLang="ko-KR" dirty="0"/>
          </a:p>
          <a:p>
            <a:pPr fontAlgn="base"/>
            <a:r>
              <a:rPr lang="en-US" altLang="ko-KR" dirty="0"/>
              <a:t>-&gt; </a:t>
            </a:r>
            <a:r>
              <a:rPr lang="ko-KR" altLang="en-US" dirty="0"/>
              <a:t>자연어 처리 </a:t>
            </a:r>
            <a:r>
              <a:rPr lang="en-US" altLang="ko-KR" dirty="0"/>
              <a:t>(NLP)</a:t>
            </a:r>
            <a:r>
              <a:rPr lang="ko-KR" altLang="en-US" dirty="0"/>
              <a:t>를 사용하여 출판물에서 과학 데이터가 참조되는 방식을 자동으로 발견하기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sz="2401" b="1" dirty="0"/>
              <a:t>Goal</a:t>
            </a:r>
          </a:p>
          <a:p>
            <a:pPr fontAlgn="base"/>
            <a:r>
              <a:rPr lang="ko-KR" altLang="en-US" dirty="0"/>
              <a:t>과학 출판물 내에서 데이터 세트에 대한 언급을 식별하는 것</a:t>
            </a:r>
            <a:endParaRPr lang="en-US" altLang="ko-KR" dirty="0"/>
          </a:p>
          <a:p>
            <a:pPr fontAlgn="base"/>
            <a:r>
              <a:rPr lang="en-US" altLang="ko-KR" dirty="0"/>
              <a:t>-&gt; </a:t>
            </a:r>
            <a:r>
              <a:rPr lang="ko-KR" altLang="en-US" dirty="0"/>
              <a:t>출판물에서 발췌 한 짧은 내용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B96549-C551-43BF-8446-1CF145B99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59" y="1006582"/>
            <a:ext cx="9105899" cy="209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5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7C18018C-C990-408C-BA5F-FB227D473CA9}"/>
              </a:ext>
            </a:extLst>
          </p:cNvPr>
          <p:cNvGrpSpPr/>
          <p:nvPr/>
        </p:nvGrpSpPr>
        <p:grpSpPr>
          <a:xfrm>
            <a:off x="848470" y="3823291"/>
            <a:ext cx="10011186" cy="2795452"/>
            <a:chOff x="1199037" y="1739679"/>
            <a:chExt cx="4769830" cy="255060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B296265-58F8-4B2C-9A8A-DA0ED168CC8C}"/>
                </a:ext>
              </a:extLst>
            </p:cNvPr>
            <p:cNvSpPr/>
            <p:nvPr/>
          </p:nvSpPr>
          <p:spPr>
            <a:xfrm>
              <a:off x="1199037" y="1739679"/>
              <a:ext cx="4769830" cy="25506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299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16505C5-5F82-413B-9126-C6D366C20389}"/>
                </a:ext>
              </a:extLst>
            </p:cNvPr>
            <p:cNvSpPr/>
            <p:nvPr/>
          </p:nvSpPr>
          <p:spPr>
            <a:xfrm>
              <a:off x="1199037" y="1739681"/>
              <a:ext cx="4769830" cy="3758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6381D20-0B92-44BD-9DDC-03F4CCFC35B8}"/>
              </a:ext>
            </a:extLst>
          </p:cNvPr>
          <p:cNvSpPr txBox="1"/>
          <p:nvPr/>
        </p:nvSpPr>
        <p:spPr>
          <a:xfrm>
            <a:off x="860367" y="3825837"/>
            <a:ext cx="268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Load Datasets</a:t>
            </a:r>
            <a:endParaRPr lang="ko-KR" altLang="en-US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61" y="116633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5" y="260649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 Data Exploration and Visualization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D3F54BFF-B58E-4CC8-948C-60F9A5D3C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56" y="1120411"/>
            <a:ext cx="2471149" cy="1269660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E6D3D64-467D-400A-8D5B-0E07FFA1D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57" y="2599189"/>
            <a:ext cx="2180102" cy="947871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B6A0869-4882-4929-A4BE-144C400AE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436" y="1589374"/>
            <a:ext cx="8167654" cy="1466126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896D00E-DC5D-4AAC-8694-CAEE7D4767DB}"/>
              </a:ext>
            </a:extLst>
          </p:cNvPr>
          <p:cNvSpPr/>
          <p:nvPr/>
        </p:nvSpPr>
        <p:spPr>
          <a:xfrm rot="5400000">
            <a:off x="897227" y="2165323"/>
            <a:ext cx="453402" cy="201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FA77C47-9083-4C72-B7C6-3B17D71289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472" y="4255203"/>
            <a:ext cx="9999290" cy="2383552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1B39532A-C198-4459-B18E-436588D8ABA7}"/>
              </a:ext>
            </a:extLst>
          </p:cNvPr>
          <p:cNvSpPr/>
          <p:nvPr/>
        </p:nvSpPr>
        <p:spPr>
          <a:xfrm rot="19836466">
            <a:off x="3285870" y="2756496"/>
            <a:ext cx="436625" cy="20505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02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F6A6CB87-2D9B-4ADD-9927-91FD8AAB2C65}"/>
              </a:ext>
            </a:extLst>
          </p:cNvPr>
          <p:cNvGrpSpPr/>
          <p:nvPr/>
        </p:nvGrpSpPr>
        <p:grpSpPr>
          <a:xfrm>
            <a:off x="856859" y="1274802"/>
            <a:ext cx="9176374" cy="3334122"/>
            <a:chOff x="1199037" y="1739679"/>
            <a:chExt cx="2041451" cy="436648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739D2BA-1FFF-4159-B6E0-35BEDDBB2009}"/>
                </a:ext>
              </a:extLst>
            </p:cNvPr>
            <p:cNvSpPr/>
            <p:nvPr/>
          </p:nvSpPr>
          <p:spPr>
            <a:xfrm>
              <a:off x="1199037" y="1739679"/>
              <a:ext cx="2041451" cy="43664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299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7FFFA1B-23B6-437C-B85B-E4C3207046AF}"/>
                </a:ext>
              </a:extLst>
            </p:cNvPr>
            <p:cNvSpPr/>
            <p:nvPr/>
          </p:nvSpPr>
          <p:spPr>
            <a:xfrm>
              <a:off x="1199037" y="1739679"/>
              <a:ext cx="2041451" cy="5415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61" y="116633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5" y="260649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 Data Exploration and Visualization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E887926-0AAB-40A9-BA03-6BCC25F4732C}"/>
              </a:ext>
            </a:extLst>
          </p:cNvPr>
          <p:cNvSpPr txBox="1"/>
          <p:nvPr/>
        </p:nvSpPr>
        <p:spPr>
          <a:xfrm>
            <a:off x="868757" y="1296872"/>
            <a:ext cx="268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Count dataset titles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8B327EE-EF10-4953-9CFF-A463CB23E5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25"/>
          <a:stretch/>
        </p:blipFill>
        <p:spPr>
          <a:xfrm>
            <a:off x="894240" y="1732423"/>
            <a:ext cx="9138995" cy="278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9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61" y="116633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5" y="260649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 Data Exploration and Visualization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E3F56918-7362-41C5-953C-34557F10F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818" y="994771"/>
            <a:ext cx="6685740" cy="574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76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61" y="116634"/>
            <a:ext cx="11372465" cy="765798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5" y="260649"/>
              <a:ext cx="7056784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Word</a:t>
              </a:r>
              <a:r>
                <a:rPr lang="ko-KR" altLang="en-US" sz="2800" b="1" dirty="0"/>
                <a:t> </a:t>
              </a:r>
              <a:r>
                <a:rPr lang="en-US" altLang="ko-KR" sz="2800" b="1" dirty="0"/>
                <a:t>Cloud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25C11C4C-E6F2-4DC7-8DF5-678348895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56" y="1315056"/>
            <a:ext cx="5591175" cy="2886074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40B6FAA-218B-422C-863D-728B7D635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142" y="1315055"/>
            <a:ext cx="4011730" cy="2886076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96CBF28B-F3FD-4C59-B036-BA99BC801A78}"/>
              </a:ext>
            </a:extLst>
          </p:cNvPr>
          <p:cNvSpPr/>
          <p:nvPr/>
        </p:nvSpPr>
        <p:spPr>
          <a:xfrm>
            <a:off x="6658336" y="2556493"/>
            <a:ext cx="453402" cy="201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EE43ACA-9723-45B3-AE61-6D9ABA819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756" y="4643665"/>
            <a:ext cx="3457262" cy="896696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382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61" y="116634"/>
            <a:ext cx="11372465" cy="765798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5" y="260649"/>
              <a:ext cx="7056784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Word</a:t>
              </a:r>
              <a:r>
                <a:rPr lang="ko-KR" altLang="en-US" sz="2800" b="1" dirty="0"/>
                <a:t> </a:t>
              </a:r>
              <a:r>
                <a:rPr lang="en-US" altLang="ko-KR" sz="2800" b="1" dirty="0"/>
                <a:t>Cloud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96CBF28B-F3FD-4C59-B036-BA99BC801A78}"/>
              </a:ext>
            </a:extLst>
          </p:cNvPr>
          <p:cNvSpPr/>
          <p:nvPr/>
        </p:nvSpPr>
        <p:spPr>
          <a:xfrm>
            <a:off x="3693932" y="2310854"/>
            <a:ext cx="453402" cy="201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6251C7-5606-48D3-8855-74E3A2A8E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50" y="1868729"/>
            <a:ext cx="2314574" cy="1085849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3FCD928-4BC8-4F2E-BD7F-C2DA86F52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929" y="2014326"/>
            <a:ext cx="4267200" cy="762001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2886C9-D609-4454-B37D-2334310B6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862" y="3252828"/>
            <a:ext cx="5682952" cy="846399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38377AC-9FF5-4EFA-AF2D-1369509AA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860" y="4307685"/>
            <a:ext cx="4919649" cy="1227606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9AF4CF2-7141-4DDF-99EF-93012576190D}"/>
              </a:ext>
            </a:extLst>
          </p:cNvPr>
          <p:cNvSpPr/>
          <p:nvPr/>
        </p:nvSpPr>
        <p:spPr>
          <a:xfrm>
            <a:off x="5645011" y="4474926"/>
            <a:ext cx="453402" cy="201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C41314-8CB1-4A3B-AB92-3C4BFD595B8D}"/>
              </a:ext>
            </a:extLst>
          </p:cNvPr>
          <p:cNvSpPr/>
          <p:nvPr/>
        </p:nvSpPr>
        <p:spPr>
          <a:xfrm>
            <a:off x="856859" y="1274803"/>
            <a:ext cx="9176374" cy="4134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5C8A4B-F88D-4755-A7DA-157917E6F529}"/>
              </a:ext>
            </a:extLst>
          </p:cNvPr>
          <p:cNvSpPr txBox="1"/>
          <p:nvPr/>
        </p:nvSpPr>
        <p:spPr>
          <a:xfrm>
            <a:off x="868756" y="1296873"/>
            <a:ext cx="677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Lowercase,</a:t>
            </a:r>
            <a:r>
              <a:rPr lang="ko-KR" altLang="en-US" b="1" dirty="0"/>
              <a:t> </a:t>
            </a:r>
            <a:r>
              <a:rPr lang="en-US" altLang="ko-KR" b="1" dirty="0" err="1"/>
              <a:t>stopwords</a:t>
            </a:r>
            <a:r>
              <a:rPr lang="en-US" altLang="ko-KR" b="1" dirty="0"/>
              <a:t>, lemmatization</a:t>
            </a:r>
            <a:endParaRPr lang="ko-KR" altLang="en-US" b="1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EC6B7B5-AC78-418F-8F80-643A506AEF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9041" y="4575727"/>
            <a:ext cx="5267325" cy="752474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B5DB47C-E208-45E1-BEC1-B192A6F96C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6960" y="3329200"/>
            <a:ext cx="5362576" cy="752474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0834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61" y="116634"/>
            <a:ext cx="11372465" cy="765798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5" y="260649"/>
              <a:ext cx="7056784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Word</a:t>
              </a:r>
              <a:r>
                <a:rPr lang="ko-KR" altLang="en-US" sz="2800" b="1" dirty="0"/>
                <a:t> </a:t>
              </a:r>
              <a:r>
                <a:rPr lang="en-US" altLang="ko-KR" sz="2800" b="1" dirty="0"/>
                <a:t>Cloud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66DD20-711C-4787-9DEC-96B7D917E453}"/>
              </a:ext>
            </a:extLst>
          </p:cNvPr>
          <p:cNvSpPr/>
          <p:nvPr/>
        </p:nvSpPr>
        <p:spPr>
          <a:xfrm>
            <a:off x="856860" y="1216079"/>
            <a:ext cx="7650946" cy="4134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C3A58C-D1F5-4448-B9E2-7B1263EB3E02}"/>
              </a:ext>
            </a:extLst>
          </p:cNvPr>
          <p:cNvSpPr txBox="1"/>
          <p:nvPr/>
        </p:nvSpPr>
        <p:spPr>
          <a:xfrm>
            <a:off x="868756" y="1238149"/>
            <a:ext cx="677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Word cloud</a:t>
            </a:r>
            <a:endParaRPr lang="ko-KR" altLang="en-US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499979-FD13-4527-8DFB-4DB6E1F80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59" y="2920248"/>
            <a:ext cx="3697503" cy="2977211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07CB5F-526B-4AA3-A968-BD0DEC382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55" y="1793890"/>
            <a:ext cx="7639050" cy="962025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B0582F6-2558-4DBB-8278-B01DF381E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301" y="2920248"/>
            <a:ext cx="3697504" cy="2977211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2E2B5B8-1B45-418D-BF47-0CB9D1824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859" y="6061792"/>
            <a:ext cx="9020175" cy="409575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122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61" y="116634"/>
            <a:ext cx="11372465" cy="765798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5" y="260649"/>
              <a:ext cx="7056784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LDA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C7BD32C-D106-4EEF-902B-F23A7309C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59" y="1852612"/>
            <a:ext cx="6064058" cy="2895307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3CED1D-CD7B-4CB3-8970-892F604088D3}"/>
              </a:ext>
            </a:extLst>
          </p:cNvPr>
          <p:cNvSpPr/>
          <p:nvPr/>
        </p:nvSpPr>
        <p:spPr>
          <a:xfrm>
            <a:off x="856859" y="1274803"/>
            <a:ext cx="6064058" cy="4134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37C1AB-5805-48E7-AE59-2D96B69B0ADA}"/>
              </a:ext>
            </a:extLst>
          </p:cNvPr>
          <p:cNvSpPr txBox="1"/>
          <p:nvPr/>
        </p:nvSpPr>
        <p:spPr>
          <a:xfrm>
            <a:off x="868756" y="1296872"/>
            <a:ext cx="677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JSON -&gt; Pandas </a:t>
            </a:r>
            <a:r>
              <a:rPr lang="en-US" altLang="ko-KR" b="1" dirty="0" err="1"/>
              <a:t>Dataframe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E787DD-A5BF-4313-A6F1-E01DBECBDC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66"/>
          <a:stretch/>
        </p:blipFill>
        <p:spPr>
          <a:xfrm>
            <a:off x="7088697" y="2616011"/>
            <a:ext cx="4863449" cy="1155263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DD5E505-8BF8-4D9E-AE80-483690B26B05}"/>
              </a:ext>
            </a:extLst>
          </p:cNvPr>
          <p:cNvSpPr/>
          <p:nvPr/>
        </p:nvSpPr>
        <p:spPr>
          <a:xfrm>
            <a:off x="6324706" y="3103281"/>
            <a:ext cx="453402" cy="201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668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1109</TotalTime>
  <Words>480</Words>
  <Application>Microsoft Office PowerPoint</Application>
  <PresentationFormat>와이드스크린</PresentationFormat>
  <Paragraphs>78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HY견고딕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eileen1426@naver.com</dc:creator>
  <cp:lastModifiedBy>eileen1426@naver.com</cp:lastModifiedBy>
  <cp:revision>59</cp:revision>
  <dcterms:created xsi:type="dcterms:W3CDTF">2021-01-26T02:10:46Z</dcterms:created>
  <dcterms:modified xsi:type="dcterms:W3CDTF">2021-04-05T14:30:13Z</dcterms:modified>
</cp:coreProperties>
</file>