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  <p:sldMasterId id="2147483733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75" r:id="rId8"/>
    <p:sldId id="263" r:id="rId9"/>
    <p:sldId id="270" r:id="rId10"/>
    <p:sldId id="268" r:id="rId11"/>
    <p:sldId id="269" r:id="rId12"/>
    <p:sldId id="274" r:id="rId13"/>
    <p:sldId id="273" r:id="rId14"/>
    <p:sldId id="272" r:id="rId15"/>
  </p:sldIdLst>
  <p:sldSz cx="12192000" cy="6858000"/>
  <p:notesSz cx="6858000" cy="9144000"/>
  <p:embeddedFontLst>
    <p:embeddedFont>
      <p:font typeface="맑은 고딕" pitchFamily="50" charset="-127"/>
      <p:regular r:id="rId17"/>
      <p:bold r:id="rId18"/>
    </p:embeddedFont>
    <p:embeddedFont>
      <p:font typeface="Tahoma" pitchFamily="34" charset="0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="">
        <p15:guide id="0" orient="horz" pos="2155" userDrawn="1">
          <p15:clr>
            <a:srgbClr val="A4A3A4"/>
          </p15:clr>
        </p15:guide>
        <p15:guide id="1" pos="3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75"/>
    <p:restoredTop sz="94761"/>
  </p:normalViewPr>
  <p:slideViewPr>
    <p:cSldViewPr snapToGrid="0" snapToObjects="1">
      <p:cViewPr varScale="1">
        <p:scale>
          <a:sx n="58" d="100"/>
          <a:sy n="58" d="100"/>
        </p:scale>
        <p:origin x="-78" y="-1182"/>
      </p:cViewPr>
      <p:guideLst>
        <p:guide orient="horz" pos="2155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05F136F-A3A3-4067-BCC5-04C04C528876}" type="datetime1">
              <a:rPr lang="ko-KR" altLang="en-US"/>
              <a:pPr lvl="0">
                <a:defRPr lang="ko-KR" altLang="en-US"/>
              </a:pPr>
              <a:t>2019-05-12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033FB6-DB21-47DD-A34C-0BA7FF4415B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519E1-13C9-4CFD-BE82-667BF0DD266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2019-05-12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106091-6146-4E0E-BD20-183569A8C4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634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519E1-13C9-4CFD-BE82-667BF0DD266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2019-05-12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106091-6146-4E0E-BD20-183569A8C4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87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519E1-13C9-4CFD-BE82-667BF0DD266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2019-05-12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106091-6146-4E0E-BD20-183569A8C4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022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ln w="9525" cap="flat" cmpd="sng">
                  <a:noFill/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pPr marL="0" indent="0" algn="l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2019-05-12</a:t>
            </a:fld>
            <a:endParaRPr lang="ko-KR" altLang="en-US" sz="1200" b="0" strike="noStrike" cap="none" dirty="0" smtClean="0">
              <a:ln w="9525" cap="flat" cmpd="sng">
                <a:noFill/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n w="9525" cap="flat" cmpd="sng">
                  <a:noFill/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pPr marL="0" indent="0" algn="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strike="noStrike" cap="none" dirty="0" smtClean="0">
              <a:ln w="9525" cap="flat" cmpd="sng">
                <a:noFill/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ln w="9525" cap="flat" cmpd="sng">
                  <a:noFill/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pPr marL="0" indent="0" algn="l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2019-05-12</a:t>
            </a:fld>
            <a:endParaRPr lang="ko-KR" altLang="en-US" sz="1200" b="0" strike="noStrike" cap="none" dirty="0" smtClean="0">
              <a:ln w="9525" cap="flat" cmpd="sng">
                <a:noFill/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n w="9525" cap="flat" cmpd="sng">
                  <a:noFill/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pPr marL="0" indent="0" algn="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strike="noStrike" cap="none" dirty="0" smtClean="0">
              <a:ln w="9525" cap="flat" cmpd="sng">
                <a:noFill/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ln w="9525" cap="flat" cmpd="sng">
                  <a:noFill/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pPr marL="0" indent="0" algn="l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2019-05-12</a:t>
            </a:fld>
            <a:endParaRPr lang="ko-KR" altLang="en-US" sz="1200" b="0" strike="noStrike" cap="none" dirty="0" smtClean="0">
              <a:ln w="9525" cap="flat" cmpd="sng">
                <a:noFill/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n w="9525" cap="flat" cmpd="sng">
                  <a:noFill/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pPr marL="0" indent="0" algn="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strike="noStrike" cap="none" dirty="0" smtClean="0">
              <a:ln w="9525" cap="flat" cmpd="sng">
                <a:noFill/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ln w="9525" cap="flat" cmpd="sng">
                  <a:noFill/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pPr marL="0" indent="0" algn="l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2019-05-12</a:t>
            </a:fld>
            <a:endParaRPr lang="ko-KR" altLang="en-US" sz="1200" b="0" strike="noStrike" cap="none" dirty="0" smtClean="0">
              <a:ln w="9525" cap="flat" cmpd="sng">
                <a:noFill/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n w="9525" cap="flat" cmpd="sng">
                  <a:noFill/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pPr marL="0" indent="0" algn="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strike="noStrike" cap="none" dirty="0" smtClean="0">
              <a:ln w="9525" cap="flat" cmpd="sng">
                <a:noFill/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ln w="9525" cap="flat" cmpd="sng">
                  <a:noFill/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pPr marL="0" indent="0" algn="l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2019-05-12</a:t>
            </a:fld>
            <a:endParaRPr lang="ko-KR" altLang="en-US" sz="1200" b="0" strike="noStrike" cap="none" dirty="0" smtClean="0">
              <a:ln w="9525" cap="flat" cmpd="sng">
                <a:noFill/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n w="9525" cap="flat" cmpd="sng">
                  <a:noFill/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pPr marL="0" indent="0" algn="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strike="noStrike" cap="none" dirty="0" smtClean="0">
              <a:ln w="9525" cap="flat" cmpd="sng">
                <a:noFill/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ln w="9525" cap="flat" cmpd="sng">
                  <a:noFill/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pPr marL="0" indent="0" algn="l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2019-05-12</a:t>
            </a:fld>
            <a:endParaRPr lang="ko-KR" altLang="en-US" sz="1200" b="0" strike="noStrike" cap="none" dirty="0" smtClean="0">
              <a:ln w="9525" cap="flat" cmpd="sng">
                <a:noFill/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n w="9525" cap="flat" cmpd="sng">
                  <a:noFill/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pPr marL="0" indent="0" algn="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strike="noStrike" cap="none" dirty="0" smtClean="0">
              <a:ln w="9525" cap="flat" cmpd="sng">
                <a:noFill/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ln w="9525" cap="flat" cmpd="sng">
                  <a:noFill/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pPr marL="0" indent="0" algn="l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2019-05-12</a:t>
            </a:fld>
            <a:endParaRPr lang="ko-KR" altLang="en-US" sz="1200" b="0" strike="noStrike" cap="none" dirty="0" smtClean="0">
              <a:ln w="9525" cap="flat" cmpd="sng">
                <a:noFill/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n w="9525" cap="flat" cmpd="sng">
                  <a:noFill/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pPr marL="0" indent="0" algn="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strike="noStrike" cap="none" dirty="0" smtClean="0">
              <a:ln w="9525" cap="flat" cmpd="sng">
                <a:noFill/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ln w="9525" cap="flat" cmpd="sng">
                  <a:noFill/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pPr marL="0" indent="0" algn="l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2019-05-12</a:t>
            </a:fld>
            <a:endParaRPr lang="ko-KR" altLang="en-US" sz="1200" b="0" strike="noStrike" cap="none" dirty="0" smtClean="0">
              <a:ln w="9525" cap="flat" cmpd="sng">
                <a:noFill/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n w="9525" cap="flat" cmpd="sng">
                  <a:noFill/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pPr marL="0" indent="0" algn="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strike="noStrike" cap="none" dirty="0" smtClean="0">
              <a:ln w="9525" cap="flat" cmpd="sng">
                <a:noFill/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519E1-13C9-4CFD-BE82-667BF0DD266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2019-05-12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106091-6146-4E0E-BD20-183569A8C4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5212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ln w="9525" cap="flat" cmpd="sng">
                  <a:noFill/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pPr marL="0" indent="0" algn="l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2019-05-12</a:t>
            </a:fld>
            <a:endParaRPr lang="ko-KR" altLang="en-US" sz="1200" b="0" strike="noStrike" cap="none" dirty="0" smtClean="0">
              <a:ln w="9525" cap="flat" cmpd="sng">
                <a:noFill/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n w="9525" cap="flat" cmpd="sng">
                  <a:noFill/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pPr marL="0" indent="0" algn="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strike="noStrike" cap="none" dirty="0" smtClean="0">
              <a:ln w="9525" cap="flat" cmpd="sng">
                <a:noFill/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ln w="9525" cap="flat" cmpd="sng">
                  <a:noFill/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pPr marL="0" indent="0" algn="l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2019-05-12</a:t>
            </a:fld>
            <a:endParaRPr lang="ko-KR" altLang="en-US" sz="1200" b="0" strike="noStrike" cap="none" dirty="0" smtClean="0">
              <a:ln w="9525" cap="flat" cmpd="sng">
                <a:noFill/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n w="9525" cap="flat" cmpd="sng">
                  <a:noFill/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pPr marL="0" indent="0" algn="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strike="noStrike" cap="none" dirty="0" smtClean="0">
              <a:ln w="9525" cap="flat" cmpd="sng">
                <a:noFill/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ln w="9525" cap="flat" cmpd="sng">
                  <a:noFill/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pPr marL="0" indent="0" algn="l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2019-05-12</a:t>
            </a:fld>
            <a:endParaRPr lang="ko-KR" altLang="en-US" sz="1200" b="0" strike="noStrike" cap="none" dirty="0" smtClean="0">
              <a:ln w="9525" cap="flat" cmpd="sng">
                <a:noFill/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n w="9525" cap="flat" cmpd="sng">
                  <a:noFill/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pPr marL="0" indent="0" algn="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strike="noStrike" cap="none" dirty="0" smtClean="0">
              <a:ln w="9525" cap="flat" cmpd="sng">
                <a:noFill/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519E1-13C9-4CFD-BE82-667BF0DD266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2019-05-12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106091-6146-4E0E-BD20-183569A8C4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65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519E1-13C9-4CFD-BE82-667BF0DD266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2019-05-12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106091-6146-4E0E-BD20-183569A8C4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244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519E1-13C9-4CFD-BE82-667BF0DD266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2019-05-12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106091-6146-4E0E-BD20-183569A8C4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61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519E1-13C9-4CFD-BE82-667BF0DD266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2019-05-12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106091-6146-4E0E-BD20-183569A8C4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549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519E1-13C9-4CFD-BE82-667BF0DD266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2019-05-12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106091-6146-4E0E-BD20-183569A8C4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14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519E1-13C9-4CFD-BE82-667BF0DD266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2019-05-12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106091-6146-4E0E-BD20-183569A8C4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805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519E1-13C9-4CFD-BE82-667BF0DD266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2019-05-12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106091-6146-4E0E-BD20-183569A8C4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926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519E1-13C9-4CFD-BE82-667BF0DD266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2019-05-12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106091-6146-4E0E-BD20-183569A8C4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229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ln w="9525" cap="flat" cmpd="sng">
                  <a:noFill/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pPr marL="0" indent="0" algn="l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2019-05-12</a:t>
            </a:fld>
            <a:endParaRPr lang="ko-KR" altLang="en-US" sz="1200" b="0" strike="noStrike" cap="none" dirty="0" smtClean="0">
              <a:ln w="9525" cap="flat" cmpd="sng">
                <a:noFill/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n w="9525" cap="flat" cmpd="sng">
                  <a:noFill/>
                  <a:prstDash/>
                </a:ln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pPr marL="0" indent="0" algn="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strike="noStrike" cap="none" dirty="0" smtClean="0">
              <a:ln w="9525" cap="flat" cmpd="sng">
                <a:noFill/>
                <a:prstDash/>
              </a:ln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254500" cy="6858000"/>
          </a:xfrm>
          <a:prstGeom prst="rect">
            <a:avLst/>
          </a:prstGeom>
          <a:solidFill>
            <a:srgbClr val="13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이등변 삼각형 4"/>
          <p:cNvSpPr/>
          <p:nvPr/>
        </p:nvSpPr>
        <p:spPr>
          <a:xfrm rot="5400000" flipH="1">
            <a:off x="4197350" y="57150"/>
            <a:ext cx="6858000" cy="6743700"/>
          </a:xfrm>
          <a:prstGeom prst="triangle">
            <a:avLst>
              <a:gd name="adj" fmla="val 0"/>
            </a:avLst>
          </a:prstGeom>
          <a:solidFill>
            <a:srgbClr val="13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다이아몬드 6"/>
          <p:cNvSpPr/>
          <p:nvPr/>
        </p:nvSpPr>
        <p:spPr>
          <a:xfrm>
            <a:off x="6427470" y="622300"/>
            <a:ext cx="2397125" cy="239712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6258560" y="3085465"/>
            <a:ext cx="1469390" cy="1469390"/>
          </a:xfrm>
          <a:prstGeom prst="diamond">
            <a:avLst/>
          </a:prstGeom>
          <a:solidFill>
            <a:srgbClr val="334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직각 삼각형 8"/>
          <p:cNvSpPr/>
          <p:nvPr/>
        </p:nvSpPr>
        <p:spPr>
          <a:xfrm rot="10800000">
            <a:off x="10689590" y="-22225"/>
            <a:ext cx="1502410" cy="1714500"/>
          </a:xfrm>
          <a:prstGeom prst="rtTriangle">
            <a:avLst/>
          </a:prstGeom>
          <a:solidFill>
            <a:srgbClr val="13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4900" y="2578735"/>
            <a:ext cx="2468880" cy="1000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60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dist="50800" dir="2700000" algn="tl" rotWithShape="0">
                    <a:prstClr val="black">
                      <a:alpha val="22000"/>
                    </a:prstClr>
                  </a:outerShdw>
                </a:effectLst>
                <a:latin typeface="스웨거 TTF"/>
                <a:ea typeface="스웨거 TTF"/>
              </a:rPr>
              <a:t>KelLog</a:t>
            </a:r>
          </a:p>
        </p:txBody>
      </p:sp>
      <p:sp>
        <p:nvSpPr>
          <p:cNvPr id="14" name="다이아몬드 13"/>
          <p:cNvSpPr/>
          <p:nvPr/>
        </p:nvSpPr>
        <p:spPr>
          <a:xfrm>
            <a:off x="6942455" y="4554220"/>
            <a:ext cx="462280" cy="462280"/>
          </a:xfrm>
          <a:prstGeom prst="diamond">
            <a:avLst/>
          </a:prstGeom>
          <a:solidFill>
            <a:srgbClr val="334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46185" y="1741170"/>
            <a:ext cx="3137535" cy="327533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03530" y="6024880"/>
            <a:ext cx="9378950" cy="6146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400" b="0" strike="noStrike" cap="none" dirty="0" smtClean="0">
                <a:solidFill>
                  <a:schemeClr val="bg1"/>
                </a:solidFill>
                <a:latin typeface="스웨거 TTF" charset="0"/>
                <a:ea typeface="스웨거 TTF" charset="0"/>
              </a:rPr>
              <a:t>144421 안정규 154421 송연석 154426 이근혁</a:t>
            </a:r>
            <a:endParaRPr lang="ko-KR" altLang="en-US" sz="3400" b="0" strike="noStrike" cap="none" dirty="0" smtClean="0">
              <a:solidFill>
                <a:schemeClr val="bg1"/>
              </a:solidFill>
              <a:latin typeface="스웨거 TTF" charset="0"/>
              <a:ea typeface="스웨거 TT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>
            <a:spLocks/>
          </p:cNvSpPr>
          <p:nvPr/>
        </p:nvSpPr>
        <p:spPr>
          <a:xfrm rot="10800000">
            <a:off x="10506075" y="-22225"/>
            <a:ext cx="1686560" cy="1715135"/>
          </a:xfrm>
          <a:prstGeom prst="rtTriangle">
            <a:avLst/>
          </a:prstGeom>
          <a:solidFill>
            <a:srgbClr val="13296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다이아몬드 13"/>
          <p:cNvSpPr>
            <a:spLocks/>
          </p:cNvSpPr>
          <p:nvPr/>
        </p:nvSpPr>
        <p:spPr>
          <a:xfrm>
            <a:off x="11570335" y="1776095"/>
            <a:ext cx="332740" cy="332740"/>
          </a:xfrm>
          <a:prstGeom prst="diamond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직각 삼각형 24"/>
          <p:cNvSpPr>
            <a:spLocks/>
          </p:cNvSpPr>
          <p:nvPr/>
        </p:nvSpPr>
        <p:spPr>
          <a:xfrm>
            <a:off x="0" y="5143500"/>
            <a:ext cx="1686560" cy="1715135"/>
          </a:xfrm>
          <a:prstGeom prst="rtTriangle">
            <a:avLst/>
          </a:prstGeom>
          <a:solidFill>
            <a:srgbClr val="13296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Rectangle 17"/>
          <p:cNvSpPr txBox="1">
            <a:spLocks/>
          </p:cNvSpPr>
          <p:nvPr/>
        </p:nvSpPr>
        <p:spPr>
          <a:xfrm>
            <a:off x="327660" y="228600"/>
            <a:ext cx="4633595" cy="387985"/>
          </a:xfrm>
          <a:prstGeom prst="rect">
            <a:avLst/>
          </a:prstGeom>
          <a:noFill/>
        </p:spPr>
        <p:txBody>
          <a:bodyPr vert="horz" wrap="none" lIns="0" tIns="0" rIns="0" bIns="0" anchor="ctr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588"/>
                    </a:srgbClr>
                  </a:outerShdw>
                </a:effectLst>
                <a:latin typeface="스웨거 TTF" charset="0"/>
                <a:ea typeface="스웨거 TTF" charset="0"/>
              </a:rPr>
              <a:t>03-1.로그 수집 기능 설계도</a:t>
            </a:r>
            <a:endParaRPr lang="ko-KR" altLang="en-US" sz="2800" b="0" strike="noStrike" cap="none" dirty="0" smtClean="0">
              <a:solidFill>
                <a:srgbClr val="13296F"/>
              </a:solidFill>
              <a:latin typeface="스웨거 TTF" charset="0"/>
              <a:ea typeface="스웨거 TTF" charset="0"/>
            </a:endParaRPr>
          </a:p>
        </p:txBody>
      </p:sp>
      <p:sp>
        <p:nvSpPr>
          <p:cNvPr id="8" name="다이아몬드 7"/>
          <p:cNvSpPr>
            <a:spLocks/>
          </p:cNvSpPr>
          <p:nvPr/>
        </p:nvSpPr>
        <p:spPr>
          <a:xfrm>
            <a:off x="11338560" y="1262380"/>
            <a:ext cx="464185" cy="464185"/>
          </a:xfrm>
          <a:prstGeom prst="diamond">
            <a:avLst/>
          </a:prstGeom>
          <a:solidFill>
            <a:srgbClr val="13296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angle 25"/>
          <p:cNvSpPr txBox="1">
            <a:spLocks/>
          </p:cNvSpPr>
          <p:nvPr/>
        </p:nvSpPr>
        <p:spPr>
          <a:xfrm>
            <a:off x="861695" y="828040"/>
            <a:ext cx="3058160" cy="277495"/>
          </a:xfrm>
          <a:prstGeom prst="rect">
            <a:avLst/>
          </a:prstGeom>
          <a:noFill/>
        </p:spPr>
        <p:txBody>
          <a:bodyPr vert="horz" wrap="none" lIns="0" tIns="0" rIns="0" bIns="0" numCol="1" anchor="ctr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196"/>
                    </a:srgbClr>
                  </a:outerShdw>
                </a:effectLst>
                <a:latin typeface="스웨거 TTF" charset="0"/>
                <a:ea typeface="스웨거 TTF" charset="0"/>
              </a:rPr>
              <a:t>- 수집 후 로그 분류 기능</a:t>
            </a:r>
            <a:endParaRPr lang="ko-KR" altLang="en-US" sz="2000" b="0" strike="noStrike" cap="none" dirty="0" smtClean="0">
              <a:solidFill>
                <a:srgbClr val="13296F"/>
              </a:solidFill>
              <a:latin typeface="스웨거 TTF" charset="0"/>
              <a:ea typeface="스웨거 TTF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>
            <a:off x="3409315" y="1777365"/>
            <a:ext cx="2346325" cy="2302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로그 분류 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프로그램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>
            <a:off x="1302385" y="4928870"/>
            <a:ext cx="1597025" cy="853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부팅로그: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.txt 형태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>
            <a:off x="1300480" y="3762375"/>
            <a:ext cx="1597025" cy="853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파일로그: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.txt 형태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>
            <a:off x="8380730" y="1913255"/>
            <a:ext cx="3084830" cy="20504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EventID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(비정상적인 작동)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별로 분류된 로그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Ex)EVENTID:5050.txt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32"/>
          <p:cNvCxnSpPr>
            <a:stCxn id="27" idx="6"/>
            <a:endCxn id="30" idx="1"/>
          </p:cNvCxnSpPr>
          <p:nvPr/>
        </p:nvCxnSpPr>
        <p:spPr>
          <a:xfrm>
            <a:off x="5755005" y="2927985"/>
            <a:ext cx="2626360" cy="1079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상자 33"/>
          <p:cNvSpPr txBox="1">
            <a:spLocks/>
          </p:cNvSpPr>
          <p:nvPr/>
        </p:nvSpPr>
        <p:spPr>
          <a:xfrm>
            <a:off x="5812155" y="1937385"/>
            <a:ext cx="225869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비정상적인 작동에 관련된 로그만 추출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36" name="도형 35"/>
          <p:cNvCxnSpPr>
            <a:stCxn id="37" idx="3"/>
            <a:endCxn id="27" idx="1"/>
          </p:cNvCxnSpPr>
          <p:nvPr/>
        </p:nvCxnSpPr>
        <p:spPr>
          <a:xfrm>
            <a:off x="2577465" y="2090419"/>
            <a:ext cx="1176020" cy="24765"/>
          </a:xfrm>
          <a:prstGeom prst="straightConnector1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6"/>
          <p:cNvSpPr>
            <a:spLocks/>
          </p:cNvSpPr>
          <p:nvPr/>
        </p:nvSpPr>
        <p:spPr>
          <a:xfrm>
            <a:off x="309245" y="1663700"/>
            <a:ext cx="2268855" cy="853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로그 변환 프로그램에 의한 신호 수신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37"/>
          <p:cNvCxnSpPr>
            <a:stCxn id="29" idx="3"/>
            <a:endCxn id="27" idx="3"/>
          </p:cNvCxnSpPr>
          <p:nvPr/>
        </p:nvCxnSpPr>
        <p:spPr>
          <a:xfrm flipV="1">
            <a:off x="2896870" y="3742055"/>
            <a:ext cx="856615" cy="447675"/>
          </a:xfrm>
          <a:prstGeom prst="straightConnector1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>
            <a:stCxn id="28" idx="3"/>
            <a:endCxn id="27" idx="3"/>
          </p:cNvCxnSpPr>
          <p:nvPr/>
        </p:nvCxnSpPr>
        <p:spPr>
          <a:xfrm flipV="1">
            <a:off x="2898775" y="3742055"/>
            <a:ext cx="854710" cy="1614170"/>
          </a:xfrm>
          <a:prstGeom prst="straightConnector1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>
            <a:spLocks/>
          </p:cNvSpPr>
          <p:nvPr/>
        </p:nvSpPr>
        <p:spPr>
          <a:xfrm rot="10800000">
            <a:off x="10506075" y="-22225"/>
            <a:ext cx="1687195" cy="1715770"/>
          </a:xfrm>
          <a:prstGeom prst="rtTriangle">
            <a:avLst/>
          </a:prstGeom>
          <a:solidFill>
            <a:srgbClr val="13296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다이아몬드 13"/>
          <p:cNvSpPr>
            <a:spLocks/>
          </p:cNvSpPr>
          <p:nvPr/>
        </p:nvSpPr>
        <p:spPr>
          <a:xfrm>
            <a:off x="11570335" y="1776095"/>
            <a:ext cx="333375" cy="333375"/>
          </a:xfrm>
          <a:prstGeom prst="diamond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직각 삼각형 24"/>
          <p:cNvSpPr>
            <a:spLocks/>
          </p:cNvSpPr>
          <p:nvPr/>
        </p:nvSpPr>
        <p:spPr>
          <a:xfrm>
            <a:off x="0" y="5143500"/>
            <a:ext cx="1687195" cy="1715770"/>
          </a:xfrm>
          <a:prstGeom prst="rtTriangle">
            <a:avLst/>
          </a:prstGeom>
          <a:solidFill>
            <a:srgbClr val="13296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Rectangle 17"/>
          <p:cNvSpPr txBox="1">
            <a:spLocks/>
          </p:cNvSpPr>
          <p:nvPr/>
        </p:nvSpPr>
        <p:spPr>
          <a:xfrm>
            <a:off x="327660" y="228600"/>
            <a:ext cx="4634230" cy="388620"/>
          </a:xfrm>
          <a:prstGeom prst="rect">
            <a:avLst/>
          </a:prstGeom>
          <a:noFill/>
        </p:spPr>
        <p:txBody>
          <a:bodyPr vert="horz" wrap="none" lIns="0" tIns="0" rIns="0" bIns="0" anchor="ctr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196"/>
                    </a:srgbClr>
                  </a:outerShdw>
                </a:effectLst>
                <a:latin typeface="스웨거 TTF" charset="0"/>
                <a:ea typeface="스웨거 TTF" charset="0"/>
              </a:rPr>
              <a:t>03-2.로그 분석 기능 설계도</a:t>
            </a:r>
            <a:endParaRPr lang="ko-KR" altLang="en-US" sz="2800" b="0" strike="noStrike" cap="none" dirty="0" smtClean="0">
              <a:solidFill>
                <a:srgbClr val="13296F"/>
              </a:solidFill>
              <a:latin typeface="스웨거 TTF" charset="0"/>
              <a:ea typeface="스웨거 TTF" charset="0"/>
            </a:endParaRPr>
          </a:p>
        </p:txBody>
      </p:sp>
      <p:sp>
        <p:nvSpPr>
          <p:cNvPr id="8" name="다이아몬드 7"/>
          <p:cNvSpPr>
            <a:spLocks/>
          </p:cNvSpPr>
          <p:nvPr/>
        </p:nvSpPr>
        <p:spPr>
          <a:xfrm>
            <a:off x="11338560" y="1262380"/>
            <a:ext cx="464820" cy="464820"/>
          </a:xfrm>
          <a:prstGeom prst="diamond">
            <a:avLst/>
          </a:prstGeom>
          <a:solidFill>
            <a:srgbClr val="13296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angle 25"/>
          <p:cNvSpPr txBox="1">
            <a:spLocks/>
          </p:cNvSpPr>
          <p:nvPr/>
        </p:nvSpPr>
        <p:spPr>
          <a:xfrm>
            <a:off x="861695" y="828040"/>
            <a:ext cx="4841240" cy="277495"/>
          </a:xfrm>
          <a:prstGeom prst="rect">
            <a:avLst/>
          </a:prstGeom>
          <a:noFill/>
        </p:spPr>
        <p:txBody>
          <a:bodyPr vert="horz" wrap="none" lIns="0" tIns="0" rIns="0" bIns="0" anchor="ctr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196"/>
                    </a:srgbClr>
                  </a:outerShdw>
                </a:effectLst>
                <a:latin typeface="스웨거 TTF" charset="0"/>
                <a:ea typeface="스웨거 TTF" charset="0"/>
              </a:rPr>
              <a:t>- 날짜별 비정상 부팅 및 종료 로그 분석</a:t>
            </a:r>
            <a:endParaRPr lang="ko-KR" altLang="en-US" sz="2000" b="0" strike="noStrike" cap="none" dirty="0" smtClean="0">
              <a:solidFill>
                <a:srgbClr val="13296F"/>
              </a:solidFill>
              <a:latin typeface="스웨거 TTF" charset="0"/>
              <a:ea typeface="스웨거 TTF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>
            <a:off x="4575175" y="2950210"/>
            <a:ext cx="1384300" cy="126809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분석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기능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>
            <a:off x="894080" y="1696720"/>
            <a:ext cx="1597660" cy="854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날짜 입력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32"/>
          <p:cNvCxnSpPr>
            <a:stCxn id="28" idx="3"/>
            <a:endCxn id="27" idx="1"/>
          </p:cNvCxnSpPr>
          <p:nvPr/>
        </p:nvCxnSpPr>
        <p:spPr>
          <a:xfrm>
            <a:off x="2491105" y="2123440"/>
            <a:ext cx="2287270" cy="1012825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상자 33"/>
          <p:cNvSpPr txBox="1">
            <a:spLocks/>
          </p:cNvSpPr>
          <p:nvPr/>
        </p:nvSpPr>
        <p:spPr>
          <a:xfrm>
            <a:off x="2033269" y="3729990"/>
            <a:ext cx="145732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데이터 전달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>
            <a:off x="1576705" y="4651375"/>
            <a:ext cx="1919605" cy="9569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분류된 부팅로그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37" name="도형 36"/>
          <p:cNvCxnSpPr>
            <a:stCxn id="36" idx="0"/>
            <a:endCxn id="27" idx="2"/>
          </p:cNvCxnSpPr>
          <p:nvPr/>
        </p:nvCxnSpPr>
        <p:spPr>
          <a:xfrm flipV="1">
            <a:off x="2536190" y="3583940"/>
            <a:ext cx="2039620" cy="106807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상자 37"/>
          <p:cNvSpPr txBox="1">
            <a:spLocks/>
          </p:cNvSpPr>
          <p:nvPr/>
        </p:nvSpPr>
        <p:spPr>
          <a:xfrm>
            <a:off x="3397885" y="2105660"/>
            <a:ext cx="145732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데이터 전달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8503920" y="3175635"/>
            <a:ext cx="2283460" cy="8083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출력 프로그램 전달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40" name="도형 39"/>
          <p:cNvCxnSpPr>
            <a:stCxn id="27" idx="6"/>
            <a:endCxn id="39" idx="1"/>
          </p:cNvCxnSpPr>
          <p:nvPr/>
        </p:nvCxnSpPr>
        <p:spPr>
          <a:xfrm flipV="1">
            <a:off x="5958840" y="3579495"/>
            <a:ext cx="2545715" cy="5080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텍스트 상자 44"/>
          <p:cNvSpPr txBox="1">
            <a:spLocks/>
          </p:cNvSpPr>
          <p:nvPr/>
        </p:nvSpPr>
        <p:spPr>
          <a:xfrm>
            <a:off x="6692900" y="2999105"/>
            <a:ext cx="145732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데이터 전달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>
            <a:spLocks/>
          </p:cNvSpPr>
          <p:nvPr/>
        </p:nvSpPr>
        <p:spPr>
          <a:xfrm rot="10800000">
            <a:off x="10506075" y="-22225"/>
            <a:ext cx="1687195" cy="1715770"/>
          </a:xfrm>
          <a:prstGeom prst="rtTriangle">
            <a:avLst/>
          </a:prstGeom>
          <a:solidFill>
            <a:srgbClr val="13296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다이아몬드 13"/>
          <p:cNvSpPr>
            <a:spLocks/>
          </p:cNvSpPr>
          <p:nvPr/>
        </p:nvSpPr>
        <p:spPr>
          <a:xfrm>
            <a:off x="11570335" y="1776095"/>
            <a:ext cx="333375" cy="333375"/>
          </a:xfrm>
          <a:prstGeom prst="diamond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직각 삼각형 24"/>
          <p:cNvSpPr>
            <a:spLocks/>
          </p:cNvSpPr>
          <p:nvPr/>
        </p:nvSpPr>
        <p:spPr>
          <a:xfrm>
            <a:off x="0" y="5143500"/>
            <a:ext cx="1687195" cy="1715770"/>
          </a:xfrm>
          <a:prstGeom prst="rtTriangle">
            <a:avLst/>
          </a:prstGeom>
          <a:solidFill>
            <a:srgbClr val="13296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Rectangle 17"/>
          <p:cNvSpPr txBox="1">
            <a:spLocks/>
          </p:cNvSpPr>
          <p:nvPr/>
        </p:nvSpPr>
        <p:spPr>
          <a:xfrm>
            <a:off x="327660" y="228600"/>
            <a:ext cx="4634230" cy="388620"/>
          </a:xfrm>
          <a:prstGeom prst="rect">
            <a:avLst/>
          </a:prstGeom>
          <a:noFill/>
        </p:spPr>
        <p:txBody>
          <a:bodyPr vert="horz" wrap="none" lIns="0" tIns="0" rIns="0" bIns="0" anchor="ctr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196"/>
                    </a:srgbClr>
                  </a:outerShdw>
                </a:effectLst>
                <a:latin typeface="스웨거 TTF" charset="0"/>
                <a:ea typeface="스웨거 TTF" charset="0"/>
              </a:rPr>
              <a:t>03-2.로그 분석 기능 설계도</a:t>
            </a:r>
            <a:endParaRPr lang="ko-KR" altLang="en-US" sz="2800" b="0" strike="noStrike" cap="none" dirty="0" smtClean="0">
              <a:solidFill>
                <a:srgbClr val="13296F"/>
              </a:solidFill>
              <a:latin typeface="스웨거 TTF" charset="0"/>
              <a:ea typeface="스웨거 TTF" charset="0"/>
            </a:endParaRPr>
          </a:p>
        </p:txBody>
      </p:sp>
      <p:sp>
        <p:nvSpPr>
          <p:cNvPr id="8" name="다이아몬드 7"/>
          <p:cNvSpPr>
            <a:spLocks/>
          </p:cNvSpPr>
          <p:nvPr/>
        </p:nvSpPr>
        <p:spPr>
          <a:xfrm>
            <a:off x="11338560" y="1262380"/>
            <a:ext cx="464820" cy="464820"/>
          </a:xfrm>
          <a:prstGeom prst="diamond">
            <a:avLst/>
          </a:prstGeom>
          <a:solidFill>
            <a:srgbClr val="13296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angle 25"/>
          <p:cNvSpPr txBox="1">
            <a:spLocks/>
          </p:cNvSpPr>
          <p:nvPr/>
        </p:nvSpPr>
        <p:spPr>
          <a:xfrm>
            <a:off x="861695" y="828040"/>
            <a:ext cx="3185160" cy="277495"/>
          </a:xfrm>
          <a:prstGeom prst="rect">
            <a:avLst/>
          </a:prstGeom>
          <a:noFill/>
        </p:spPr>
        <p:txBody>
          <a:bodyPr vert="horz" wrap="none" lIns="0" tIns="0" rIns="0" bIns="0" anchor="ctr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196"/>
                    </a:srgbClr>
                  </a:outerShdw>
                </a:effectLst>
                <a:latin typeface="스웨거 TTF" charset="0"/>
                <a:ea typeface="스웨거 TTF" charset="0"/>
              </a:rPr>
              <a:t>- 분석 프로그램 상세 기능</a:t>
            </a:r>
            <a:endParaRPr lang="ko-KR" altLang="en-US" sz="2000" b="0" strike="noStrike" cap="none" dirty="0" smtClean="0">
              <a:solidFill>
                <a:srgbClr val="13296F"/>
              </a:solidFill>
              <a:latin typeface="스웨거 TTF" charset="0"/>
              <a:ea typeface="스웨거 TTF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>
            <a:off x="690880" y="1529715"/>
            <a:ext cx="1712595" cy="151574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부팅로그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분석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기능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41"/>
          <p:cNvSpPr txBox="1">
            <a:spLocks/>
          </p:cNvSpPr>
          <p:nvPr/>
        </p:nvSpPr>
        <p:spPr>
          <a:xfrm>
            <a:off x="2640965" y="1407160"/>
            <a:ext cx="64420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일정기간동안 생성된 부팅로그 총 개수 계산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43"/>
          <p:cNvSpPr txBox="1">
            <a:spLocks/>
          </p:cNvSpPr>
          <p:nvPr/>
        </p:nvSpPr>
        <p:spPr>
          <a:xfrm>
            <a:off x="2642870" y="1874520"/>
            <a:ext cx="666369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일정기간동안 생성된 부팅로그 종류별 총 개수 계산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2642235" y="2400935"/>
            <a:ext cx="666369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일정기간동안 생성된 부팅로그 종류별 평균 개수 계산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>
            <a:off x="2640965" y="2908935"/>
            <a:ext cx="64420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날짜별 혹은 기간별 비정상 부팅 및 종료가 발생한 원인 분석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10023475" y="4119880"/>
            <a:ext cx="1712595" cy="151574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파일로그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분석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기능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48"/>
          <p:cNvSpPr txBox="1">
            <a:spLocks/>
          </p:cNvSpPr>
          <p:nvPr/>
        </p:nvSpPr>
        <p:spPr>
          <a:xfrm>
            <a:off x="3346450" y="4166870"/>
            <a:ext cx="64420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일정기간동안 생성된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파일 실행로그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분</a:t>
            </a: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석</a:t>
            </a: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>
            <a:off x="3346450" y="4622165"/>
            <a:ext cx="64420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일정기간동안 생성된 </a:t>
            </a: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파일 삭제로그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분석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>
            <a:off x="3346450" y="5041900"/>
            <a:ext cx="64420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smtClean="0">
                <a:latin typeface="맑은 고딕" charset="0"/>
                <a:ea typeface="맑은 고딕" charset="0"/>
              </a:rPr>
              <a:t>분석된 파일 실행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,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삭제로그를 파일별로 정렬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>
            <a:off x="3346450" y="5470525"/>
            <a:ext cx="64420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파일별로 정렬된 실행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,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삭제 발생 횟수 계산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8"/>
          <p:cNvSpPr>
            <a:spLocks/>
          </p:cNvSpPr>
          <p:nvPr/>
        </p:nvSpPr>
        <p:spPr>
          <a:xfrm rot="10800000">
            <a:off x="10506075" y="-22225"/>
            <a:ext cx="1687195" cy="1715770"/>
          </a:xfrm>
          <a:prstGeom prst="rtTriangle">
            <a:avLst/>
          </a:prstGeom>
          <a:solidFill>
            <a:srgbClr val="13296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11570335" y="1776095"/>
            <a:ext cx="333375" cy="333375"/>
          </a:xfrm>
          <a:prstGeom prst="diamond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0" y="5143500"/>
            <a:ext cx="1687195" cy="1715770"/>
          </a:xfrm>
          <a:prstGeom prst="rtTriangle">
            <a:avLst/>
          </a:prstGeom>
          <a:solidFill>
            <a:srgbClr val="13296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327660" y="209550"/>
            <a:ext cx="4812030" cy="429260"/>
          </a:xfrm>
          <a:prstGeom prst="rect">
            <a:avLst/>
          </a:prstGeom>
          <a:noFill/>
        </p:spPr>
        <p:txBody>
          <a:bodyPr vert="horz" wrap="none" lIns="0" tIns="0" rIns="0" bIns="0" anchor="ctr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588"/>
                    </a:srgbClr>
                  </a:outerShdw>
                </a:effectLst>
                <a:latin typeface="스웨거 TTF" charset="0"/>
                <a:ea typeface="스웨거 TTF" charset="0"/>
              </a:rPr>
              <a:t>03-3.로그 출력 기능 설계도 </a:t>
            </a:r>
            <a:endParaRPr lang="ko-KR" altLang="en-US" sz="2800" b="0" strike="noStrike" cap="none" dirty="0" smtClean="0">
              <a:solidFill>
                <a:srgbClr val="13296F"/>
              </a:solidFill>
              <a:latin typeface="스웨거 TTF" charset="0"/>
              <a:ea typeface="스웨거 TTF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11338560" y="1262380"/>
            <a:ext cx="464820" cy="464820"/>
          </a:xfrm>
          <a:prstGeom prst="diamond">
            <a:avLst/>
          </a:prstGeom>
          <a:solidFill>
            <a:srgbClr val="13296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584835" y="952500"/>
            <a:ext cx="7905750" cy="667385"/>
          </a:xfrm>
          <a:prstGeom prst="rect">
            <a:avLst/>
          </a:prstGeom>
          <a:noFill/>
        </p:spPr>
        <p:txBody>
          <a:bodyPr vert="horz" wrap="none" lIns="0" tIns="0" rIns="0" bIns="0" anchor="ctr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3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588"/>
                    </a:srgbClr>
                  </a:outerShdw>
                </a:effectLst>
                <a:latin typeface="스웨거 TTF" charset="0"/>
                <a:ea typeface="스웨거 TTF" charset="0"/>
              </a:rPr>
              <a:t>분석된 파일로그를 데이터화 하고 필요한 정보를 추출하여</a:t>
            </a:r>
            <a:endParaRPr lang="ko-KR" altLang="en-US" sz="2300" b="0" strike="noStrike" cap="none" dirty="0" smtClean="0">
              <a:solidFill>
                <a:srgbClr val="13296F"/>
              </a:solidFill>
              <a:latin typeface="스웨거 TTF" charset="0"/>
              <a:ea typeface="스웨거 TTF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3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588"/>
                    </a:srgbClr>
                  </a:outerShdw>
                </a:effectLst>
                <a:latin typeface="스웨거 TTF" charset="0"/>
                <a:ea typeface="스웨거 TTF" charset="0"/>
              </a:rPr>
              <a:t> 타임라인 또는  그래프로 출력한다.</a:t>
            </a:r>
            <a:endParaRPr lang="ko-KR" altLang="en-US" sz="2300" b="0" strike="noStrike" cap="none" dirty="0" smtClean="0">
              <a:solidFill>
                <a:srgbClr val="13296F"/>
              </a:solidFill>
              <a:latin typeface="스웨거 TTF" charset="0"/>
              <a:ea typeface="스웨거 TTF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>
            <a:off x="560705" y="2540635"/>
            <a:ext cx="1433195" cy="665480"/>
          </a:xfrm>
          <a:prstGeom prst="rect">
            <a:avLst/>
          </a:prstGeom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분석된 Log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>
            <a:off x="4237355" y="2873375"/>
            <a:ext cx="812165" cy="635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28"/>
          <p:cNvSpPr>
            <a:spLocks/>
          </p:cNvSpPr>
          <p:nvPr/>
        </p:nvSpPr>
        <p:spPr>
          <a:xfrm>
            <a:off x="5048885" y="2540635"/>
            <a:ext cx="1743710" cy="665480"/>
          </a:xfrm>
          <a:prstGeom prst="rect">
            <a:avLst/>
          </a:prstGeom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필요정보 추출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>
            <a:off x="2804795" y="2540635"/>
            <a:ext cx="1433195" cy="665480"/>
          </a:xfrm>
          <a:prstGeom prst="rect">
            <a:avLst/>
          </a:prstGeom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데이터화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30"/>
          <p:cNvCxnSpPr/>
          <p:nvPr/>
        </p:nvCxnSpPr>
        <p:spPr>
          <a:xfrm>
            <a:off x="1993265" y="2873375"/>
            <a:ext cx="812165" cy="635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>
            <a:stCxn id="29" idx="3"/>
          </p:cNvCxnSpPr>
          <p:nvPr/>
        </p:nvCxnSpPr>
        <p:spPr>
          <a:xfrm rot="5400000" flipH="1" flipV="1">
            <a:off x="6791960" y="2203450"/>
            <a:ext cx="669925" cy="669925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32"/>
          <p:cNvCxnSpPr>
            <a:stCxn id="29" idx="3"/>
          </p:cNvCxnSpPr>
          <p:nvPr/>
        </p:nvCxnSpPr>
        <p:spPr>
          <a:xfrm>
            <a:off x="6791960" y="2873375"/>
            <a:ext cx="655955" cy="655955"/>
          </a:xfrm>
          <a:prstGeom prst="straightConnector1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34"/>
          <p:cNvSpPr>
            <a:spLocks/>
          </p:cNvSpPr>
          <p:nvPr/>
        </p:nvSpPr>
        <p:spPr>
          <a:xfrm>
            <a:off x="7471410" y="1885315"/>
            <a:ext cx="1433195" cy="665480"/>
          </a:xfrm>
          <a:prstGeom prst="rect">
            <a:avLst/>
          </a:prstGeom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타임라인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>
            <a:off x="7471410" y="3205480"/>
            <a:ext cx="1433195" cy="665480"/>
          </a:xfrm>
          <a:prstGeom prst="rect">
            <a:avLst/>
          </a:prstGeom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그래프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7" name="그림 36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1686560" y="3429000"/>
            <a:ext cx="4413885" cy="3226435"/>
          </a:xfrm>
          <a:prstGeom prst="rect">
            <a:avLst/>
          </a:prstGeom>
          <a:noFill/>
        </p:spPr>
      </p:pic>
      <p:sp>
        <p:nvSpPr>
          <p:cNvPr id="38" name="텍스트 상자 37"/>
          <p:cNvSpPr txBox="1">
            <a:spLocks/>
          </p:cNvSpPr>
          <p:nvPr/>
        </p:nvSpPr>
        <p:spPr>
          <a:xfrm>
            <a:off x="3251835" y="3700145"/>
            <a:ext cx="1844040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Arial" charset="0"/>
                <a:ea typeface="Arial" charset="0"/>
              </a:rPr>
              <a:t>파일 실행 빈도</a:t>
            </a:r>
            <a:endParaRPr lang="ko-KR" altLang="en-US" sz="1800" b="0" strike="noStrike" cap="none" dirty="0" smtClean="0">
              <a:latin typeface="Arial" charset="0"/>
              <a:ea typeface="Arial" charset="0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6351905" y="4065270"/>
          <a:ext cx="4175760" cy="148336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043940"/>
                <a:gridCol w="1043940"/>
                <a:gridCol w="1043940"/>
                <a:gridCol w="1043940"/>
              </a:tblGrid>
              <a:tr h="370840"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 이름</a:t>
                      </a:r>
                      <a:endParaRPr lang="ko-KR" altLang="en-US" sz="1200" b="1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실행시간</a:t>
                      </a:r>
                      <a:endParaRPr lang="ko-KR" altLang="en-US" sz="1200" b="1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종료날짜</a:t>
                      </a:r>
                      <a:endParaRPr lang="ko-KR" altLang="en-US" sz="1200" b="1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1" strike="noStrike" kern="1200" cap="none" dirty="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비정상종료</a:t>
                      </a:r>
                      <a:endParaRPr lang="ko-KR" altLang="en-US" sz="1200" b="1" strike="noStrike" kern="1200" cap="none" dirty="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T="46355" marB="46355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파일A</a:t>
                      </a:r>
                      <a:endParaRPr lang="ko-KR" altLang="en-US" sz="12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23:07:22</a:t>
                      </a:r>
                      <a:endParaRPr lang="ko-KR" altLang="en-US" sz="12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23:11:65</a:t>
                      </a:r>
                      <a:endParaRPr lang="ko-KR" altLang="en-US" sz="12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12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T="46355" marB="46355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파일B</a:t>
                      </a:r>
                      <a:endParaRPr lang="ko-KR" altLang="en-US" sz="12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15:51:84</a:t>
                      </a:r>
                      <a:endParaRPr lang="ko-KR" altLang="en-US" sz="12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18:65:33</a:t>
                      </a:r>
                      <a:endParaRPr lang="ko-KR" altLang="en-US" sz="12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12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T="46355" marB="46355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파일C</a:t>
                      </a:r>
                      <a:endParaRPr lang="ko-KR" altLang="en-US" sz="12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14:55:48</a:t>
                      </a:r>
                      <a:endParaRPr lang="ko-KR" altLang="en-US" sz="12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14:56:20</a:t>
                      </a:r>
                      <a:endParaRPr lang="ko-KR" altLang="en-US" sz="1200" b="0" strike="noStrike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b="0" strike="noStrike" kern="1200" cap="none" dirty="0" smtClean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T="46355" marB="4635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 rot="5400000" flipH="1">
            <a:off x="2070100" y="-2070100"/>
            <a:ext cx="6858000" cy="10998200"/>
          </a:xfrm>
          <a:custGeom>
            <a:avLst/>
            <a:gdLst>
              <a:gd name="connsiteX0" fmla="*/ 6858000 w 6858000"/>
              <a:gd name="connsiteY0" fmla="*/ 10998200 h 10998200"/>
              <a:gd name="connsiteX1" fmla="*/ 6858000 w 6858000"/>
              <a:gd name="connsiteY1" fmla="*/ 6743700 h 10998200"/>
              <a:gd name="connsiteX2" fmla="*/ 0 w 6858000"/>
              <a:gd name="connsiteY2" fmla="*/ 0 h 10998200"/>
              <a:gd name="connsiteX3" fmla="*/ 0 w 6858000"/>
              <a:gd name="connsiteY3" fmla="*/ 6743700 h 10998200"/>
              <a:gd name="connsiteX4" fmla="*/ 0 w 6858000"/>
              <a:gd name="connsiteY4" fmla="*/ 10998200 h 1099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10998200">
                <a:moveTo>
                  <a:pt x="6858000" y="10998200"/>
                </a:moveTo>
                <a:lnTo>
                  <a:pt x="6858000" y="6743700"/>
                </a:lnTo>
                <a:lnTo>
                  <a:pt x="0" y="0"/>
                </a:lnTo>
                <a:lnTo>
                  <a:pt x="0" y="6743700"/>
                </a:lnTo>
                <a:lnTo>
                  <a:pt x="0" y="10998200"/>
                </a:lnTo>
                <a:close/>
              </a:path>
            </a:pathLst>
          </a:custGeom>
          <a:solidFill>
            <a:srgbClr val="13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다이아몬드 6"/>
          <p:cNvSpPr/>
          <p:nvPr/>
        </p:nvSpPr>
        <p:spPr>
          <a:xfrm>
            <a:off x="6427470" y="622300"/>
            <a:ext cx="2397125" cy="239712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6258560" y="3085465"/>
            <a:ext cx="1469390" cy="1469390"/>
          </a:xfrm>
          <a:prstGeom prst="diamond">
            <a:avLst/>
          </a:prstGeom>
          <a:solidFill>
            <a:srgbClr val="334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직각 삼각형 8"/>
          <p:cNvSpPr/>
          <p:nvPr/>
        </p:nvSpPr>
        <p:spPr>
          <a:xfrm rot="10800000">
            <a:off x="10689590" y="-22225"/>
            <a:ext cx="1502410" cy="1714500"/>
          </a:xfrm>
          <a:prstGeom prst="rtTriangle">
            <a:avLst/>
          </a:prstGeom>
          <a:solidFill>
            <a:srgbClr val="13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6942455" y="4554220"/>
            <a:ext cx="462280" cy="462280"/>
          </a:xfrm>
          <a:prstGeom prst="diamond">
            <a:avLst/>
          </a:prstGeom>
          <a:solidFill>
            <a:srgbClr val="334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5660" y="1449705"/>
            <a:ext cx="2417445" cy="7581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4400" b="1" i="0" kern="1200" spc="5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prstClr val="black">
                      <a:alpha val="32000"/>
                    </a:prstClr>
                  </a:outerShdw>
                </a:effectLst>
                <a:uLnTx/>
                <a:uFillTx/>
                <a:latin typeface="스웨거 TTF"/>
                <a:ea typeface="스웨거 TTF"/>
                <a:cs typeface="+mn-cs"/>
              </a:rPr>
              <a:t>CONTENTS</a:t>
            </a:r>
            <a:endParaRPr lang="ko-KR" altLang="en-US" sz="4400" b="1" i="0" kern="1200" spc="5">
              <a:solidFill>
                <a:schemeClr val="accent5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prstClr val="black">
                    <a:alpha val="32000"/>
                  </a:prstClr>
                </a:outerShdw>
              </a:effectLst>
              <a:uLnTx/>
              <a:uFillTx/>
              <a:latin typeface="스웨거 TTF"/>
              <a:ea typeface="스웨거 TTF"/>
              <a:cs typeface="+mn-cs"/>
            </a:endParaRPr>
          </a:p>
        </p:txBody>
      </p:sp>
      <p:sp>
        <p:nvSpPr>
          <p:cNvPr id="16" name="Rectangle 3"/>
          <p:cNvSpPr txBox="1">
            <a:spLocks/>
          </p:cNvSpPr>
          <p:nvPr/>
        </p:nvSpPr>
        <p:spPr>
          <a:xfrm>
            <a:off x="5418455" y="3959860"/>
            <a:ext cx="1372235" cy="636905"/>
          </a:xfrm>
          <a:prstGeom prst="rect">
            <a:avLst/>
          </a:prstGeom>
          <a:noFill/>
        </p:spPr>
        <p:txBody>
          <a:bodyPr vert="horz" wrap="none" lIns="0" tIns="0" rIns="0" bIns="0" numCol="1" anchor="ctr">
            <a:sp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5" dirty="0" smtClean="0">
                <a:solidFill>
                  <a:srgbClr val="FFFFFF"/>
                </a:solidFill>
                <a:effectLst>
                  <a:outerShdw dist="38100" dir="2700000" algn="tl" rotWithShape="0">
                    <a:srgbClr val="000000">
                      <a:alpha val="30980"/>
                    </a:srgbClr>
                  </a:outerShdw>
                </a:effectLst>
                <a:latin typeface="스웨거 TTF" charset="0"/>
                <a:ea typeface="스웨거 TTF" charset="0"/>
              </a:rPr>
              <a:t>03.</a:t>
            </a:r>
            <a:endParaRPr lang="ko-KR" altLang="en-US" sz="2800" b="0" strike="noStrike" cap="none" dirty="0" smtClean="0">
              <a:solidFill>
                <a:srgbClr val="FFFFFF"/>
              </a:solidFill>
              <a:latin typeface="스웨거 TTF" charset="0"/>
              <a:ea typeface="스웨거 TTF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spc="5" dirty="0" smtClean="0">
                <a:solidFill>
                  <a:srgbClr val="FFFFFF"/>
                </a:solidFill>
                <a:effectLst>
                  <a:outerShdw dist="38100" dir="2700000" algn="tl" rotWithShape="0">
                    <a:srgbClr val="000000">
                      <a:alpha val="30980"/>
                    </a:srgbClr>
                  </a:outerShdw>
                </a:effectLst>
                <a:latin typeface="스웨거 TTF" charset="0"/>
                <a:ea typeface="스웨거 TTF" charset="0"/>
              </a:rPr>
              <a:t> </a:t>
            </a:r>
            <a:r>
              <a:rPr lang="en-US" altLang="ko-KR" sz="1800" b="0" strike="noStrike" cap="none" dirty="0" smtClean="0">
                <a:solidFill>
                  <a:srgbClr val="FFFFFF"/>
                </a:solidFill>
                <a:effectLst>
                  <a:outerShdw dist="38100" dir="2700000" algn="tl" rotWithShape="0">
                    <a:srgbClr val="000000">
                      <a:alpha val="30980"/>
                    </a:srgbClr>
                  </a:outerShdw>
                </a:effectLst>
                <a:latin typeface="스웨거 TTF" charset="0"/>
                <a:ea typeface="스웨거 TTF" charset="0"/>
              </a:rPr>
              <a:t>상세 설계도</a:t>
            </a:r>
            <a:endParaRPr lang="ko-KR" altLang="en-US" sz="1800" b="0" strike="noStrike" cap="none" dirty="0" smtClean="0">
              <a:solidFill>
                <a:srgbClr val="FFFFFF"/>
              </a:solidFill>
              <a:latin typeface="스웨거 TTF" charset="0"/>
              <a:ea typeface="스웨거 TTF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388995" y="3931285"/>
            <a:ext cx="1261110" cy="636905"/>
          </a:xfrm>
          <a:prstGeom prst="rect">
            <a:avLst/>
          </a:prstGeom>
          <a:noFill/>
        </p:spPr>
        <p:txBody>
          <a:bodyPr vert="horz" wrap="none" lIns="0" tIns="0" rIns="0" bIns="0" numCol="1" anchor="ctr">
            <a:sp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5" dirty="0" smtClean="0">
                <a:solidFill>
                  <a:srgbClr val="FFFFFF"/>
                </a:solidFill>
                <a:effectLst>
                  <a:outerShdw dist="38100" dir="2700000" algn="tl" rotWithShape="0">
                    <a:srgbClr val="000000">
                      <a:alpha val="30980"/>
                    </a:srgbClr>
                  </a:outerShdw>
                </a:effectLst>
                <a:latin typeface="스웨거 TTF" charset="0"/>
                <a:ea typeface="스웨거 TTF" charset="0"/>
              </a:rPr>
              <a:t>02.</a:t>
            </a:r>
            <a:endParaRPr lang="ko-KR" altLang="en-US" sz="2800" b="0" strike="noStrike" cap="none" dirty="0" smtClean="0">
              <a:solidFill>
                <a:srgbClr val="FFFFFF"/>
              </a:solidFill>
              <a:latin typeface="스웨거 TTF" charset="0"/>
              <a:ea typeface="스웨거 TTF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spc="5" dirty="0" smtClean="0">
                <a:solidFill>
                  <a:srgbClr val="FFFFFF"/>
                </a:solidFill>
                <a:effectLst>
                  <a:outerShdw dist="38100" dir="2700000" algn="tl" rotWithShape="0">
                    <a:srgbClr val="000000">
                      <a:alpha val="30980"/>
                    </a:srgbClr>
                  </a:outerShdw>
                </a:effectLst>
                <a:latin typeface="스웨거 TTF" charset="0"/>
                <a:ea typeface="스웨거 TTF" charset="0"/>
              </a:rPr>
              <a:t>전체 설계도</a:t>
            </a:r>
            <a:endParaRPr lang="ko-KR" altLang="en-US" sz="1800" b="0" strike="noStrike" cap="none" dirty="0" smtClean="0">
              <a:solidFill>
                <a:srgbClr val="FFFFFF"/>
              </a:solidFill>
              <a:latin typeface="스웨거 TTF" charset="0"/>
              <a:ea typeface="스웨거 TTF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130935" y="3931285"/>
            <a:ext cx="1261745" cy="676275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lvl="0" indent="0" algn="l" defTabSz="91440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2800" b="0" i="0" kern="1200" spc="5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1000"/>
                    </a:prstClr>
                  </a:outerShdw>
                </a:effectLst>
                <a:uLnTx/>
                <a:uFillTx/>
                <a:latin typeface="스웨거 TTF"/>
                <a:ea typeface="스웨거 TTF"/>
                <a:cs typeface="Tahoma"/>
              </a:rPr>
              <a:t>01.</a:t>
            </a:r>
          </a:p>
          <a:p>
            <a:pPr marL="0" lvl="0" indent="0" algn="l" defTabSz="91440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800" b="0" i="0" kern="1200" spc="5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1000"/>
                    </a:prstClr>
                  </a:outerShdw>
                </a:effectLst>
                <a:uLnTx/>
                <a:uFillTx/>
                <a:latin typeface="스웨거 TTF"/>
                <a:ea typeface="스웨거 TTF"/>
                <a:cs typeface="Tahoma"/>
              </a:rPr>
              <a:t> </a:t>
            </a:r>
            <a:r>
              <a:rPr lang="ko-KR" altLang="en-US" sz="1800" b="0" i="0" kern="1200" spc="5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1000"/>
                    </a:prstClr>
                  </a:outerShdw>
                </a:effectLst>
                <a:uLnTx/>
                <a:uFillTx/>
                <a:latin typeface="스웨거 TTF"/>
                <a:ea typeface="스웨거 TTF"/>
                <a:cs typeface="Tahoma"/>
              </a:rPr>
              <a:t>설계 개요 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46185" y="1741170"/>
            <a:ext cx="3137535" cy="32753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 rot="5400000" flipH="1">
            <a:off x="2070100" y="-2070100"/>
            <a:ext cx="6858000" cy="10998200"/>
          </a:xfrm>
          <a:custGeom>
            <a:avLst/>
            <a:gdLst>
              <a:gd name="connsiteX0" fmla="*/ 6858000 w 6858000"/>
              <a:gd name="connsiteY0" fmla="*/ 10998200 h 10998200"/>
              <a:gd name="connsiteX1" fmla="*/ 6858000 w 6858000"/>
              <a:gd name="connsiteY1" fmla="*/ 6743700 h 10998200"/>
              <a:gd name="connsiteX2" fmla="*/ 0 w 6858000"/>
              <a:gd name="connsiteY2" fmla="*/ 0 h 10998200"/>
              <a:gd name="connsiteX3" fmla="*/ 0 w 6858000"/>
              <a:gd name="connsiteY3" fmla="*/ 6743700 h 10998200"/>
              <a:gd name="connsiteX4" fmla="*/ 0 w 6858000"/>
              <a:gd name="connsiteY4" fmla="*/ 10998200 h 1099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10998200">
                <a:moveTo>
                  <a:pt x="6858000" y="10998200"/>
                </a:moveTo>
                <a:lnTo>
                  <a:pt x="6858000" y="6743700"/>
                </a:lnTo>
                <a:lnTo>
                  <a:pt x="0" y="0"/>
                </a:lnTo>
                <a:lnTo>
                  <a:pt x="0" y="6743700"/>
                </a:lnTo>
                <a:lnTo>
                  <a:pt x="0" y="10998200"/>
                </a:lnTo>
                <a:close/>
              </a:path>
            </a:pathLst>
          </a:custGeom>
          <a:solidFill>
            <a:srgbClr val="13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다이아몬드 6"/>
          <p:cNvSpPr/>
          <p:nvPr/>
        </p:nvSpPr>
        <p:spPr>
          <a:xfrm>
            <a:off x="6427470" y="622300"/>
            <a:ext cx="2397125" cy="239712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6258560" y="3085465"/>
            <a:ext cx="1469390" cy="1469390"/>
          </a:xfrm>
          <a:prstGeom prst="diamond">
            <a:avLst/>
          </a:prstGeom>
          <a:solidFill>
            <a:srgbClr val="334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직각 삼각형 8"/>
          <p:cNvSpPr/>
          <p:nvPr/>
        </p:nvSpPr>
        <p:spPr>
          <a:xfrm rot="10800000">
            <a:off x="10689590" y="0"/>
            <a:ext cx="1502410" cy="1714500"/>
          </a:xfrm>
          <a:prstGeom prst="rtTriangle">
            <a:avLst/>
          </a:prstGeom>
          <a:solidFill>
            <a:srgbClr val="13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6942455" y="4554220"/>
            <a:ext cx="462280" cy="462280"/>
          </a:xfrm>
          <a:prstGeom prst="diamond">
            <a:avLst/>
          </a:prstGeom>
          <a:solidFill>
            <a:srgbClr val="334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895" y="2339975"/>
            <a:ext cx="854710" cy="18395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1500" b="1" i="0" kern="1200" spc="5">
                <a:solidFill>
                  <a:prstClr val="white">
                    <a:lumMod val="95000"/>
                  </a:prstClr>
                </a:solidFill>
                <a:effectLst>
                  <a:outerShdw dist="38100" dir="2700000" algn="tl" rotWithShape="0">
                    <a:srgbClr val="334A84">
                      <a:alpha val="69000"/>
                    </a:srgbClr>
                  </a:outerShdw>
                </a:effectLst>
                <a:uLnTx/>
                <a:uFillTx/>
                <a:latin typeface="스웨거 TTF"/>
                <a:ea typeface="스웨거 TTF"/>
                <a:cs typeface="+mn-cs"/>
              </a:rPr>
              <a:t>1</a:t>
            </a:r>
            <a:endParaRPr lang="ko-KR" altLang="en-US" sz="11500" b="1" i="0" kern="1200" spc="5">
              <a:solidFill>
                <a:prstClr val="white">
                  <a:lumMod val="95000"/>
                </a:prstClr>
              </a:solidFill>
              <a:effectLst>
                <a:outerShdw dist="38100" dir="2700000" algn="tl" rotWithShape="0">
                  <a:srgbClr val="334A84">
                    <a:alpha val="69000"/>
                  </a:srgbClr>
                </a:outerShdw>
              </a:effectLst>
              <a:uLnTx/>
              <a:uFillTx/>
              <a:latin typeface="스웨거 TTF"/>
              <a:ea typeface="스웨거 TTF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710" y="3019425"/>
            <a:ext cx="4201795" cy="998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6000" b="1" i="0" kern="1200" spc="5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prstClr val="black">
                      <a:alpha val="18000"/>
                    </a:prstClr>
                  </a:outerShdw>
                </a:effectLst>
                <a:uLnTx/>
                <a:uFillTx/>
                <a:latin typeface="스웨거 TTF"/>
                <a:ea typeface="스웨거 TTF"/>
                <a:cs typeface="+mn-cs"/>
              </a:rPr>
              <a:t>  설계 개요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46185" y="1741170"/>
            <a:ext cx="3137535" cy="32753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다이아몬드 7"/>
          <p:cNvSpPr/>
          <p:nvPr/>
        </p:nvSpPr>
        <p:spPr>
          <a:xfrm>
            <a:off x="11338560" y="1262380"/>
            <a:ext cx="463550" cy="463550"/>
          </a:xfrm>
          <a:prstGeom prst="diamond">
            <a:avLst/>
          </a:prstGeom>
          <a:solidFill>
            <a:srgbClr val="13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직각 삼각형 8"/>
          <p:cNvSpPr/>
          <p:nvPr/>
        </p:nvSpPr>
        <p:spPr>
          <a:xfrm rot="10800000">
            <a:off x="10506075" y="-22225"/>
            <a:ext cx="1685925" cy="1714500"/>
          </a:xfrm>
          <a:prstGeom prst="rtTriangle">
            <a:avLst/>
          </a:prstGeom>
          <a:solidFill>
            <a:srgbClr val="13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11570335" y="1776095"/>
            <a:ext cx="332105" cy="33210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직각 삼각형 24"/>
          <p:cNvSpPr/>
          <p:nvPr/>
        </p:nvSpPr>
        <p:spPr>
          <a:xfrm>
            <a:off x="0" y="5143500"/>
            <a:ext cx="1685925" cy="1714500"/>
          </a:xfrm>
          <a:prstGeom prst="rtTriangle">
            <a:avLst/>
          </a:prstGeom>
          <a:solidFill>
            <a:srgbClr val="13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27660" y="228600"/>
            <a:ext cx="2317115" cy="428625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lvl="0" indent="0" algn="l" defTabSz="914400" eaLnBrk="1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2800" b="0" i="0" kern="1200" spc="5">
                <a:solidFill>
                  <a:srgbClr val="13296F"/>
                </a:solidFill>
                <a:effectLst>
                  <a:outerShdw dist="25400" dir="2700000" algn="tl" rotWithShape="0">
                    <a:prstClr val="black">
                      <a:alpha val="31000"/>
                    </a:prstClr>
                  </a:outerShdw>
                </a:effectLst>
                <a:uLnTx/>
                <a:uFillTx/>
                <a:latin typeface="스웨거 TTF"/>
                <a:ea typeface="스웨거 TTF"/>
                <a:cs typeface="Tahoma"/>
              </a:rPr>
              <a:t>01. </a:t>
            </a:r>
            <a:r>
              <a:rPr lang="ko-KR" altLang="en-US" sz="2800" b="0" i="0" kern="1200" spc="5">
                <a:solidFill>
                  <a:srgbClr val="13296F"/>
                </a:solidFill>
                <a:effectLst>
                  <a:outerShdw dist="25400" dir="2700000" algn="tl" rotWithShape="0">
                    <a:prstClr val="black">
                      <a:alpha val="31000"/>
                    </a:prstClr>
                  </a:outerShdw>
                </a:effectLst>
                <a:uLnTx/>
                <a:uFillTx/>
                <a:latin typeface="스웨거 TTF"/>
                <a:ea typeface="스웨거 TTF"/>
                <a:cs typeface="Tahoma"/>
              </a:rPr>
              <a:t>설계 개요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16890" y="2240915"/>
            <a:ext cx="11419840" cy="237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ko-KR" sz="3000" kern="0">
                <a:ln w="9525">
                  <a:solidFill>
                    <a:srgbClr val="A5A5A5">
                      <a:lumMod val="40000"/>
                      <a:lumOff val="60000"/>
                      <a:alpha val="24000"/>
                    </a:srgbClr>
                  </a:solidFill>
                </a:ln>
                <a:latin typeface="굴림"/>
                <a:ea typeface="굴림"/>
              </a:rPr>
              <a:t>“Kel</a:t>
            </a:r>
            <a:r>
              <a:rPr lang="en-US" altLang="ko-KR" sz="3000" kern="0">
                <a:ln w="9525">
                  <a:solidFill>
                    <a:srgbClr val="A5A5A5">
                      <a:lumMod val="40000"/>
                      <a:lumOff val="60000"/>
                      <a:alpha val="24000"/>
                    </a:srgbClr>
                  </a:solidFill>
                </a:ln>
                <a:latin typeface="굴림"/>
                <a:ea typeface="굴림"/>
              </a:rPr>
              <a:t>L</a:t>
            </a:r>
            <a:r>
              <a:rPr lang="ko-KR" altLang="ko-KR" sz="3000" kern="0">
                <a:ln w="9525">
                  <a:solidFill>
                    <a:srgbClr val="A5A5A5">
                      <a:lumMod val="40000"/>
                      <a:lumOff val="60000"/>
                      <a:alpha val="24000"/>
                    </a:srgbClr>
                  </a:solidFill>
                </a:ln>
                <a:latin typeface="굴림"/>
                <a:ea typeface="굴림"/>
              </a:rPr>
              <a:t>og”는 GUI기반으로 설계하여 일반 사용자도 손쉽게 사용할 수 있는 로그분석 프로그램이다.</a:t>
            </a:r>
          </a:p>
          <a:p>
            <a:pPr>
              <a:defRPr lang="ko-KR"/>
            </a:pPr>
            <a:r>
              <a:rPr lang="ko-KR" altLang="ko-KR" sz="3000" kern="0">
                <a:ln w="9525">
                  <a:solidFill>
                    <a:srgbClr val="A5A5A5">
                      <a:lumMod val="40000"/>
                      <a:lumOff val="60000"/>
                      <a:alpha val="24000"/>
                    </a:srgbClr>
                  </a:solidFill>
                </a:ln>
                <a:latin typeface="굴림"/>
                <a:ea typeface="굴림"/>
              </a:rPr>
              <a:t> 주 기능으로는 부팅로그, 파일실행로그, 해당파일의 로그를 수집, 검색하고 실행빈도 등을 연산하여 타임라인과 차트, 그래프 등의 직관적인 인터페이스를 통해 데이터를 사용자에게 제공한다.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76805" y="4025265"/>
            <a:ext cx="8961755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endParaRPr lang="ko-KR" altLang="en-US">
              <a:solidFill>
                <a:schemeClr val="bg2">
                  <a:lumMod val="50000"/>
                </a:schemeClr>
              </a:solidFill>
              <a:latin typeface="스웨거 TTF"/>
              <a:ea typeface="스웨거 T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 rot="5400000" flipH="1">
            <a:off x="2070100" y="-2070100"/>
            <a:ext cx="6858000" cy="10998200"/>
          </a:xfrm>
          <a:custGeom>
            <a:avLst/>
            <a:gdLst>
              <a:gd name="connsiteX0" fmla="*/ 6858000 w 6858000"/>
              <a:gd name="connsiteY0" fmla="*/ 10998200 h 10998200"/>
              <a:gd name="connsiteX1" fmla="*/ 6858000 w 6858000"/>
              <a:gd name="connsiteY1" fmla="*/ 6743700 h 10998200"/>
              <a:gd name="connsiteX2" fmla="*/ 0 w 6858000"/>
              <a:gd name="connsiteY2" fmla="*/ 0 h 10998200"/>
              <a:gd name="connsiteX3" fmla="*/ 0 w 6858000"/>
              <a:gd name="connsiteY3" fmla="*/ 6743700 h 10998200"/>
              <a:gd name="connsiteX4" fmla="*/ 0 w 6858000"/>
              <a:gd name="connsiteY4" fmla="*/ 10998200 h 1099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10998200">
                <a:moveTo>
                  <a:pt x="6858000" y="10998200"/>
                </a:moveTo>
                <a:lnTo>
                  <a:pt x="6858000" y="6743700"/>
                </a:lnTo>
                <a:lnTo>
                  <a:pt x="0" y="0"/>
                </a:lnTo>
                <a:lnTo>
                  <a:pt x="0" y="6743700"/>
                </a:lnTo>
                <a:lnTo>
                  <a:pt x="0" y="10998200"/>
                </a:lnTo>
                <a:close/>
              </a:path>
            </a:pathLst>
          </a:custGeom>
          <a:solidFill>
            <a:srgbClr val="13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다이아몬드 6"/>
          <p:cNvSpPr/>
          <p:nvPr/>
        </p:nvSpPr>
        <p:spPr>
          <a:xfrm>
            <a:off x="6427470" y="622300"/>
            <a:ext cx="2397125" cy="239712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6258560" y="3085465"/>
            <a:ext cx="1469390" cy="1469390"/>
          </a:xfrm>
          <a:prstGeom prst="diamond">
            <a:avLst/>
          </a:prstGeom>
          <a:solidFill>
            <a:srgbClr val="334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직각 삼각형 8"/>
          <p:cNvSpPr/>
          <p:nvPr/>
        </p:nvSpPr>
        <p:spPr>
          <a:xfrm rot="10800000">
            <a:off x="10689590" y="0"/>
            <a:ext cx="1502410" cy="1714500"/>
          </a:xfrm>
          <a:prstGeom prst="rtTriangle">
            <a:avLst/>
          </a:prstGeom>
          <a:solidFill>
            <a:srgbClr val="13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6942455" y="4554220"/>
            <a:ext cx="462280" cy="462280"/>
          </a:xfrm>
          <a:prstGeom prst="diamond">
            <a:avLst/>
          </a:prstGeom>
          <a:solidFill>
            <a:srgbClr val="334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895" y="2339975"/>
            <a:ext cx="913130" cy="18395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1500" b="1">
                <a:solidFill>
                  <a:prstClr val="white">
                    <a:lumMod val="95000"/>
                  </a:prstClr>
                </a:solidFill>
                <a:effectLst>
                  <a:outerShdw dist="38100" dir="2700000" algn="tl" rotWithShape="0">
                    <a:srgbClr val="334A84">
                      <a:alpha val="69000"/>
                    </a:srgbClr>
                  </a:outerShdw>
                </a:effectLst>
                <a:latin typeface="스웨거 TTF"/>
                <a:ea typeface="스웨거 TTF"/>
              </a:rPr>
              <a:t>2</a:t>
            </a:r>
            <a:endParaRPr lang="ko-KR" altLang="en-US" sz="11500" b="1" i="0" kern="1200" spc="5">
              <a:solidFill>
                <a:prstClr val="white">
                  <a:lumMod val="95000"/>
                </a:prstClr>
              </a:solidFill>
              <a:effectLst>
                <a:outerShdw dist="38100" dir="2700000" algn="tl" rotWithShape="0">
                  <a:srgbClr val="334A84">
                    <a:alpha val="69000"/>
                  </a:srgbClr>
                </a:outerShdw>
              </a:effectLst>
              <a:uLnTx/>
              <a:uFillTx/>
              <a:latin typeface="스웨거 TTF"/>
              <a:ea typeface="스웨거 TTF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710" y="3019425"/>
            <a:ext cx="4923155" cy="10147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1" strike="noStrike" cap="none" spc="5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rgbClr val="000000">
                      <a:alpha val="17647"/>
                    </a:srgbClr>
                  </a:outerShdw>
                </a:effectLst>
                <a:latin typeface="스웨거 TTF" charset="0"/>
                <a:ea typeface="스웨거 TTF" charset="0"/>
              </a:rPr>
              <a:t>  전체 설계도</a:t>
            </a:r>
            <a:endParaRPr lang="ko-KR" altLang="en-US" sz="6000" b="1" strike="noStrike" cap="none" dirty="0" smtClean="0">
              <a:solidFill>
                <a:schemeClr val="accent5">
                  <a:lumMod val="60000"/>
                  <a:lumOff val="40000"/>
                </a:schemeClr>
              </a:solidFill>
              <a:latin typeface="스웨거 TTF" charset="0"/>
              <a:ea typeface="스웨거 TTF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46185" y="1741170"/>
            <a:ext cx="3137535" cy="32753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>
            <a:spLocks/>
          </p:cNvSpPr>
          <p:nvPr/>
        </p:nvSpPr>
        <p:spPr>
          <a:xfrm rot="10800000">
            <a:off x="10506075" y="-22225"/>
            <a:ext cx="1686560" cy="1715135"/>
          </a:xfrm>
          <a:prstGeom prst="rtTriangle">
            <a:avLst/>
          </a:prstGeom>
          <a:solidFill>
            <a:srgbClr val="13296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다이아몬드 13"/>
          <p:cNvSpPr>
            <a:spLocks/>
          </p:cNvSpPr>
          <p:nvPr/>
        </p:nvSpPr>
        <p:spPr>
          <a:xfrm>
            <a:off x="11570335" y="1776095"/>
            <a:ext cx="332740" cy="332740"/>
          </a:xfrm>
          <a:prstGeom prst="diamond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직각 삼각형 24"/>
          <p:cNvSpPr>
            <a:spLocks/>
          </p:cNvSpPr>
          <p:nvPr/>
        </p:nvSpPr>
        <p:spPr>
          <a:xfrm>
            <a:off x="0" y="5143500"/>
            <a:ext cx="1686560" cy="1715135"/>
          </a:xfrm>
          <a:prstGeom prst="rtTriangle">
            <a:avLst/>
          </a:prstGeom>
          <a:solidFill>
            <a:srgbClr val="13296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Rectangle 17"/>
          <p:cNvSpPr txBox="1">
            <a:spLocks/>
          </p:cNvSpPr>
          <p:nvPr/>
        </p:nvSpPr>
        <p:spPr>
          <a:xfrm>
            <a:off x="327660" y="228600"/>
            <a:ext cx="2400657" cy="387798"/>
          </a:xfrm>
          <a:prstGeom prst="rect">
            <a:avLst/>
          </a:prstGeom>
          <a:noFill/>
        </p:spPr>
        <p:txBody>
          <a:bodyPr vert="horz" wrap="none" lIns="0" tIns="0" rIns="0" bIns="0" anchor="ctr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588"/>
                    </a:srgbClr>
                  </a:outerShdw>
                </a:effectLst>
                <a:latin typeface="스웨거 TTF" charset="0"/>
                <a:ea typeface="스웨거 TTF" charset="0"/>
              </a:rPr>
              <a:t>02.</a:t>
            </a:r>
            <a:r>
              <a:rPr lang="ko-KR" altLang="en-US" sz="28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588"/>
                    </a:srgbClr>
                  </a:outerShdw>
                </a:effectLst>
                <a:latin typeface="스웨거 TTF" charset="0"/>
                <a:ea typeface="스웨거 TTF" charset="0"/>
              </a:rPr>
              <a:t>전체</a:t>
            </a:r>
            <a:r>
              <a:rPr lang="en-US" altLang="ko-KR" sz="28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588"/>
                    </a:srgbClr>
                  </a:outerShdw>
                </a:effectLst>
                <a:latin typeface="스웨거 TTF" charset="0"/>
                <a:ea typeface="스웨거 TTF" charset="0"/>
              </a:rPr>
              <a:t> </a:t>
            </a:r>
            <a:r>
              <a:rPr lang="en-US" altLang="ko-KR" sz="28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588"/>
                    </a:srgbClr>
                  </a:outerShdw>
                </a:effectLst>
                <a:latin typeface="스웨거 TTF" charset="0"/>
                <a:ea typeface="스웨거 TTF" charset="0"/>
              </a:rPr>
              <a:t>설계도</a:t>
            </a:r>
            <a:endParaRPr lang="ko-KR" altLang="en-US" sz="2800" b="0" strike="noStrike" cap="none" dirty="0" smtClean="0">
              <a:solidFill>
                <a:srgbClr val="13296F"/>
              </a:solidFill>
              <a:latin typeface="스웨거 TTF" charset="0"/>
              <a:ea typeface="스웨거 TTF" charset="0"/>
            </a:endParaRPr>
          </a:p>
        </p:txBody>
      </p:sp>
      <p:sp>
        <p:nvSpPr>
          <p:cNvPr id="8" name="다이아몬드 7"/>
          <p:cNvSpPr>
            <a:spLocks/>
          </p:cNvSpPr>
          <p:nvPr/>
        </p:nvSpPr>
        <p:spPr>
          <a:xfrm>
            <a:off x="11338560" y="1262380"/>
            <a:ext cx="464185" cy="464185"/>
          </a:xfrm>
          <a:prstGeom prst="diamond">
            <a:avLst/>
          </a:prstGeom>
          <a:solidFill>
            <a:srgbClr val="13296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36"/>
          <p:cNvSpPr>
            <a:spLocks/>
          </p:cNvSpPr>
          <p:nvPr/>
        </p:nvSpPr>
        <p:spPr>
          <a:xfrm>
            <a:off x="6137546" y="1692909"/>
            <a:ext cx="5201013" cy="39241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37546" y="1138911"/>
            <a:ext cx="5201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/>
              <a:t>KelLog</a:t>
            </a:r>
            <a:endParaRPr lang="ko-KR" altLang="en-US" sz="3000" dirty="0"/>
          </a:p>
        </p:txBody>
      </p:sp>
      <p:sp>
        <p:nvSpPr>
          <p:cNvPr id="47" name="직사각형 46"/>
          <p:cNvSpPr/>
          <p:nvPr/>
        </p:nvSpPr>
        <p:spPr>
          <a:xfrm>
            <a:off x="1159329" y="3351276"/>
            <a:ext cx="2579914" cy="930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Log file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50" name="순서도: 판단 49"/>
          <p:cNvSpPr/>
          <p:nvPr/>
        </p:nvSpPr>
        <p:spPr>
          <a:xfrm>
            <a:off x="6515100" y="3302289"/>
            <a:ext cx="1436914" cy="1057439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순서도: 판단 51"/>
          <p:cNvSpPr/>
          <p:nvPr/>
        </p:nvSpPr>
        <p:spPr>
          <a:xfrm>
            <a:off x="6515100" y="1776095"/>
            <a:ext cx="1436914" cy="1057439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순서도: 처리 52"/>
          <p:cNvSpPr/>
          <p:nvPr/>
        </p:nvSpPr>
        <p:spPr>
          <a:xfrm>
            <a:off x="9591675" y="1786181"/>
            <a:ext cx="1462768" cy="103102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순서도: 자기 디스크 53"/>
          <p:cNvSpPr/>
          <p:nvPr/>
        </p:nvSpPr>
        <p:spPr>
          <a:xfrm>
            <a:off x="9591675" y="4163784"/>
            <a:ext cx="1462768" cy="1453243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</a:t>
            </a:r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Shape 55"/>
          <p:cNvCxnSpPr>
            <a:stCxn id="50" idx="2"/>
          </p:cNvCxnSpPr>
          <p:nvPr/>
        </p:nvCxnSpPr>
        <p:spPr>
          <a:xfrm rot="16200000" flipH="1">
            <a:off x="8143195" y="3450090"/>
            <a:ext cx="538843" cy="23581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130143" y="4958834"/>
            <a:ext cx="24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분석된 로그정보 저장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47" idx="3"/>
            <a:endCxn id="50" idx="1"/>
          </p:cNvCxnSpPr>
          <p:nvPr/>
        </p:nvCxnSpPr>
        <p:spPr>
          <a:xfrm>
            <a:off x="3739243" y="3816640"/>
            <a:ext cx="2775857" cy="14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0" idx="0"/>
            <a:endCxn id="52" idx="2"/>
          </p:cNvCxnSpPr>
          <p:nvPr/>
        </p:nvCxnSpPr>
        <p:spPr>
          <a:xfrm rot="5400000" flipH="1" flipV="1">
            <a:off x="6999180" y="3067912"/>
            <a:ext cx="46875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2" idx="3"/>
            <a:endCxn id="53" idx="1"/>
          </p:cNvCxnSpPr>
          <p:nvPr/>
        </p:nvCxnSpPr>
        <p:spPr>
          <a:xfrm flipV="1">
            <a:off x="7952014" y="2301693"/>
            <a:ext cx="1639661" cy="3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54" idx="1"/>
            <a:endCxn id="50" idx="3"/>
          </p:cNvCxnSpPr>
          <p:nvPr/>
        </p:nvCxnSpPr>
        <p:spPr>
          <a:xfrm rot="16200000" flipV="1">
            <a:off x="8971150" y="2811874"/>
            <a:ext cx="332775" cy="23710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898571" y="3351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로그정보</a:t>
            </a:r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7282543" y="2932957"/>
            <a:ext cx="24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분석된 로그정보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044543" y="3447308"/>
            <a:ext cx="329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저장된 로그정보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최신화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952015" y="1935483"/>
            <a:ext cx="224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로그정보 출력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 rot="5400000" flipH="1">
            <a:off x="2070100" y="-2070100"/>
            <a:ext cx="6858000" cy="10998200"/>
          </a:xfrm>
          <a:custGeom>
            <a:avLst/>
            <a:gdLst>
              <a:gd name="connsiteX0" fmla="*/ 6858000 w 6858000"/>
              <a:gd name="connsiteY0" fmla="*/ 10998200 h 10998200"/>
              <a:gd name="connsiteX1" fmla="*/ 6858000 w 6858000"/>
              <a:gd name="connsiteY1" fmla="*/ 6743700 h 10998200"/>
              <a:gd name="connsiteX2" fmla="*/ 0 w 6858000"/>
              <a:gd name="connsiteY2" fmla="*/ 0 h 10998200"/>
              <a:gd name="connsiteX3" fmla="*/ 0 w 6858000"/>
              <a:gd name="connsiteY3" fmla="*/ 6743700 h 10998200"/>
              <a:gd name="connsiteX4" fmla="*/ 0 w 6858000"/>
              <a:gd name="connsiteY4" fmla="*/ 10998200 h 1099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10998200">
                <a:moveTo>
                  <a:pt x="6858000" y="10998200"/>
                </a:moveTo>
                <a:lnTo>
                  <a:pt x="6858000" y="6743700"/>
                </a:lnTo>
                <a:lnTo>
                  <a:pt x="0" y="0"/>
                </a:lnTo>
                <a:lnTo>
                  <a:pt x="0" y="6743700"/>
                </a:lnTo>
                <a:lnTo>
                  <a:pt x="0" y="10998200"/>
                </a:lnTo>
                <a:close/>
              </a:path>
            </a:pathLst>
          </a:custGeom>
          <a:solidFill>
            <a:srgbClr val="13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en-US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다이아몬드 6"/>
          <p:cNvSpPr/>
          <p:nvPr/>
        </p:nvSpPr>
        <p:spPr>
          <a:xfrm>
            <a:off x="6427470" y="622300"/>
            <a:ext cx="2397125" cy="239712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en-US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6258560" y="3085465"/>
            <a:ext cx="1469390" cy="1469390"/>
          </a:xfrm>
          <a:prstGeom prst="diamond">
            <a:avLst/>
          </a:prstGeom>
          <a:solidFill>
            <a:srgbClr val="334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en-US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직각 삼각형 8"/>
          <p:cNvSpPr/>
          <p:nvPr/>
        </p:nvSpPr>
        <p:spPr>
          <a:xfrm rot="10800000">
            <a:off x="10689590" y="0"/>
            <a:ext cx="1502410" cy="1714500"/>
          </a:xfrm>
          <a:prstGeom prst="rtTriangle">
            <a:avLst/>
          </a:prstGeom>
          <a:solidFill>
            <a:srgbClr val="132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en-US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6942455" y="4554220"/>
            <a:ext cx="462280" cy="462280"/>
          </a:xfrm>
          <a:prstGeom prst="diamond">
            <a:avLst/>
          </a:prstGeom>
          <a:solidFill>
            <a:srgbClr val="334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en-US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895" y="2339975"/>
            <a:ext cx="913765" cy="18395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en-US"/>
            </a:pPr>
            <a:r>
              <a:rPr lang="en-US" altLang="ko-KR" sz="11500" b="1" i="0" kern="1200" spc="5">
                <a:solidFill>
                  <a:prstClr val="white">
                    <a:lumMod val="95000"/>
                  </a:prstClr>
                </a:solidFill>
                <a:effectLst>
                  <a:outerShdw dist="38100" dir="2700000" algn="tl" rotWithShape="0">
                    <a:srgbClr val="334A84">
                      <a:alpha val="69000"/>
                    </a:srgbClr>
                  </a:outerShdw>
                </a:effectLst>
                <a:uLnTx/>
                <a:uFillTx/>
                <a:latin typeface="스웨거 TTF"/>
                <a:ea typeface="스웨거 TTF"/>
                <a:cs typeface="+mn-cs"/>
              </a:rPr>
              <a:t>3</a:t>
            </a:r>
            <a:endParaRPr lang="ko-KR" altLang="en-US" sz="11500" b="1" i="0" kern="1200" spc="5">
              <a:solidFill>
                <a:prstClr val="white">
                  <a:lumMod val="95000"/>
                </a:prstClr>
              </a:solidFill>
              <a:effectLst>
                <a:outerShdw dist="38100" dir="2700000" algn="tl" rotWithShape="0">
                  <a:srgbClr val="334A84">
                    <a:alpha val="69000"/>
                  </a:srgbClr>
                </a:outerShdw>
              </a:effectLst>
              <a:uLnTx/>
              <a:uFillTx/>
              <a:latin typeface="스웨거 TTF"/>
              <a:ea typeface="스웨거 TTF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710" y="3019425"/>
            <a:ext cx="4947920" cy="101473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1" strike="noStrike" cap="none" spc="5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rgbClr val="000000">
                      <a:alpha val="17647"/>
                    </a:srgbClr>
                  </a:outerShdw>
                </a:effectLst>
                <a:latin typeface="스웨거 TTF" charset="0"/>
                <a:ea typeface="스웨거 TTF" charset="0"/>
              </a:rPr>
              <a:t>  </a:t>
            </a:r>
            <a:r>
              <a:rPr lang="en-US" altLang="ko-KR" sz="6000" b="1" strike="noStrike" cap="none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rgbClr val="000000">
                      <a:alpha val="17647"/>
                    </a:srgbClr>
                  </a:outerShdw>
                </a:effectLst>
                <a:latin typeface="스웨거 TTF" charset="0"/>
                <a:ea typeface="스웨거 TTF" charset="0"/>
              </a:rPr>
              <a:t>상세 설계도</a:t>
            </a:r>
            <a:endParaRPr lang="ko-KR" altLang="en-US" sz="6000" b="1" strike="noStrike" cap="none" dirty="0" smtClean="0">
              <a:solidFill>
                <a:schemeClr val="accent5">
                  <a:lumMod val="60000"/>
                  <a:lumOff val="40000"/>
                </a:schemeClr>
              </a:solidFill>
              <a:latin typeface="스웨거 TTF" charset="0"/>
              <a:ea typeface="스웨거 TTF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46185" y="1741170"/>
            <a:ext cx="3137535" cy="32753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>
            <a:spLocks/>
          </p:cNvSpPr>
          <p:nvPr/>
        </p:nvSpPr>
        <p:spPr>
          <a:xfrm rot="10800000">
            <a:off x="10506075" y="-22225"/>
            <a:ext cx="1686560" cy="1715135"/>
          </a:xfrm>
          <a:prstGeom prst="rtTriangle">
            <a:avLst/>
          </a:prstGeom>
          <a:solidFill>
            <a:srgbClr val="13296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다이아몬드 13"/>
          <p:cNvSpPr>
            <a:spLocks/>
          </p:cNvSpPr>
          <p:nvPr/>
        </p:nvSpPr>
        <p:spPr>
          <a:xfrm>
            <a:off x="11570335" y="1776095"/>
            <a:ext cx="332740" cy="332740"/>
          </a:xfrm>
          <a:prstGeom prst="diamond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직각 삼각형 24"/>
          <p:cNvSpPr>
            <a:spLocks/>
          </p:cNvSpPr>
          <p:nvPr/>
        </p:nvSpPr>
        <p:spPr>
          <a:xfrm>
            <a:off x="0" y="5143500"/>
            <a:ext cx="1686560" cy="1715135"/>
          </a:xfrm>
          <a:prstGeom prst="rtTriangle">
            <a:avLst/>
          </a:prstGeom>
          <a:solidFill>
            <a:srgbClr val="13296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Rectangle 17"/>
          <p:cNvSpPr txBox="1">
            <a:spLocks/>
          </p:cNvSpPr>
          <p:nvPr/>
        </p:nvSpPr>
        <p:spPr>
          <a:xfrm>
            <a:off x="327660" y="228600"/>
            <a:ext cx="2494915" cy="387985"/>
          </a:xfrm>
          <a:prstGeom prst="rect">
            <a:avLst/>
          </a:prstGeom>
          <a:noFill/>
        </p:spPr>
        <p:txBody>
          <a:bodyPr vert="horz" wrap="none" lIns="0" tIns="0" rIns="0" bIns="0" anchor="ctr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588"/>
                    </a:srgbClr>
                  </a:outerShdw>
                </a:effectLst>
                <a:latin typeface="스웨거 TTF" charset="0"/>
                <a:ea typeface="스웨거 TTF" charset="0"/>
              </a:rPr>
              <a:t>03.상세 설계도</a:t>
            </a:r>
            <a:endParaRPr lang="ko-KR" altLang="en-US" sz="2800" b="0" strike="noStrike" cap="none" dirty="0" smtClean="0">
              <a:solidFill>
                <a:srgbClr val="13296F"/>
              </a:solidFill>
              <a:latin typeface="스웨거 TTF" charset="0"/>
              <a:ea typeface="스웨거 TTF" charset="0"/>
            </a:endParaRPr>
          </a:p>
        </p:txBody>
      </p:sp>
      <p:sp>
        <p:nvSpPr>
          <p:cNvPr id="8" name="다이아몬드 7"/>
          <p:cNvSpPr>
            <a:spLocks/>
          </p:cNvSpPr>
          <p:nvPr/>
        </p:nvSpPr>
        <p:spPr>
          <a:xfrm>
            <a:off x="11338560" y="1262380"/>
            <a:ext cx="464185" cy="464185"/>
          </a:xfrm>
          <a:prstGeom prst="diamond">
            <a:avLst/>
          </a:prstGeom>
          <a:solidFill>
            <a:srgbClr val="13296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angle 25"/>
          <p:cNvSpPr txBox="1">
            <a:spLocks/>
          </p:cNvSpPr>
          <p:nvPr/>
        </p:nvSpPr>
        <p:spPr>
          <a:xfrm>
            <a:off x="1140460" y="996950"/>
            <a:ext cx="3368040" cy="318770"/>
          </a:xfrm>
          <a:prstGeom prst="rect">
            <a:avLst/>
          </a:prstGeom>
          <a:noFill/>
        </p:spPr>
        <p:txBody>
          <a:bodyPr vert="horz" wrap="none" lIns="0" tIns="0" rIns="0" bIns="0" anchor="ctr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3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588"/>
                    </a:srgbClr>
                  </a:outerShdw>
                </a:effectLst>
                <a:latin typeface="스웨거 TTF" charset="0"/>
                <a:ea typeface="스웨거 TTF" charset="0"/>
              </a:rPr>
              <a:t>1.로그 수집 기능 설계도</a:t>
            </a:r>
            <a:endParaRPr lang="ko-KR" altLang="en-US" sz="2300" b="0" strike="noStrike" cap="none" dirty="0" smtClean="0">
              <a:solidFill>
                <a:srgbClr val="13296F"/>
              </a:solidFill>
              <a:latin typeface="스웨거 TTF" charset="0"/>
              <a:ea typeface="스웨거 TTF" charset="0"/>
            </a:endParaRPr>
          </a:p>
        </p:txBody>
      </p:sp>
      <p:sp>
        <p:nvSpPr>
          <p:cNvPr id="27" name="Rectangle 26"/>
          <p:cNvSpPr txBox="1">
            <a:spLocks/>
          </p:cNvSpPr>
          <p:nvPr/>
        </p:nvSpPr>
        <p:spPr>
          <a:xfrm>
            <a:off x="1140460" y="2425700"/>
            <a:ext cx="3368040" cy="318770"/>
          </a:xfrm>
          <a:prstGeom prst="rect">
            <a:avLst/>
          </a:prstGeom>
          <a:noFill/>
        </p:spPr>
        <p:txBody>
          <a:bodyPr vert="horz" wrap="none" lIns="0" tIns="0" rIns="0" bIns="0" anchor="ctr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3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588"/>
                    </a:srgbClr>
                  </a:outerShdw>
                </a:effectLst>
                <a:latin typeface="스웨거 TTF" charset="0"/>
                <a:ea typeface="스웨거 TTF" charset="0"/>
              </a:rPr>
              <a:t>2.로그 분석 기능 설계도</a:t>
            </a:r>
            <a:endParaRPr lang="ko-KR" altLang="en-US" sz="2300" b="0" strike="noStrike" cap="none" dirty="0" smtClean="0">
              <a:solidFill>
                <a:srgbClr val="13296F"/>
              </a:solidFill>
              <a:latin typeface="스웨거 TTF" charset="0"/>
              <a:ea typeface="스웨거 TTF" charset="0"/>
            </a:endParaRPr>
          </a:p>
        </p:txBody>
      </p:sp>
      <p:sp>
        <p:nvSpPr>
          <p:cNvPr id="28" name="Rectangle 27"/>
          <p:cNvSpPr txBox="1">
            <a:spLocks/>
          </p:cNvSpPr>
          <p:nvPr/>
        </p:nvSpPr>
        <p:spPr>
          <a:xfrm>
            <a:off x="1140460" y="4017010"/>
            <a:ext cx="3368040" cy="318770"/>
          </a:xfrm>
          <a:prstGeom prst="rect">
            <a:avLst/>
          </a:prstGeom>
          <a:noFill/>
        </p:spPr>
        <p:txBody>
          <a:bodyPr vert="horz" wrap="none" lIns="0" tIns="0" rIns="0" bIns="0" anchor="ctr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3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588"/>
                    </a:srgbClr>
                  </a:outerShdw>
                </a:effectLst>
                <a:latin typeface="스웨거 TTF" charset="0"/>
                <a:ea typeface="스웨거 TTF" charset="0"/>
              </a:rPr>
              <a:t>3.로그 출력 기능 설계도</a:t>
            </a:r>
            <a:endParaRPr lang="ko-KR" altLang="en-US" sz="2300" b="0" strike="noStrike" cap="none" dirty="0" smtClean="0">
              <a:solidFill>
                <a:srgbClr val="13296F"/>
              </a:solidFill>
              <a:latin typeface="스웨거 TTF" charset="0"/>
              <a:ea typeface="스웨거 TTF" charset="0"/>
            </a:endParaRPr>
          </a:p>
        </p:txBody>
      </p:sp>
      <p:sp>
        <p:nvSpPr>
          <p:cNvPr id="29" name="Rectangle 28"/>
          <p:cNvSpPr txBox="1">
            <a:spLocks/>
          </p:cNvSpPr>
          <p:nvPr/>
        </p:nvSpPr>
        <p:spPr>
          <a:xfrm>
            <a:off x="1444625" y="1425575"/>
            <a:ext cx="3312160" cy="277495"/>
          </a:xfrm>
          <a:prstGeom prst="rect">
            <a:avLst/>
          </a:prstGeom>
          <a:noFill/>
        </p:spPr>
        <p:txBody>
          <a:bodyPr vert="horz" wrap="none" lIns="0" tIns="0" rIns="0" bIns="0" anchor="ctr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588"/>
                    </a:srgbClr>
                  </a:outerShdw>
                </a:effectLst>
                <a:latin typeface="스웨거 TTF" charset="0"/>
                <a:ea typeface="스웨거 TTF" charset="0"/>
              </a:rPr>
              <a:t>- 기본 파일, 부팅로그 수집</a:t>
            </a:r>
            <a:endParaRPr lang="ko-KR" altLang="en-US" sz="2000" b="0" strike="noStrike" cap="none" dirty="0" smtClean="0">
              <a:solidFill>
                <a:srgbClr val="13296F"/>
              </a:solidFill>
              <a:latin typeface="스웨거 TTF" charset="0"/>
              <a:ea typeface="스웨거 TTF" charset="0"/>
            </a:endParaRPr>
          </a:p>
        </p:txBody>
      </p:sp>
      <p:sp>
        <p:nvSpPr>
          <p:cNvPr id="30" name="Rectangle 29"/>
          <p:cNvSpPr txBox="1">
            <a:spLocks/>
          </p:cNvSpPr>
          <p:nvPr/>
        </p:nvSpPr>
        <p:spPr>
          <a:xfrm>
            <a:off x="1444625" y="1901825"/>
            <a:ext cx="4713605" cy="278130"/>
          </a:xfrm>
          <a:prstGeom prst="rect">
            <a:avLst/>
          </a:prstGeom>
          <a:noFill/>
        </p:spPr>
        <p:txBody>
          <a:bodyPr vert="horz" wrap="none" lIns="0" tIns="0" rIns="0" bIns="0" numCol="1" anchor="ctr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196"/>
                    </a:srgbClr>
                  </a:outerShdw>
                </a:effectLst>
                <a:latin typeface="스웨거 TTF" charset="0"/>
                <a:ea typeface="스웨거 TTF" charset="0"/>
              </a:rPr>
              <a:t>- 수집 후 로그 분류(비정상적인 작동) </a:t>
            </a:r>
            <a:endParaRPr lang="ko-KR" altLang="en-US" sz="2000" b="0" strike="noStrike" cap="none" dirty="0" smtClean="0">
              <a:solidFill>
                <a:srgbClr val="13296F"/>
              </a:solidFill>
              <a:latin typeface="스웨거 TTF" charset="0"/>
              <a:ea typeface="스웨거 TTF" charset="0"/>
            </a:endParaRPr>
          </a:p>
        </p:txBody>
      </p:sp>
      <p:sp>
        <p:nvSpPr>
          <p:cNvPr id="31" name="Rectangle 30"/>
          <p:cNvSpPr txBox="1">
            <a:spLocks/>
          </p:cNvSpPr>
          <p:nvPr/>
        </p:nvSpPr>
        <p:spPr>
          <a:xfrm>
            <a:off x="1444625" y="2882265"/>
            <a:ext cx="5222875" cy="277495"/>
          </a:xfrm>
          <a:prstGeom prst="rect">
            <a:avLst/>
          </a:prstGeom>
          <a:noFill/>
        </p:spPr>
        <p:txBody>
          <a:bodyPr vert="horz" wrap="none" lIns="0" tIns="0" rIns="0" bIns="0" numCol="1" anchor="ctr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196"/>
                    </a:srgbClr>
                  </a:outerShdw>
                </a:effectLst>
                <a:latin typeface="스웨거 TTF" charset="0"/>
                <a:ea typeface="스웨거 TTF" charset="0"/>
              </a:rPr>
              <a:t>- 비정상적인 부팅 및 종료 횟수, 원인 분석</a:t>
            </a:r>
            <a:endParaRPr lang="ko-KR" altLang="en-US" sz="2000" b="0" strike="noStrike" cap="none" dirty="0" smtClean="0">
              <a:solidFill>
                <a:srgbClr val="13296F"/>
              </a:solidFill>
              <a:latin typeface="스웨거 TTF" charset="0"/>
              <a:ea typeface="스웨거 TTF" charset="0"/>
            </a:endParaRPr>
          </a:p>
        </p:txBody>
      </p:sp>
      <p:sp>
        <p:nvSpPr>
          <p:cNvPr id="32" name="Rectangle 31"/>
          <p:cNvSpPr txBox="1">
            <a:spLocks/>
          </p:cNvSpPr>
          <p:nvPr/>
        </p:nvSpPr>
        <p:spPr>
          <a:xfrm>
            <a:off x="1428750" y="3420110"/>
            <a:ext cx="5478145" cy="277495"/>
          </a:xfrm>
          <a:prstGeom prst="rect">
            <a:avLst/>
          </a:prstGeom>
          <a:noFill/>
        </p:spPr>
        <p:txBody>
          <a:bodyPr vert="horz" wrap="none" lIns="0" tIns="0" rIns="0" bIns="0" anchor="ctr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196"/>
                    </a:srgbClr>
                  </a:outerShdw>
                </a:effectLst>
                <a:latin typeface="스웨거 TTF" charset="0"/>
                <a:ea typeface="스웨거 TTF" charset="0"/>
              </a:rPr>
              <a:t>- 파일의 무단 수정 및 삭제 횟수, 원인 분석 </a:t>
            </a:r>
            <a:endParaRPr lang="ko-KR" altLang="en-US" sz="2000" b="0" strike="noStrike" cap="none" dirty="0" smtClean="0">
              <a:solidFill>
                <a:srgbClr val="13296F"/>
              </a:solidFill>
              <a:latin typeface="스웨거 TTF" charset="0"/>
              <a:ea typeface="스웨거 TTF" charset="0"/>
            </a:endParaRPr>
          </a:p>
        </p:txBody>
      </p:sp>
      <p:sp>
        <p:nvSpPr>
          <p:cNvPr id="33" name="Rectangle 32"/>
          <p:cNvSpPr txBox="1">
            <a:spLocks/>
          </p:cNvSpPr>
          <p:nvPr/>
        </p:nvSpPr>
        <p:spPr>
          <a:xfrm>
            <a:off x="1444625" y="4484370"/>
            <a:ext cx="4585335" cy="277495"/>
          </a:xfrm>
          <a:prstGeom prst="rect">
            <a:avLst/>
          </a:prstGeom>
          <a:noFill/>
        </p:spPr>
        <p:txBody>
          <a:bodyPr vert="horz" wrap="none" lIns="0" tIns="0" rIns="0" bIns="0" anchor="ctr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196"/>
                    </a:srgbClr>
                  </a:outerShdw>
                </a:effectLst>
                <a:latin typeface="스웨거 TTF" charset="0"/>
                <a:ea typeface="스웨거 TTF" charset="0"/>
              </a:rPr>
              <a:t>- 분석된 로그를 이용한 타임로그 출력</a:t>
            </a:r>
            <a:endParaRPr lang="ko-KR" altLang="en-US" sz="2000" b="0" strike="noStrike" cap="none" dirty="0" smtClean="0">
              <a:solidFill>
                <a:srgbClr val="13296F"/>
              </a:solidFill>
              <a:latin typeface="스웨거 TTF" charset="0"/>
              <a:ea typeface="스웨거 TTF" charset="0"/>
            </a:endParaRPr>
          </a:p>
        </p:txBody>
      </p:sp>
      <p:sp>
        <p:nvSpPr>
          <p:cNvPr id="34" name="Rectangle 33"/>
          <p:cNvSpPr txBox="1">
            <a:spLocks/>
          </p:cNvSpPr>
          <p:nvPr/>
        </p:nvSpPr>
        <p:spPr>
          <a:xfrm>
            <a:off x="1444625" y="4994275"/>
            <a:ext cx="4330700" cy="277495"/>
          </a:xfrm>
          <a:prstGeom prst="rect">
            <a:avLst/>
          </a:prstGeom>
          <a:noFill/>
        </p:spPr>
        <p:txBody>
          <a:bodyPr vert="horz" wrap="none" lIns="0" tIns="0" rIns="0" bIns="0" anchor="ctr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196"/>
                    </a:srgbClr>
                  </a:outerShdw>
                </a:effectLst>
                <a:latin typeface="스웨거 TTF" charset="0"/>
                <a:ea typeface="스웨거 TTF" charset="0"/>
              </a:rPr>
              <a:t>- 분석된 로그를 이용한 그래프 출력</a:t>
            </a:r>
            <a:endParaRPr lang="ko-KR" altLang="en-US" sz="2000" b="0" strike="noStrike" cap="none" dirty="0" smtClean="0">
              <a:solidFill>
                <a:srgbClr val="13296F"/>
              </a:solidFill>
              <a:latin typeface="스웨거 TTF" charset="0"/>
              <a:ea typeface="스웨거 TTF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>
            <a:spLocks/>
          </p:cNvSpPr>
          <p:nvPr/>
        </p:nvSpPr>
        <p:spPr>
          <a:xfrm rot="10800000">
            <a:off x="10506075" y="-22225"/>
            <a:ext cx="1686560" cy="1715135"/>
          </a:xfrm>
          <a:prstGeom prst="rtTriangle">
            <a:avLst/>
          </a:prstGeom>
          <a:solidFill>
            <a:srgbClr val="13296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다이아몬드 13"/>
          <p:cNvSpPr>
            <a:spLocks/>
          </p:cNvSpPr>
          <p:nvPr/>
        </p:nvSpPr>
        <p:spPr>
          <a:xfrm>
            <a:off x="11570335" y="1776095"/>
            <a:ext cx="332740" cy="332740"/>
          </a:xfrm>
          <a:prstGeom prst="diamond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직각 삼각형 24"/>
          <p:cNvSpPr>
            <a:spLocks/>
          </p:cNvSpPr>
          <p:nvPr/>
        </p:nvSpPr>
        <p:spPr>
          <a:xfrm>
            <a:off x="0" y="5143500"/>
            <a:ext cx="1686560" cy="1715135"/>
          </a:xfrm>
          <a:prstGeom prst="rtTriangle">
            <a:avLst/>
          </a:prstGeom>
          <a:solidFill>
            <a:srgbClr val="13296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Rectangle 17"/>
          <p:cNvSpPr txBox="1">
            <a:spLocks/>
          </p:cNvSpPr>
          <p:nvPr/>
        </p:nvSpPr>
        <p:spPr>
          <a:xfrm>
            <a:off x="327660" y="228600"/>
            <a:ext cx="4633595" cy="387985"/>
          </a:xfrm>
          <a:prstGeom prst="rect">
            <a:avLst/>
          </a:prstGeom>
          <a:noFill/>
        </p:spPr>
        <p:txBody>
          <a:bodyPr vert="horz" wrap="none" lIns="0" tIns="0" rIns="0" bIns="0" anchor="ctr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588"/>
                    </a:srgbClr>
                  </a:outerShdw>
                </a:effectLst>
                <a:latin typeface="스웨거 TTF" charset="0"/>
                <a:ea typeface="스웨거 TTF" charset="0"/>
              </a:rPr>
              <a:t>03-1.로그 수집 기능 설계도</a:t>
            </a:r>
            <a:endParaRPr lang="ko-KR" altLang="en-US" sz="2800" b="0" strike="noStrike" cap="none" dirty="0" smtClean="0">
              <a:solidFill>
                <a:srgbClr val="13296F"/>
              </a:solidFill>
              <a:latin typeface="스웨거 TTF" charset="0"/>
              <a:ea typeface="스웨거 TTF" charset="0"/>
            </a:endParaRPr>
          </a:p>
        </p:txBody>
      </p:sp>
      <p:sp>
        <p:nvSpPr>
          <p:cNvPr id="8" name="다이아몬드 7"/>
          <p:cNvSpPr>
            <a:spLocks/>
          </p:cNvSpPr>
          <p:nvPr/>
        </p:nvSpPr>
        <p:spPr>
          <a:xfrm>
            <a:off x="11338560" y="1262380"/>
            <a:ext cx="464185" cy="464185"/>
          </a:xfrm>
          <a:prstGeom prst="diamond">
            <a:avLst/>
          </a:prstGeom>
          <a:solidFill>
            <a:srgbClr val="13296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851535" y="1593215"/>
            <a:ext cx="1597025" cy="853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부팅로그: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.evtx 형태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>
            <a:off x="850265" y="2908935"/>
            <a:ext cx="1583690" cy="932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파일로그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.evtx 형태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>
            <a:off x="3074035" y="1599565"/>
            <a:ext cx="2346325" cy="2302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로그파일-&gt;txt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변환 프로그램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28"/>
          <p:cNvCxnSpPr>
            <a:stCxn id="26" idx="3"/>
            <a:endCxn id="28" idx="1"/>
          </p:cNvCxnSpPr>
          <p:nvPr/>
        </p:nvCxnSpPr>
        <p:spPr>
          <a:xfrm flipV="1">
            <a:off x="2447925" y="1936750"/>
            <a:ext cx="970280" cy="8382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>
            <a:stCxn id="27" idx="3"/>
            <a:endCxn id="28" idx="3"/>
          </p:cNvCxnSpPr>
          <p:nvPr/>
        </p:nvCxnSpPr>
        <p:spPr>
          <a:xfrm>
            <a:off x="2433320" y="3375025"/>
            <a:ext cx="984885" cy="18986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 txBox="1">
            <a:spLocks/>
          </p:cNvSpPr>
          <p:nvPr/>
        </p:nvSpPr>
        <p:spPr>
          <a:xfrm>
            <a:off x="861695" y="828040"/>
            <a:ext cx="5223510" cy="277495"/>
          </a:xfrm>
          <a:prstGeom prst="rect">
            <a:avLst/>
          </a:prstGeom>
          <a:noFill/>
        </p:spPr>
        <p:txBody>
          <a:bodyPr vert="horz" wrap="none" lIns="0" tIns="0" rIns="0" bIns="0" numCol="1" anchor="ctr">
            <a:sp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spc="5" dirty="0" smtClean="0">
                <a:solidFill>
                  <a:srgbClr val="13296F"/>
                </a:solidFill>
                <a:effectLst>
                  <a:outerShdw dist="25400" dir="2700000" algn="tl" rotWithShape="0">
                    <a:srgbClr val="000000">
                      <a:alpha val="30196"/>
                    </a:srgbClr>
                  </a:outerShdw>
                </a:effectLst>
                <a:latin typeface="스웨거 TTF" charset="0"/>
                <a:ea typeface="스웨거 TTF" charset="0"/>
              </a:rPr>
              <a:t>- 기본 파일, 부팅로그 수집기능(구현 완료)</a:t>
            </a:r>
            <a:endParaRPr lang="ko-KR" altLang="en-US" sz="2000" b="0" strike="noStrike" cap="none" dirty="0" smtClean="0">
              <a:solidFill>
                <a:srgbClr val="13296F"/>
              </a:solidFill>
              <a:latin typeface="스웨거 TTF" charset="0"/>
              <a:ea typeface="스웨거 TTF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>
            <a:off x="6341745" y="1708785"/>
            <a:ext cx="1597025" cy="853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부팅로그: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.txt 형태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6325870" y="3176270"/>
            <a:ext cx="1597025" cy="853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파일로그: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.txt 형태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34"/>
          <p:cNvCxnSpPr>
            <a:stCxn id="28" idx="6"/>
            <a:endCxn id="33" idx="1"/>
          </p:cNvCxnSpPr>
          <p:nvPr/>
        </p:nvCxnSpPr>
        <p:spPr>
          <a:xfrm flipV="1">
            <a:off x="5419725" y="2135505"/>
            <a:ext cx="922655" cy="61531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35"/>
          <p:cNvCxnSpPr>
            <a:stCxn id="28" idx="6"/>
            <a:endCxn id="34" idx="1"/>
          </p:cNvCxnSpPr>
          <p:nvPr/>
        </p:nvCxnSpPr>
        <p:spPr>
          <a:xfrm>
            <a:off x="5419725" y="2750185"/>
            <a:ext cx="906780" cy="8534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6"/>
          <p:cNvSpPr>
            <a:spLocks/>
          </p:cNvSpPr>
          <p:nvPr/>
        </p:nvSpPr>
        <p:spPr>
          <a:xfrm>
            <a:off x="9410065" y="2124075"/>
            <a:ext cx="2185670" cy="13995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로그 저장 폴더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\logtxt\system.txt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37"/>
          <p:cNvCxnSpPr>
            <a:stCxn id="33" idx="3"/>
            <a:endCxn id="37" idx="1"/>
          </p:cNvCxnSpPr>
          <p:nvPr/>
        </p:nvCxnSpPr>
        <p:spPr>
          <a:xfrm>
            <a:off x="7938135" y="2135505"/>
            <a:ext cx="1472565" cy="68897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>
            <a:endCxn id="37" idx="1"/>
          </p:cNvCxnSpPr>
          <p:nvPr/>
        </p:nvCxnSpPr>
        <p:spPr>
          <a:xfrm flipV="1">
            <a:off x="7922260" y="2823845"/>
            <a:ext cx="1488440" cy="80899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39"/>
          <p:cNvSpPr txBox="1">
            <a:spLocks/>
          </p:cNvSpPr>
          <p:nvPr/>
        </p:nvSpPr>
        <p:spPr>
          <a:xfrm>
            <a:off x="8550910" y="1937385"/>
            <a:ext cx="68580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저장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>
            <a:off x="8549640" y="3480435"/>
            <a:ext cx="68580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저장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>
            <a:off x="3554095" y="5331460"/>
            <a:ext cx="1442720" cy="9036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최신화 시 신호 전달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44"/>
          <p:cNvSpPr txBox="1">
            <a:spLocks/>
          </p:cNvSpPr>
          <p:nvPr/>
        </p:nvSpPr>
        <p:spPr>
          <a:xfrm>
            <a:off x="4399915" y="4384040"/>
            <a:ext cx="273875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프로그램이 켜진 후 30분 간격으로 로그 최신화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46" name="도형 45"/>
          <p:cNvCxnSpPr>
            <a:stCxn id="28" idx="4"/>
            <a:endCxn id="43" idx="0"/>
          </p:cNvCxnSpPr>
          <p:nvPr/>
        </p:nvCxnSpPr>
        <p:spPr>
          <a:xfrm>
            <a:off x="4246880" y="3901440"/>
            <a:ext cx="29210" cy="1430655"/>
          </a:xfrm>
          <a:prstGeom prst="straightConnector1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Pages>12</Pages>
  <Words>430</Words>
  <Characters>0</Characters>
  <Application>Polaris Office Slide</Application>
  <DocSecurity>0</DocSecurity>
  <PresentationFormat>사용자 지정</PresentationFormat>
  <Lines>0</Lines>
  <Paragraphs>125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Arial</vt:lpstr>
      <vt:lpstr>맑은 고딕</vt:lpstr>
      <vt:lpstr>스웨거 TTF</vt:lpstr>
      <vt:lpstr>Tahoma</vt:lpstr>
      <vt:lpstr>1_Office 테마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Microsoft</cp:lastModifiedBy>
  <cp:revision>6</cp:revision>
  <dcterms:modified xsi:type="dcterms:W3CDTF">2019-05-12T03:16:47Z</dcterms:modified>
</cp:coreProperties>
</file>