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A1352-8C8A-4D91-8726-BFCC9B609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FA3E76-86B6-481A-A3C6-84DF5FDE3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45057-B63A-45E4-AF10-55EABE4B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6C16-3DF9-4175-B55C-BB2822DE266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2764E-B927-42E4-A398-57F609EC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4B76C-E7B7-4FC8-B9DB-303CF7A9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9A12-8DF4-43E8-9F05-06A0B61B5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7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C4145-0D32-4D9E-95A6-FD230BA9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2E75A0-8C5F-45DF-9A90-4FC2C8579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D7B4F-5AE3-4D12-A1D1-6C3C20B5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6C16-3DF9-4175-B55C-BB2822DE266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30133-B7B9-435E-A5EB-3F486BA0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743A0-069F-4200-97CE-1EBF66D9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9A12-8DF4-43E8-9F05-06A0B61B5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1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F0711F-6942-453F-8F96-8257BDA1A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79CD8-9BFB-4069-9DF6-2561DBB9E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E2C74-A658-40BA-9FD6-2C1B5CE9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6C16-3DF9-4175-B55C-BB2822DE266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4C0DD-4C8D-4686-84C7-67CDD594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DC8AC-3911-469B-A20F-B6AD1170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9A12-8DF4-43E8-9F05-06A0B61B5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9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331B4-9D22-4656-89B6-5ED0BAD7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0FBB9-0A5F-4E21-8568-881E6C6E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0C344-1627-456D-A46E-ED3DD246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6C16-3DF9-4175-B55C-BB2822DE266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D1E6D-B5D7-49E3-8A11-1AD3A0C0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FC644-DFA7-4899-84A5-77C6C492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9A12-8DF4-43E8-9F05-06A0B61B5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4B401-C494-4808-A78E-AA169F1E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4AB24A-3856-40D1-BCA0-51B2CED05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EDCB8-D286-4FA1-8101-5A30CFA9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6C16-3DF9-4175-B55C-BB2822DE266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5BC3F-36FD-432C-90A5-654306D0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86D1F-F555-456D-A212-DBE49978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9A12-8DF4-43E8-9F05-06A0B61B5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9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988FE-43B4-4944-B8DB-7585B163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0D1C3-FCB6-4E97-B7F1-98EDAC013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255E7A-6F8C-4390-8AAE-DF055AC42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0548C8-838E-422A-85DD-C43B814A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6C16-3DF9-4175-B55C-BB2822DE266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38EE1-44F5-44F1-869D-F13A53E9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226EDC-F562-4FEF-9847-DA2CF0C8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9A12-8DF4-43E8-9F05-06A0B61B5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3C372-02A6-45FE-90ED-6D79FC45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B4CFB-800D-4F61-80DF-272983179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3AD03A-F084-4B36-83C4-1DCEFB62E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200D69-123C-4D4B-B31B-F2B084F98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6112FA-3324-4479-8576-D7952A66B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1F5641-B45D-4C30-BFED-B3C4BA7A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6C16-3DF9-4175-B55C-BB2822DE266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FC95D0-1B4C-4FF2-AFEC-BDFFEBFA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CFE745-318C-48F9-AC58-BC6EFB8A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9A12-8DF4-43E8-9F05-06A0B61B5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01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12C2E-ACF2-4150-9595-3C341F64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2A6C6-4FBA-45DB-B47A-EC6188A1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6C16-3DF9-4175-B55C-BB2822DE266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D3960B-F682-402A-B09C-BB505F2D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37750-A9AD-43F9-931F-EF7DFB6F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9A12-8DF4-43E8-9F05-06A0B61B5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27FF82-0704-4A59-B864-3EECB2B2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6C16-3DF9-4175-B55C-BB2822DE266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36F6C4-23A7-45D6-95D4-22187E84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A8100B-5A71-4E46-8772-8D181E97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9A12-8DF4-43E8-9F05-06A0B61B5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2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49A94-7A11-4441-A130-729A82B4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B0B59-F95F-4FDD-B21B-83645FB6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602751-EBB9-4839-B88A-B7C7A4AFA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31743-5E0C-42B0-B4E7-196D5B3D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6C16-3DF9-4175-B55C-BB2822DE266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9D4AC-57D1-48CA-B799-5FE5D676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008195-874A-4B26-9F53-C222B0FC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9A12-8DF4-43E8-9F05-06A0B61B5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80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6531E-698D-4465-AC90-AF736FA8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5C37EA-F1D7-4B26-BBC2-2551442EA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2D1A71-83A7-45A7-AD6D-7DA8E03E7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E431B9-793D-4FB9-B583-D4D63987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6C16-3DF9-4175-B55C-BB2822DE266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762CDF-B3E9-478B-B3EA-F8E8BF68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6ED3C2-7CA3-41A9-B7D0-05C4F66A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9A12-8DF4-43E8-9F05-06A0B61B5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97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274BA6-1A21-40C7-B9EE-9D465948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ECB27-FB2F-45AB-80ED-04A27C9FD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AD4C1-AC99-4AC3-A13F-F9A2AA21A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E6C16-3DF9-4175-B55C-BB2822DE2661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B2D98-B5F6-4D0B-A0D4-413BBE6B0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17CA6-5C7C-4A94-89BA-0B9B2A393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E9A12-8DF4-43E8-9F05-06A0B61B5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3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skyvision.com/2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97AEF20-FB93-464B-8FE7-002EB1B4AB4E}"/>
              </a:ext>
            </a:extLst>
          </p:cNvPr>
          <p:cNvGrpSpPr/>
          <p:nvPr/>
        </p:nvGrpSpPr>
        <p:grpSpPr>
          <a:xfrm>
            <a:off x="292995" y="98020"/>
            <a:ext cx="11825297" cy="6759981"/>
            <a:chOff x="292995" y="98020"/>
            <a:chExt cx="11825297" cy="6759981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3D1DA6A-C713-4CBF-AF3A-F3BFAA4F93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5929" y="1229193"/>
              <a:ext cx="0" cy="562880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0F2470-E959-4E11-BCC4-19AEF3A7B168}"/>
                </a:ext>
              </a:extLst>
            </p:cNvPr>
            <p:cNvSpPr/>
            <p:nvPr/>
          </p:nvSpPr>
          <p:spPr>
            <a:xfrm>
              <a:off x="1167668" y="2388432"/>
              <a:ext cx="2221672" cy="7644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IppDib</a:t>
              </a:r>
              <a:r>
                <a:rPr lang="en-US" altLang="ko-KR" dirty="0"/>
                <a:t> Class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C0FA646-CD3C-464C-9C0D-CD8F487ABEBA}"/>
                </a:ext>
              </a:extLst>
            </p:cNvPr>
            <p:cNvSpPr/>
            <p:nvPr/>
          </p:nvSpPr>
          <p:spPr>
            <a:xfrm>
              <a:off x="3714440" y="2388433"/>
              <a:ext cx="2164828" cy="7644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IppImage</a:t>
              </a:r>
              <a:r>
                <a:rPr lang="en-US" altLang="ko-KR" dirty="0"/>
                <a:t> Class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D93F695-A415-479A-9969-81E20768ADD0}"/>
                </a:ext>
              </a:extLst>
            </p:cNvPr>
            <p:cNvSpPr/>
            <p:nvPr/>
          </p:nvSpPr>
          <p:spPr>
            <a:xfrm>
              <a:off x="2278504" y="874427"/>
              <a:ext cx="2503357" cy="7644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CMyImage</a:t>
              </a:r>
              <a:r>
                <a:rPr lang="en-US" altLang="ko-KR" dirty="0"/>
                <a:t> Class</a:t>
              </a:r>
              <a:endParaRPr lang="ko-KR" altLang="en-US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301524D-A6D0-4228-8E82-DFBBD8DC59B5}"/>
                </a:ext>
              </a:extLst>
            </p:cNvPr>
            <p:cNvCxnSpPr>
              <a:cxnSpLocks/>
              <a:stCxn id="8" idx="2"/>
              <a:endCxn id="5" idx="0"/>
            </p:cNvCxnSpPr>
            <p:nvPr/>
          </p:nvCxnSpPr>
          <p:spPr>
            <a:xfrm flipH="1">
              <a:off x="2278504" y="1638926"/>
              <a:ext cx="1251679" cy="749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81047C3-B49E-46B1-938E-A61B90AAB2E6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3530183" y="1638926"/>
              <a:ext cx="1266671" cy="7495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3664E9-5721-4F7A-A631-E7B59F0C9CCB}"/>
                </a:ext>
              </a:extLst>
            </p:cNvPr>
            <p:cNvSpPr txBox="1"/>
            <p:nvPr/>
          </p:nvSpPr>
          <p:spPr>
            <a:xfrm>
              <a:off x="1903750" y="280029"/>
              <a:ext cx="3255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 </a:t>
              </a:r>
              <a:r>
                <a:rPr lang="ko-KR" altLang="en-US" dirty="0"/>
                <a:t>영상 데이터 클래스 구현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A0D5EC-A638-4057-853F-AC2DE1C17D90}"/>
                </a:ext>
              </a:extLst>
            </p:cNvPr>
            <p:cNvSpPr txBox="1"/>
            <p:nvPr/>
          </p:nvSpPr>
          <p:spPr>
            <a:xfrm>
              <a:off x="895669" y="3267349"/>
              <a:ext cx="30654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BMP </a:t>
              </a:r>
              <a:r>
                <a:rPr lang="ko-KR" altLang="en-US" dirty="0"/>
                <a:t>파일 입출력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화면 출력</a:t>
              </a:r>
              <a:endParaRPr lang="en-US" altLang="ko-KR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1E1B24-674A-4E97-BFDB-6EE96DFFF888}"/>
                </a:ext>
              </a:extLst>
            </p:cNvPr>
            <p:cNvSpPr txBox="1"/>
            <p:nvPr/>
          </p:nvSpPr>
          <p:spPr>
            <a:xfrm>
              <a:off x="3249119" y="3267348"/>
              <a:ext cx="306548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픽셀 값 수정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영상 처리 알고리즘 구현</a:t>
              </a:r>
              <a:r>
                <a:rPr lang="en-US" altLang="ko-KR" dirty="0"/>
                <a:t> </a:t>
              </a:r>
            </a:p>
            <a:p>
              <a:r>
                <a:rPr lang="en-US" altLang="ko-KR" dirty="0"/>
                <a:t> - </a:t>
              </a:r>
              <a:r>
                <a:rPr lang="ko-KR" altLang="en-US" dirty="0"/>
                <a:t>영상을 생성 또는 복사</a:t>
              </a:r>
              <a:endParaRPr lang="en-US" altLang="ko-KR" dirty="0"/>
            </a:p>
            <a:p>
              <a:r>
                <a:rPr lang="en-US" altLang="ko-KR" dirty="0"/>
                <a:t> - </a:t>
              </a:r>
              <a:r>
                <a:rPr lang="ko-KR" altLang="en-US" dirty="0"/>
                <a:t>영상의 픽셀 값을 읽고 씀</a:t>
              </a:r>
              <a:endParaRPr lang="en-US" altLang="ko-KR" dirty="0"/>
            </a:p>
            <a:p>
              <a:r>
                <a:rPr lang="en-US" altLang="ko-KR" dirty="0"/>
                <a:t> - </a:t>
              </a:r>
              <a:r>
                <a:rPr lang="ko-KR" altLang="en-US" dirty="0"/>
                <a:t>영상의 기본 정보 제공</a:t>
              </a:r>
              <a:endParaRPr lang="en-US" altLang="ko-KR" dirty="0"/>
            </a:p>
            <a:p>
              <a:r>
                <a:rPr lang="en-US" altLang="ko-KR" dirty="0"/>
                <a:t> - </a:t>
              </a:r>
              <a:r>
                <a:rPr lang="ko-KR" altLang="en-US" dirty="0"/>
                <a:t>영상의 형식을 변환</a:t>
              </a:r>
              <a:endParaRPr lang="en-US" altLang="ko-KR" dirty="0"/>
            </a:p>
            <a:p>
              <a:r>
                <a:rPr lang="en-US" altLang="ko-KR" dirty="0"/>
                <a:t>   (ex : BMP</a:t>
              </a:r>
              <a:r>
                <a:rPr lang="ko-KR" altLang="en-US" dirty="0"/>
                <a:t> </a:t>
              </a:r>
              <a:r>
                <a:rPr lang="en-US" altLang="ko-KR" dirty="0"/>
                <a:t>-&gt;</a:t>
              </a:r>
              <a:r>
                <a:rPr lang="ko-KR" altLang="en-US" dirty="0"/>
                <a:t> </a:t>
              </a:r>
              <a:r>
                <a:rPr lang="en-US" altLang="ko-KR" dirty="0"/>
                <a:t>PGM)</a:t>
              </a:r>
            </a:p>
            <a:p>
              <a:r>
                <a:rPr lang="en-US" altLang="ko-KR" dirty="0"/>
                <a:t>   (ex : </a:t>
              </a:r>
              <a:r>
                <a:rPr lang="ko-KR" altLang="en-US" dirty="0" err="1"/>
                <a:t>트루</a:t>
              </a:r>
              <a:r>
                <a:rPr lang="ko-KR" altLang="en-US" dirty="0"/>
                <a:t> 컬러 </a:t>
              </a:r>
              <a:r>
                <a:rPr lang="en-US" altLang="ko-KR" dirty="0"/>
                <a:t>-&gt; </a:t>
              </a:r>
              <a:r>
                <a:rPr lang="ko-KR" altLang="en-US" dirty="0"/>
                <a:t>회색</a:t>
              </a:r>
              <a:r>
                <a:rPr lang="en-US" altLang="ko-KR" dirty="0"/>
                <a:t>)</a:t>
              </a:r>
            </a:p>
            <a:p>
              <a:r>
                <a:rPr lang="en-US" altLang="ko-KR" dirty="0"/>
                <a:t> - </a:t>
              </a:r>
              <a:r>
                <a:rPr lang="ko-KR" altLang="en-US" dirty="0"/>
                <a:t>영상의 사칙 연산</a:t>
              </a:r>
              <a:endParaRPr lang="en-US" altLang="ko-KR" dirty="0"/>
            </a:p>
            <a:p>
              <a:r>
                <a:rPr lang="en-US" altLang="ko-KR" dirty="0"/>
                <a:t>    (+ - * / )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A0E184F-CB54-40C1-B51D-20FBDD2F2495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flipV="1">
              <a:off x="4781861" y="1229193"/>
              <a:ext cx="3316576" cy="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1EF0EE-8AAB-4D06-89F7-EB41242D06B2}"/>
                </a:ext>
              </a:extLst>
            </p:cNvPr>
            <p:cNvSpPr txBox="1"/>
            <p:nvPr/>
          </p:nvSpPr>
          <p:spPr>
            <a:xfrm>
              <a:off x="7330192" y="280029"/>
              <a:ext cx="4412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 </a:t>
              </a:r>
              <a:r>
                <a:rPr lang="ko-KR" altLang="en-US" dirty="0"/>
                <a:t>영상 처리 프로그램 틀 구현</a:t>
              </a:r>
              <a:r>
                <a:rPr lang="en-US" altLang="ko-KR" dirty="0"/>
                <a:t> (MFC) &gt;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E94C449-853E-47A3-B9F3-081C2609E57A}"/>
                </a:ext>
              </a:extLst>
            </p:cNvPr>
            <p:cNvSpPr/>
            <p:nvPr/>
          </p:nvSpPr>
          <p:spPr>
            <a:xfrm>
              <a:off x="8098437" y="846943"/>
              <a:ext cx="2503357" cy="7644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ImageTool</a:t>
              </a:r>
              <a:r>
                <a:rPr lang="en-US" altLang="ko-KR" dirty="0"/>
                <a:t> MFC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F3B6B6-FB21-4CB0-9233-9178BE5D5DA2}"/>
                </a:ext>
              </a:extLst>
            </p:cNvPr>
            <p:cNvSpPr/>
            <p:nvPr/>
          </p:nvSpPr>
          <p:spPr>
            <a:xfrm>
              <a:off x="7558792" y="4043597"/>
              <a:ext cx="3807498" cy="6545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CWebCam</a:t>
              </a:r>
              <a:r>
                <a:rPr lang="en-US" altLang="ko-KR" dirty="0"/>
                <a:t> class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AEFC9A-EABA-4DB7-A047-818CF32A7E59}"/>
                </a:ext>
              </a:extLst>
            </p:cNvPr>
            <p:cNvSpPr txBox="1"/>
            <p:nvPr/>
          </p:nvSpPr>
          <p:spPr>
            <a:xfrm>
              <a:off x="9462541" y="1649768"/>
              <a:ext cx="265575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다중</a:t>
              </a:r>
              <a:r>
                <a:rPr lang="en-US" altLang="ko-KR" dirty="0"/>
                <a:t> </a:t>
              </a:r>
              <a:r>
                <a:rPr lang="ko-KR" altLang="en-US" dirty="0"/>
                <a:t>문서로 생성하여 영상을 화면에 띄우고</a:t>
              </a:r>
              <a:r>
                <a:rPr lang="en-US" altLang="ko-KR" dirty="0"/>
                <a:t>, </a:t>
              </a:r>
              <a:r>
                <a:rPr lang="ko-KR" altLang="en-US" dirty="0"/>
                <a:t>관련 데이터를 옆 </a:t>
              </a:r>
              <a:r>
                <a:rPr lang="en-US" altLang="ko-KR" dirty="0" err="1"/>
                <a:t>cmd</a:t>
              </a:r>
              <a:r>
                <a:rPr lang="ko-KR" altLang="en-US" dirty="0"/>
                <a:t>창</a:t>
              </a:r>
              <a:r>
                <a:rPr lang="en-US" altLang="ko-KR" dirty="0"/>
                <a:t>(</a:t>
              </a:r>
              <a:r>
                <a:rPr lang="ko-KR" altLang="en-US" dirty="0" err="1"/>
                <a:t>출력창</a:t>
              </a:r>
              <a:r>
                <a:rPr lang="en-US" altLang="ko-KR" dirty="0"/>
                <a:t>)</a:t>
              </a:r>
              <a:r>
                <a:rPr lang="ko-KR" altLang="en-US" dirty="0"/>
                <a:t>에 띄울 수 있게 함</a:t>
              </a:r>
              <a:endParaRPr lang="en-US" altLang="ko-K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8E7CAB-31E3-4428-AD38-934C4350FFE5}"/>
                </a:ext>
              </a:extLst>
            </p:cNvPr>
            <p:cNvSpPr txBox="1"/>
            <p:nvPr/>
          </p:nvSpPr>
          <p:spPr>
            <a:xfrm>
              <a:off x="7558792" y="4764372"/>
              <a:ext cx="4412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&lt; VFW</a:t>
              </a:r>
              <a:r>
                <a:rPr lang="ko-KR" altLang="en-US" dirty="0"/>
                <a:t>를 이용하여 동영상을 처리 </a:t>
              </a:r>
              <a:r>
                <a:rPr lang="en-US" altLang="ko-KR" dirty="0"/>
                <a:t>&gt;</a:t>
              </a:r>
            </a:p>
            <a:p>
              <a:r>
                <a:rPr lang="en-US" altLang="ko-KR" dirty="0"/>
                <a:t> - </a:t>
              </a:r>
              <a:r>
                <a:rPr lang="ko-KR" altLang="en-US" dirty="0"/>
                <a:t>카메라에서 영상을 </a:t>
              </a:r>
              <a:r>
                <a:rPr lang="ko-KR" altLang="en-US" dirty="0" err="1"/>
                <a:t>입력받아</a:t>
              </a:r>
              <a:r>
                <a:rPr lang="ko-KR" altLang="en-US" dirty="0"/>
                <a:t> 넘겨줌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1F9D5CC-8985-4E9E-8297-05F9D5E06C63}"/>
                </a:ext>
              </a:extLst>
            </p:cNvPr>
            <p:cNvCxnSpPr>
              <a:endCxn id="34" idx="1"/>
            </p:cNvCxnSpPr>
            <p:nvPr/>
          </p:nvCxnSpPr>
          <p:spPr>
            <a:xfrm>
              <a:off x="6205929" y="4370872"/>
              <a:ext cx="1352863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88C7ECD-07EE-421B-ADA8-EEA70A8377D3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9462541" y="1611442"/>
              <a:ext cx="0" cy="243215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C581EA3-F9EA-4256-9302-C075CD2CF8FC}"/>
                </a:ext>
              </a:extLst>
            </p:cNvPr>
            <p:cNvSpPr/>
            <p:nvPr/>
          </p:nvSpPr>
          <p:spPr>
            <a:xfrm>
              <a:off x="292995" y="98020"/>
              <a:ext cx="11677901" cy="633865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BE1D66-68B9-49CA-AC5B-C7DF4D1A5304}"/>
                </a:ext>
              </a:extLst>
            </p:cNvPr>
            <p:cNvSpPr txBox="1"/>
            <p:nvPr/>
          </p:nvSpPr>
          <p:spPr>
            <a:xfrm>
              <a:off x="7723679" y="5722460"/>
              <a:ext cx="40186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- 3</a:t>
              </a:r>
              <a:r>
                <a:rPr lang="ko-KR" altLang="en-US" b="1" dirty="0">
                  <a:solidFill>
                    <a:srgbClr val="FF0000"/>
                  </a:solidFill>
                </a:rPr>
                <a:t>월 </a:t>
              </a:r>
              <a:r>
                <a:rPr lang="en-US" altLang="ko-KR" b="1" dirty="0">
                  <a:solidFill>
                    <a:srgbClr val="FF0000"/>
                  </a:solidFill>
                </a:rPr>
                <a:t>15</a:t>
              </a:r>
              <a:r>
                <a:rPr lang="ko-KR" altLang="en-US" b="1" dirty="0">
                  <a:solidFill>
                    <a:srgbClr val="FF0000"/>
                  </a:solidFill>
                </a:rPr>
                <a:t>일까지 완료 예정</a:t>
              </a:r>
              <a:r>
                <a:rPr lang="en-US" altLang="ko-KR" b="1" dirty="0">
                  <a:solidFill>
                    <a:srgbClr val="FF0000"/>
                  </a:solidFill>
                </a:rPr>
                <a:t>(2</a:t>
              </a:r>
              <a:r>
                <a:rPr lang="ko-KR" altLang="en-US" b="1" dirty="0">
                  <a:solidFill>
                    <a:srgbClr val="FF0000"/>
                  </a:solidFill>
                </a:rPr>
                <a:t>주</a:t>
              </a:r>
              <a:r>
                <a:rPr lang="en-US" altLang="ko-KR" b="1" dirty="0">
                  <a:solidFill>
                    <a:srgbClr val="FF0000"/>
                  </a:solidFill>
                </a:rPr>
                <a:t>)</a:t>
              </a:r>
            </a:p>
            <a:p>
              <a:r>
                <a:rPr lang="en-US" altLang="ko-KR" b="1" dirty="0">
                  <a:solidFill>
                    <a:srgbClr val="FF0000"/>
                  </a:solidFill>
                </a:rPr>
                <a:t>- </a:t>
              </a:r>
              <a:r>
                <a:rPr lang="ko-KR" altLang="en-US" b="1" dirty="0">
                  <a:solidFill>
                    <a:srgbClr val="FF0000"/>
                  </a:solidFill>
                </a:rPr>
                <a:t>늦어도 </a:t>
              </a:r>
              <a:r>
                <a:rPr lang="en-US" altLang="ko-KR" b="1" dirty="0">
                  <a:solidFill>
                    <a:srgbClr val="FF0000"/>
                  </a:solidFill>
                </a:rPr>
                <a:t>3</a:t>
              </a:r>
              <a:r>
                <a:rPr lang="ko-KR" altLang="en-US" b="1" dirty="0">
                  <a:solidFill>
                    <a:srgbClr val="FF0000"/>
                  </a:solidFill>
                </a:rPr>
                <a:t>월 </a:t>
              </a:r>
              <a:r>
                <a:rPr lang="en-US" altLang="ko-KR" b="1" dirty="0">
                  <a:solidFill>
                    <a:srgbClr val="FF0000"/>
                  </a:solidFill>
                </a:rPr>
                <a:t>22</a:t>
              </a:r>
              <a:r>
                <a:rPr lang="ko-KR" altLang="en-US" b="1" dirty="0">
                  <a:solidFill>
                    <a:srgbClr val="FF0000"/>
                  </a:solidFill>
                </a:rPr>
                <a:t>일까지 완료해야 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577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5DDC6A-4AEE-454C-ADAD-AF659F2FB487}"/>
              </a:ext>
            </a:extLst>
          </p:cNvPr>
          <p:cNvSpPr/>
          <p:nvPr/>
        </p:nvSpPr>
        <p:spPr>
          <a:xfrm>
            <a:off x="1439056" y="1459042"/>
            <a:ext cx="2713219" cy="6445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Defs.h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C5AE7B-542F-492C-A2ED-EACE57E9A939}"/>
              </a:ext>
            </a:extLst>
          </p:cNvPr>
          <p:cNvSpPr/>
          <p:nvPr/>
        </p:nvSpPr>
        <p:spPr>
          <a:xfrm>
            <a:off x="3080478" y="2457138"/>
            <a:ext cx="2143593" cy="6445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Util.c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E1A03E-31A4-45B5-875C-2B65E43AD406}"/>
              </a:ext>
            </a:extLst>
          </p:cNvPr>
          <p:cNvSpPr/>
          <p:nvPr/>
        </p:nvSpPr>
        <p:spPr>
          <a:xfrm>
            <a:off x="3080478" y="3205398"/>
            <a:ext cx="2143593" cy="6445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Match.c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1E5EC2-76FD-487B-B2A4-3D2663B3F890}"/>
              </a:ext>
            </a:extLst>
          </p:cNvPr>
          <p:cNvCxnSpPr>
            <a:cxnSpLocks/>
          </p:cNvCxnSpPr>
          <p:nvPr/>
        </p:nvCxnSpPr>
        <p:spPr>
          <a:xfrm>
            <a:off x="2780676" y="2103619"/>
            <a:ext cx="0" cy="1424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03150D-783E-4198-9F9F-9B5124D05D80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2795665" y="2779426"/>
            <a:ext cx="2848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D3612E-1482-4BA0-AE38-BEA437458C40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795665" y="3527686"/>
            <a:ext cx="2848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33985D-EC30-4AE8-8628-F35D150C6175}"/>
              </a:ext>
            </a:extLst>
          </p:cNvPr>
          <p:cNvSpPr/>
          <p:nvPr/>
        </p:nvSpPr>
        <p:spPr>
          <a:xfrm>
            <a:off x="8039727" y="1459041"/>
            <a:ext cx="2233535" cy="6445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FeatureMatching.h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05FB83-BF3D-4FD6-88B4-2B9CE7D6C095}"/>
              </a:ext>
            </a:extLst>
          </p:cNvPr>
          <p:cNvSpPr/>
          <p:nvPr/>
        </p:nvSpPr>
        <p:spPr>
          <a:xfrm>
            <a:off x="9388843" y="2457137"/>
            <a:ext cx="2710722" cy="6445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FeatureMatching.cpp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8B5A02-5BA5-4567-8548-C5AC8E26E942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156495" y="2103618"/>
            <a:ext cx="0" cy="67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E99511D-16D4-4B88-A20C-4504ECAE535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9156494" y="2779425"/>
            <a:ext cx="23234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1AB01F-A5EF-46C6-8CA4-510A619C0F42}"/>
              </a:ext>
            </a:extLst>
          </p:cNvPr>
          <p:cNvSpPr txBox="1"/>
          <p:nvPr/>
        </p:nvSpPr>
        <p:spPr>
          <a:xfrm>
            <a:off x="132412" y="126366"/>
            <a:ext cx="5963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</a:t>
            </a:r>
            <a:r>
              <a:rPr lang="ko-KR" altLang="en-US" dirty="0"/>
              <a:t>영상에서 특징 기술자를 뽑는 코드 </a:t>
            </a:r>
            <a:r>
              <a:rPr lang="en-US" altLang="ko-KR" dirty="0"/>
              <a:t>(Console 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* </a:t>
            </a:r>
            <a:r>
              <a:rPr lang="ko-KR" altLang="en-US" dirty="0"/>
              <a:t>주의</a:t>
            </a:r>
            <a:r>
              <a:rPr lang="en-US" altLang="ko-KR" dirty="0"/>
              <a:t> : </a:t>
            </a:r>
            <a:r>
              <a:rPr lang="en-US" altLang="ko-KR" dirty="0" err="1"/>
              <a:t>Match.c</a:t>
            </a:r>
            <a:r>
              <a:rPr lang="en-US" altLang="ko-KR" dirty="0"/>
              <a:t> </a:t>
            </a:r>
            <a:r>
              <a:rPr lang="ko-KR" altLang="en-US" dirty="0"/>
              <a:t>에는 </a:t>
            </a:r>
            <a:r>
              <a:rPr lang="en-US" altLang="ko-KR" dirty="0"/>
              <a:t>main</a:t>
            </a:r>
            <a:r>
              <a:rPr lang="ko-KR" altLang="en-US" dirty="0"/>
              <a:t>함수가 있으며 매칭된 특징 기술자와 선으로 연결 즉 </a:t>
            </a:r>
            <a:r>
              <a:rPr lang="en-US" altLang="ko-KR" dirty="0"/>
              <a:t>SIFT </a:t>
            </a:r>
            <a:r>
              <a:rPr lang="ko-KR" altLang="en-US" dirty="0"/>
              <a:t>영상 정합을 수행하는 것으로 보임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MFC</a:t>
            </a:r>
            <a:r>
              <a:rPr lang="ko-KR" altLang="en-US" dirty="0"/>
              <a:t>에 적용하여야 하는 문제가 있음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008003-B2E7-48EB-95DA-BFE49766C34D}"/>
              </a:ext>
            </a:extLst>
          </p:cNvPr>
          <p:cNvSpPr txBox="1"/>
          <p:nvPr/>
        </p:nvSpPr>
        <p:spPr>
          <a:xfrm>
            <a:off x="7509418" y="751320"/>
            <a:ext cx="414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1.2.3 </a:t>
            </a:r>
            <a:r>
              <a:rPr lang="ko-KR" altLang="en-US" dirty="0"/>
              <a:t>특징 기술자를 읽고</a:t>
            </a:r>
            <a:r>
              <a:rPr lang="en-US" altLang="ko-KR" dirty="0"/>
              <a:t>, </a:t>
            </a:r>
            <a:r>
              <a:rPr lang="ko-KR" altLang="en-US" dirty="0"/>
              <a:t>쓰고</a:t>
            </a:r>
            <a:r>
              <a:rPr lang="en-US" altLang="ko-KR" dirty="0"/>
              <a:t>, SIFT </a:t>
            </a:r>
            <a:r>
              <a:rPr lang="ko-KR" altLang="en-US" dirty="0"/>
              <a:t>영상 정합 수행 코드 원본이 담긴 코드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F227B29-6A88-45B4-8773-BF72DB91132F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V="1">
            <a:off x="4152275" y="1781330"/>
            <a:ext cx="3887452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888A137-F2A2-4C47-8D69-943328D26437}"/>
              </a:ext>
            </a:extLst>
          </p:cNvPr>
          <p:cNvSpPr/>
          <p:nvPr/>
        </p:nvSpPr>
        <p:spPr>
          <a:xfrm>
            <a:off x="0" y="3881205"/>
            <a:ext cx="652321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err="1"/>
              <a:t>defs.h</a:t>
            </a:r>
            <a:r>
              <a:rPr lang="ko-KR" altLang="en-US" sz="1500" dirty="0"/>
              <a:t>: </a:t>
            </a:r>
            <a:r>
              <a:rPr lang="en-US" altLang="ko-KR" sz="1500" dirty="0"/>
              <a:t>(</a:t>
            </a:r>
            <a:r>
              <a:rPr lang="ko-KR" altLang="en-US" sz="1500" dirty="0"/>
              <a:t>헤더</a:t>
            </a:r>
            <a:r>
              <a:rPr lang="en-US" altLang="ko-KR" sz="1500" dirty="0"/>
              <a:t> </a:t>
            </a:r>
            <a:r>
              <a:rPr lang="ko-KR" altLang="en-US" sz="1500" dirty="0"/>
              <a:t>파일</a:t>
            </a:r>
            <a:r>
              <a:rPr lang="en-US" altLang="ko-KR" sz="1500" dirty="0"/>
              <a:t>)</a:t>
            </a:r>
            <a:endParaRPr lang="ko-KR" altLang="en-US" sz="1500" dirty="0"/>
          </a:p>
          <a:p>
            <a:r>
              <a:rPr lang="ko-KR" altLang="en-US" sz="1500" dirty="0" err="1"/>
              <a:t>This</a:t>
            </a:r>
            <a:r>
              <a:rPr lang="ko-KR" altLang="en-US" sz="1500" dirty="0"/>
              <a:t> </a:t>
            </a:r>
            <a:r>
              <a:rPr lang="ko-KR" altLang="en-US" sz="1500" dirty="0" err="1"/>
              <a:t>file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contains</a:t>
            </a:r>
            <a:r>
              <a:rPr lang="ko-KR" altLang="en-US" sz="1500" dirty="0"/>
              <a:t> </a:t>
            </a:r>
            <a:r>
              <a:rPr lang="ko-KR" altLang="en-US" sz="1500" dirty="0" err="1"/>
              <a:t>the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headers</a:t>
            </a:r>
            <a:r>
              <a:rPr lang="ko-KR" altLang="en-US" sz="1500" dirty="0"/>
              <a:t> </a:t>
            </a:r>
            <a:r>
              <a:rPr lang="ko-KR" altLang="en-US" sz="1500" dirty="0" err="1"/>
              <a:t>for</a:t>
            </a:r>
            <a:r>
              <a:rPr lang="ko-KR" altLang="en-US" sz="1500" dirty="0"/>
              <a:t> </a:t>
            </a:r>
            <a:r>
              <a:rPr lang="ko-KR" altLang="en-US" sz="1500" dirty="0" err="1"/>
              <a:t>a</a:t>
            </a:r>
            <a:r>
              <a:rPr lang="ko-KR" altLang="en-US" sz="1500" dirty="0"/>
              <a:t> </a:t>
            </a:r>
            <a:r>
              <a:rPr lang="ko-KR" altLang="en-US" sz="1500" dirty="0" err="1"/>
              <a:t>sample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program</a:t>
            </a:r>
            <a:r>
              <a:rPr lang="ko-KR" altLang="en-US" sz="1500" dirty="0"/>
              <a:t> </a:t>
            </a:r>
            <a:r>
              <a:rPr lang="ko-KR" altLang="en-US" sz="1500" dirty="0" err="1"/>
              <a:t>to</a:t>
            </a:r>
            <a:r>
              <a:rPr lang="ko-KR" altLang="en-US" sz="1500" dirty="0"/>
              <a:t> </a:t>
            </a:r>
            <a:r>
              <a:rPr lang="ko-KR" altLang="en-US" sz="1500" dirty="0" err="1"/>
              <a:t>read</a:t>
            </a:r>
            <a:r>
              <a:rPr lang="ko-KR" altLang="en-US" sz="1500" dirty="0"/>
              <a:t> </a:t>
            </a:r>
            <a:r>
              <a:rPr lang="ko-KR" altLang="en-US" sz="1500" dirty="0" err="1"/>
              <a:t>images</a:t>
            </a:r>
            <a:br>
              <a:rPr lang="en-US" altLang="ko-KR" sz="1500" dirty="0"/>
            </a:br>
            <a:r>
              <a:rPr lang="ko-KR" altLang="en-US" sz="1500" dirty="0"/>
              <a:t>and </a:t>
            </a:r>
            <a:r>
              <a:rPr lang="ko-KR" altLang="en-US" sz="1500" dirty="0" err="1"/>
              <a:t>keypoints</a:t>
            </a:r>
            <a:r>
              <a:rPr lang="ko-KR" altLang="en-US" sz="1500" dirty="0"/>
              <a:t>, </a:t>
            </a:r>
            <a:r>
              <a:rPr lang="ko-KR" altLang="en-US" sz="1500" dirty="0" err="1"/>
              <a:t>then</a:t>
            </a:r>
            <a:r>
              <a:rPr lang="ko-KR" altLang="en-US" sz="1500" dirty="0"/>
              <a:t> </a:t>
            </a:r>
            <a:r>
              <a:rPr lang="ko-KR" altLang="en-US" sz="1500" dirty="0" err="1"/>
              <a:t>perform</a:t>
            </a:r>
            <a:r>
              <a:rPr lang="ko-KR" altLang="en-US" sz="1500" dirty="0"/>
              <a:t> </a:t>
            </a:r>
            <a:r>
              <a:rPr lang="ko-KR" altLang="en-US" sz="1500" dirty="0" err="1"/>
              <a:t>simple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keypoint</a:t>
            </a:r>
            <a:r>
              <a:rPr lang="ko-KR" altLang="en-US" sz="1500" dirty="0"/>
              <a:t> </a:t>
            </a:r>
            <a:r>
              <a:rPr lang="ko-KR" altLang="en-US" sz="1500" dirty="0" err="1"/>
              <a:t>matching</a:t>
            </a:r>
            <a:r>
              <a:rPr lang="ko-KR" altLang="en-US" sz="1500" dirty="0"/>
              <a:t>.</a:t>
            </a:r>
          </a:p>
          <a:p>
            <a:endParaRPr lang="ko-KR" altLang="en-US" sz="1500" dirty="0"/>
          </a:p>
          <a:p>
            <a:r>
              <a:rPr lang="en-US" altLang="ko-KR" sz="1500" dirty="0"/>
              <a:t>U</a:t>
            </a:r>
            <a:r>
              <a:rPr lang="ko-KR" altLang="en-US" sz="1500" dirty="0" err="1"/>
              <a:t>til.c</a:t>
            </a:r>
            <a:r>
              <a:rPr lang="ko-KR" altLang="en-US" sz="1500" dirty="0"/>
              <a:t>: </a:t>
            </a:r>
            <a:r>
              <a:rPr lang="en-US" altLang="ko-KR" sz="1500" dirty="0"/>
              <a:t>(PGM </a:t>
            </a:r>
            <a:r>
              <a:rPr lang="ko-KR" altLang="en-US" sz="1500" dirty="0"/>
              <a:t>파일에서 특징 기술자를 추출</a:t>
            </a:r>
            <a:r>
              <a:rPr lang="en-US" altLang="ko-KR" sz="1500" dirty="0"/>
              <a:t>) – * BMP</a:t>
            </a:r>
            <a:r>
              <a:rPr lang="ko-KR" altLang="en-US" sz="1500" dirty="0"/>
              <a:t>파일을 </a:t>
            </a:r>
            <a:r>
              <a:rPr lang="en-US" altLang="ko-KR" sz="1500" dirty="0"/>
              <a:t>PGM</a:t>
            </a:r>
            <a:r>
              <a:rPr lang="ko-KR" altLang="en-US" sz="1500" dirty="0"/>
              <a:t>파일로 변환할 필요성이 있음</a:t>
            </a:r>
          </a:p>
          <a:p>
            <a:r>
              <a:rPr lang="ko-KR" altLang="en-US" sz="1500" dirty="0" err="1"/>
              <a:t>This</a:t>
            </a:r>
            <a:r>
              <a:rPr lang="ko-KR" altLang="en-US" sz="1500" dirty="0"/>
              <a:t> </a:t>
            </a:r>
            <a:r>
              <a:rPr lang="ko-KR" altLang="en-US" sz="1500" dirty="0" err="1"/>
              <a:t>file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contains</a:t>
            </a:r>
            <a:r>
              <a:rPr lang="ko-KR" altLang="en-US" sz="1500" dirty="0"/>
              <a:t> </a:t>
            </a:r>
            <a:r>
              <a:rPr lang="ko-KR" altLang="en-US" sz="1500" dirty="0" err="1"/>
              <a:t>routines</a:t>
            </a:r>
            <a:r>
              <a:rPr lang="ko-KR" altLang="en-US" sz="1500" dirty="0"/>
              <a:t> </a:t>
            </a:r>
            <a:r>
              <a:rPr lang="ko-KR" altLang="en-US" sz="1500" dirty="0" err="1"/>
              <a:t>for</a:t>
            </a:r>
            <a:r>
              <a:rPr lang="ko-KR" altLang="en-US" sz="1500" dirty="0"/>
              <a:t> </a:t>
            </a:r>
            <a:r>
              <a:rPr lang="ko-KR" altLang="en-US" sz="1500" dirty="0" err="1"/>
              <a:t>creating</a:t>
            </a:r>
            <a:r>
              <a:rPr lang="ko-KR" altLang="en-US" sz="1500" dirty="0"/>
              <a:t> </a:t>
            </a:r>
            <a:r>
              <a:rPr lang="ko-KR" altLang="en-US" sz="1500" dirty="0" err="1"/>
              <a:t>floating</a:t>
            </a:r>
            <a:r>
              <a:rPr lang="ko-KR" altLang="en-US" sz="1500" dirty="0"/>
              <a:t> </a:t>
            </a:r>
            <a:r>
              <a:rPr lang="ko-KR" altLang="en-US" sz="1500" dirty="0" err="1"/>
              <a:t>point</a:t>
            </a:r>
            <a:r>
              <a:rPr lang="ko-KR" altLang="en-US" sz="1500" dirty="0"/>
              <a:t> </a:t>
            </a:r>
            <a:r>
              <a:rPr lang="ko-KR" altLang="en-US" sz="1500" dirty="0" err="1"/>
              <a:t>images</a:t>
            </a:r>
            <a:r>
              <a:rPr lang="ko-KR" altLang="en-US" sz="1500" dirty="0"/>
              <a:t>,</a:t>
            </a:r>
          </a:p>
          <a:p>
            <a:r>
              <a:rPr lang="ko-KR" altLang="en-US" sz="1500" dirty="0" err="1"/>
              <a:t>reading</a:t>
            </a:r>
            <a:r>
              <a:rPr lang="ko-KR" altLang="en-US" sz="1500" dirty="0"/>
              <a:t> and </a:t>
            </a:r>
            <a:r>
              <a:rPr lang="ko-KR" altLang="en-US" sz="1500" dirty="0" err="1"/>
              <a:t>writing</a:t>
            </a:r>
            <a:r>
              <a:rPr lang="ko-KR" altLang="en-US" sz="1500" dirty="0"/>
              <a:t> PGM </a:t>
            </a:r>
            <a:r>
              <a:rPr lang="ko-KR" altLang="en-US" sz="1500" dirty="0" err="1"/>
              <a:t>files</a:t>
            </a:r>
            <a:r>
              <a:rPr lang="ko-KR" altLang="en-US" sz="1500" dirty="0"/>
              <a:t>, </a:t>
            </a:r>
            <a:r>
              <a:rPr lang="ko-KR" altLang="en-US" sz="1500" dirty="0" err="1"/>
              <a:t>reading</a:t>
            </a:r>
            <a:r>
              <a:rPr lang="ko-KR" altLang="en-US" sz="1500" dirty="0"/>
              <a:t> </a:t>
            </a:r>
            <a:r>
              <a:rPr lang="ko-KR" altLang="en-US" sz="1500" dirty="0" err="1"/>
              <a:t>keypoint</a:t>
            </a:r>
            <a:r>
              <a:rPr lang="ko-KR" altLang="en-US" sz="1500" dirty="0"/>
              <a:t> </a:t>
            </a:r>
            <a:r>
              <a:rPr lang="ko-KR" altLang="en-US" sz="1500" dirty="0" err="1"/>
              <a:t>files</a:t>
            </a:r>
            <a:r>
              <a:rPr lang="ko-KR" altLang="en-US" sz="1500" dirty="0"/>
              <a:t>, and </a:t>
            </a:r>
            <a:r>
              <a:rPr lang="ko-KR" altLang="en-US" sz="1500" dirty="0" err="1"/>
              <a:t>drawing</a:t>
            </a:r>
            <a:endParaRPr lang="ko-KR" altLang="en-US" sz="1500" dirty="0"/>
          </a:p>
          <a:p>
            <a:r>
              <a:rPr lang="ko-KR" altLang="en-US" sz="1500" dirty="0" err="1"/>
              <a:t>lines</a:t>
            </a:r>
            <a:r>
              <a:rPr lang="ko-KR" altLang="en-US" sz="1500" dirty="0"/>
              <a:t> </a:t>
            </a:r>
            <a:r>
              <a:rPr lang="ko-KR" altLang="en-US" sz="1500" dirty="0" err="1"/>
              <a:t>on</a:t>
            </a:r>
            <a:r>
              <a:rPr lang="ko-KR" altLang="en-US" sz="1500" dirty="0"/>
              <a:t> </a:t>
            </a:r>
            <a:r>
              <a:rPr lang="ko-KR" altLang="en-US" sz="1500" dirty="0" err="1"/>
              <a:t>images</a:t>
            </a:r>
            <a:r>
              <a:rPr lang="ko-KR" altLang="en-US" sz="1500" dirty="0"/>
              <a:t>:</a:t>
            </a:r>
          </a:p>
          <a:p>
            <a:endParaRPr lang="ko-KR" altLang="en-US" sz="1500" dirty="0"/>
          </a:p>
          <a:p>
            <a:r>
              <a:rPr lang="ko-KR" altLang="en-US" sz="1500" dirty="0" err="1"/>
              <a:t>match.c</a:t>
            </a:r>
            <a:r>
              <a:rPr lang="ko-KR" altLang="en-US" sz="1500" dirty="0"/>
              <a:t>: </a:t>
            </a:r>
            <a:r>
              <a:rPr lang="en-US" altLang="ko-KR" sz="1500" dirty="0"/>
              <a:t>(</a:t>
            </a:r>
            <a:r>
              <a:rPr lang="ko-KR" altLang="en-US" sz="1500" dirty="0"/>
              <a:t>이미지를 읽고 매칭된 특징 기술자와 선으로 연결</a:t>
            </a:r>
            <a:r>
              <a:rPr lang="en-US" altLang="ko-KR" sz="1500" dirty="0"/>
              <a:t>)</a:t>
            </a:r>
            <a:endParaRPr lang="ko-KR" altLang="en-US" sz="1500" dirty="0"/>
          </a:p>
          <a:p>
            <a:r>
              <a:rPr lang="ko-KR" altLang="en-US" sz="1500" dirty="0" err="1"/>
              <a:t>This</a:t>
            </a:r>
            <a:r>
              <a:rPr lang="ko-KR" altLang="en-US" sz="1500" dirty="0"/>
              <a:t> </a:t>
            </a:r>
            <a:r>
              <a:rPr lang="ko-KR" altLang="en-US" sz="1500" dirty="0" err="1"/>
              <a:t>file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contains</a:t>
            </a:r>
            <a:r>
              <a:rPr lang="ko-KR" altLang="en-US" sz="1500" dirty="0"/>
              <a:t> </a:t>
            </a:r>
            <a:r>
              <a:rPr lang="ko-KR" altLang="en-US" sz="1500" dirty="0" err="1"/>
              <a:t>a</a:t>
            </a:r>
            <a:r>
              <a:rPr lang="ko-KR" altLang="en-US" sz="1500" dirty="0"/>
              <a:t> </a:t>
            </a:r>
            <a:r>
              <a:rPr lang="ko-KR" altLang="en-US" sz="1500" dirty="0" err="1"/>
              <a:t>sample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program</a:t>
            </a:r>
            <a:r>
              <a:rPr lang="ko-KR" altLang="en-US" sz="1500" dirty="0"/>
              <a:t> </a:t>
            </a:r>
            <a:r>
              <a:rPr lang="ko-KR" altLang="en-US" sz="1500" dirty="0" err="1"/>
              <a:t>to</a:t>
            </a:r>
            <a:r>
              <a:rPr lang="ko-KR" altLang="en-US" sz="1500" dirty="0"/>
              <a:t> </a:t>
            </a:r>
            <a:r>
              <a:rPr lang="ko-KR" altLang="en-US" sz="1500" dirty="0" err="1"/>
              <a:t>read</a:t>
            </a:r>
            <a:r>
              <a:rPr lang="ko-KR" altLang="en-US" sz="1500" dirty="0"/>
              <a:t> </a:t>
            </a:r>
            <a:r>
              <a:rPr lang="ko-KR" altLang="en-US" sz="1500" dirty="0" err="1"/>
              <a:t>images</a:t>
            </a:r>
            <a:r>
              <a:rPr lang="ko-KR" altLang="en-US" sz="1500" dirty="0"/>
              <a:t> and </a:t>
            </a:r>
            <a:r>
              <a:rPr lang="ko-KR" altLang="en-US" sz="1500" dirty="0" err="1"/>
              <a:t>keypoints</a:t>
            </a:r>
            <a:r>
              <a:rPr lang="ko-KR" altLang="en-US" sz="1500" dirty="0"/>
              <a:t>, </a:t>
            </a:r>
            <a:r>
              <a:rPr lang="ko-KR" altLang="en-US" sz="1500" dirty="0" err="1"/>
              <a:t>then</a:t>
            </a:r>
            <a:r>
              <a:rPr lang="ko-KR" altLang="en-US" sz="1500" dirty="0"/>
              <a:t> </a:t>
            </a:r>
            <a:r>
              <a:rPr lang="ko-KR" altLang="en-US" sz="1500" dirty="0" err="1"/>
              <a:t>draw</a:t>
            </a:r>
            <a:r>
              <a:rPr lang="ko-KR" altLang="en-US" sz="1500" dirty="0"/>
              <a:t> </a:t>
            </a:r>
            <a:r>
              <a:rPr lang="ko-KR" altLang="en-US" sz="1500" dirty="0" err="1"/>
              <a:t>lines</a:t>
            </a:r>
            <a:r>
              <a:rPr lang="ko-KR" altLang="en-US" sz="1500" dirty="0"/>
              <a:t> </a:t>
            </a:r>
            <a:r>
              <a:rPr lang="ko-KR" altLang="en-US" sz="1500" dirty="0" err="1"/>
              <a:t>connecting</a:t>
            </a:r>
            <a:r>
              <a:rPr lang="ko-KR" altLang="en-US" sz="1500" dirty="0"/>
              <a:t> </a:t>
            </a:r>
            <a:r>
              <a:rPr lang="ko-KR" altLang="en-US" sz="1500" dirty="0" err="1"/>
              <a:t>matched</a:t>
            </a:r>
            <a:r>
              <a:rPr lang="ko-KR" altLang="en-US" sz="1500" dirty="0"/>
              <a:t> </a:t>
            </a:r>
            <a:r>
              <a:rPr lang="ko-KR" altLang="en-US" sz="1500" dirty="0" err="1"/>
              <a:t>keypoints</a:t>
            </a:r>
            <a:r>
              <a:rPr lang="ko-KR" altLang="en-US" sz="1500" dirty="0"/>
              <a:t>.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A763DCE-FB25-484A-AD91-DF1F5D5DC49D}"/>
              </a:ext>
            </a:extLst>
          </p:cNvPr>
          <p:cNvCxnSpPr/>
          <p:nvPr/>
        </p:nvCxnSpPr>
        <p:spPr>
          <a:xfrm flipV="1">
            <a:off x="6205928" y="0"/>
            <a:ext cx="0" cy="178133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B4E19F7-589D-4ADA-B56D-5CEAA8718AC3}"/>
              </a:ext>
            </a:extLst>
          </p:cNvPr>
          <p:cNvSpPr txBox="1"/>
          <p:nvPr/>
        </p:nvSpPr>
        <p:spPr>
          <a:xfrm>
            <a:off x="6887775" y="3278474"/>
            <a:ext cx="65232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 SIFT </a:t>
            </a:r>
            <a:r>
              <a:rPr lang="ko-KR" altLang="en-US" sz="1400" dirty="0"/>
              <a:t>특징 기술자를 찾기 위한 </a:t>
            </a:r>
            <a:r>
              <a:rPr lang="en-US" altLang="ko-KR" sz="1400" dirty="0"/>
              <a:t>6</a:t>
            </a:r>
            <a:r>
              <a:rPr lang="ko-KR" altLang="en-US" sz="1400" dirty="0"/>
              <a:t>가지 과정 </a:t>
            </a:r>
            <a:r>
              <a:rPr lang="en-US" altLang="ko-KR" sz="1400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sz="1400" b="1" dirty="0"/>
              <a:t>"Scale space" </a:t>
            </a:r>
            <a:r>
              <a:rPr lang="ko-KR" altLang="en-US" sz="1400" b="1" dirty="0"/>
              <a:t>만들기</a:t>
            </a:r>
            <a:endParaRPr lang="en-US" altLang="ko-KR" sz="1400" b="1" dirty="0"/>
          </a:p>
          <a:p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- </a:t>
            </a:r>
            <a:r>
              <a:rPr lang="ko-KR" altLang="en-US" sz="1400" b="1" dirty="0">
                <a:solidFill>
                  <a:srgbClr val="FF0000"/>
                </a:solidFill>
              </a:rPr>
              <a:t>영상의 확대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축소 연산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 err="1">
                <a:solidFill>
                  <a:srgbClr val="FF0000"/>
                </a:solidFill>
              </a:rPr>
              <a:t>가우시안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블러</a:t>
            </a:r>
            <a:r>
              <a:rPr lang="ko-KR" altLang="en-US" sz="1400" b="1" dirty="0">
                <a:solidFill>
                  <a:srgbClr val="FF0000"/>
                </a:solidFill>
              </a:rPr>
              <a:t> 연산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en-US" altLang="ko-KR" sz="1400" b="1" dirty="0"/>
              <a:t>2. Difference of Gaussian (</a:t>
            </a:r>
            <a:r>
              <a:rPr lang="en-US" altLang="ko-KR" sz="1400" b="1" dirty="0" err="1"/>
              <a:t>DoG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연산</a:t>
            </a:r>
            <a:endParaRPr lang="en-US" altLang="ko-KR" sz="1400" b="1" dirty="0"/>
          </a:p>
          <a:p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– </a:t>
            </a:r>
            <a:r>
              <a:rPr lang="ko-KR" altLang="en-US" sz="1400" b="1" dirty="0">
                <a:solidFill>
                  <a:srgbClr val="FF0000"/>
                </a:solidFill>
              </a:rPr>
              <a:t>영상의 뺄셈 연산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en-US" altLang="ko-KR" sz="1400" b="1" dirty="0"/>
              <a:t>3. </a:t>
            </a:r>
            <a:r>
              <a:rPr lang="en-US" altLang="ko-KR" sz="1400" b="1" dirty="0" err="1"/>
              <a:t>Keypoint</a:t>
            </a:r>
            <a:r>
              <a:rPr lang="ko-KR" altLang="en-US" sz="1400" b="1" dirty="0"/>
              <a:t>들 찾기</a:t>
            </a:r>
            <a:endParaRPr lang="en-US" altLang="ko-KR" sz="1400" b="1" dirty="0"/>
          </a:p>
          <a:p>
            <a:r>
              <a:rPr lang="en-US" altLang="ko-KR" sz="1400" b="1" dirty="0">
                <a:solidFill>
                  <a:srgbClr val="FF0000"/>
                </a:solidFill>
              </a:rPr>
              <a:t> - </a:t>
            </a:r>
            <a:r>
              <a:rPr lang="ko-KR" altLang="en-US" sz="1400" b="1" dirty="0">
                <a:solidFill>
                  <a:srgbClr val="FF0000"/>
                </a:solidFill>
              </a:rPr>
              <a:t>극댓값과 극솟값을 찾는 연산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테일러 급수</a:t>
            </a:r>
            <a:r>
              <a:rPr lang="en-US" altLang="ko-KR" sz="1400" b="1" dirty="0">
                <a:solidFill>
                  <a:srgbClr val="FF0000"/>
                </a:solidFill>
              </a:rPr>
              <a:t>(2</a:t>
            </a:r>
            <a:r>
              <a:rPr lang="ko-KR" altLang="en-US" sz="1400" b="1" dirty="0">
                <a:solidFill>
                  <a:srgbClr val="FF0000"/>
                </a:solidFill>
              </a:rPr>
              <a:t>차 전개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en-US" altLang="ko-KR" sz="1400" b="1" dirty="0"/>
              <a:t>4. </a:t>
            </a:r>
            <a:r>
              <a:rPr lang="ko-KR" altLang="en-US" sz="1400" b="1" dirty="0"/>
              <a:t>나쁜 </a:t>
            </a:r>
            <a:r>
              <a:rPr lang="en-US" altLang="ko-KR" sz="1400" b="1" dirty="0" err="1"/>
              <a:t>Keypoint</a:t>
            </a:r>
            <a:r>
              <a:rPr lang="ko-KR" altLang="en-US" sz="1400" b="1" dirty="0"/>
              <a:t>들 제거하기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스케일 불변성 충족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- </a:t>
            </a:r>
            <a:r>
              <a:rPr lang="ko-KR" altLang="en-US" sz="1400" b="1" dirty="0">
                <a:solidFill>
                  <a:srgbClr val="FF0000"/>
                </a:solidFill>
              </a:rPr>
              <a:t>테일러 급수 전개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 err="1">
                <a:solidFill>
                  <a:srgbClr val="FF0000"/>
                </a:solidFill>
              </a:rPr>
              <a:t>임계값보다</a:t>
            </a:r>
            <a:r>
              <a:rPr lang="ko-KR" altLang="en-US" sz="1400" b="1" dirty="0">
                <a:solidFill>
                  <a:srgbClr val="FF0000"/>
                </a:solidFill>
              </a:rPr>
              <a:t> 낮으면 제외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en-US" altLang="ko-KR" sz="1400" b="1" dirty="0"/>
              <a:t>5. </a:t>
            </a:r>
            <a:r>
              <a:rPr lang="en-US" altLang="ko-KR" sz="1400" b="1" dirty="0" err="1"/>
              <a:t>Keypoint</a:t>
            </a:r>
            <a:r>
              <a:rPr lang="ko-KR" altLang="en-US" sz="1400" b="1" dirty="0"/>
              <a:t>들에 방향 할당해주기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회전 불변성 충족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- </a:t>
            </a:r>
            <a:r>
              <a:rPr lang="ko-KR" altLang="en-US" sz="1400" b="1" dirty="0" err="1">
                <a:solidFill>
                  <a:srgbClr val="FF0000"/>
                </a:solidFill>
              </a:rPr>
              <a:t>가우시안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블러</a:t>
            </a:r>
            <a:r>
              <a:rPr lang="ko-KR" altLang="en-US" sz="1400" b="1" dirty="0">
                <a:solidFill>
                  <a:srgbClr val="FF0000"/>
                </a:solidFill>
              </a:rPr>
              <a:t> 연산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 err="1">
                <a:solidFill>
                  <a:srgbClr val="FF0000"/>
                </a:solidFill>
              </a:rPr>
              <a:t>그레디언트</a:t>
            </a:r>
            <a:r>
              <a:rPr lang="ko-KR" altLang="en-US" sz="1400" b="1" dirty="0">
                <a:solidFill>
                  <a:srgbClr val="FF0000"/>
                </a:solidFill>
              </a:rPr>
              <a:t> 방향과 크기 공식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- </a:t>
            </a:r>
            <a:r>
              <a:rPr lang="ko-KR" altLang="en-US" sz="1400" b="1" dirty="0">
                <a:solidFill>
                  <a:srgbClr val="FF0000"/>
                </a:solidFill>
              </a:rPr>
              <a:t>히스토그램 연산</a:t>
            </a:r>
            <a:endParaRPr lang="ko-KR" altLang="en-US" sz="1400" dirty="0">
              <a:solidFill>
                <a:srgbClr val="FF0000"/>
              </a:solidFill>
            </a:endParaRPr>
          </a:p>
          <a:p>
            <a:r>
              <a:rPr lang="en-US" altLang="ko-KR" sz="1400" b="1" dirty="0"/>
              <a:t>6. </a:t>
            </a:r>
            <a:r>
              <a:rPr lang="ko-KR" altLang="en-US" sz="1400" b="1" dirty="0"/>
              <a:t>최종적으로 </a:t>
            </a:r>
            <a:r>
              <a:rPr lang="en-US" altLang="ko-KR" sz="1400" b="1" dirty="0"/>
              <a:t>SIFT </a:t>
            </a:r>
            <a:r>
              <a:rPr lang="ko-KR" altLang="en-US" sz="1400" b="1" dirty="0"/>
              <a:t>특징들 산출하기</a:t>
            </a:r>
            <a:endParaRPr lang="en-US" altLang="ko-KR" sz="1400" b="1" dirty="0"/>
          </a:p>
          <a:p>
            <a:r>
              <a:rPr lang="en-US" altLang="ko-KR" sz="1400" b="1" dirty="0">
                <a:solidFill>
                  <a:srgbClr val="FF0000"/>
                </a:solidFill>
              </a:rPr>
              <a:t> - </a:t>
            </a:r>
            <a:r>
              <a:rPr lang="ko-KR" altLang="en-US" sz="1400" b="1" dirty="0">
                <a:solidFill>
                  <a:srgbClr val="FF0000"/>
                </a:solidFill>
              </a:rPr>
              <a:t>각각의 </a:t>
            </a:r>
            <a:r>
              <a:rPr lang="en-US" altLang="ko-KR" sz="1400" b="1" dirty="0" err="1">
                <a:solidFill>
                  <a:srgbClr val="FF0000"/>
                </a:solidFill>
              </a:rPr>
              <a:t>keypoint</a:t>
            </a:r>
            <a:r>
              <a:rPr lang="ko-KR" altLang="en-US" sz="1400" b="1" dirty="0">
                <a:solidFill>
                  <a:srgbClr val="FF0000"/>
                </a:solidFill>
              </a:rPr>
              <a:t>의 특징을 </a:t>
            </a:r>
            <a:r>
              <a:rPr lang="en-US" altLang="ko-KR" sz="1400" b="1" dirty="0">
                <a:solidFill>
                  <a:srgbClr val="FF0000"/>
                </a:solidFill>
              </a:rPr>
              <a:t>128</a:t>
            </a:r>
            <a:r>
              <a:rPr lang="ko-KR" altLang="en-US" sz="1400" b="1" dirty="0">
                <a:solidFill>
                  <a:srgbClr val="FF0000"/>
                </a:solidFill>
              </a:rPr>
              <a:t>개의 숫자로 표현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- </a:t>
            </a:r>
            <a:r>
              <a:rPr lang="en-US" altLang="ko-KR" sz="1400" b="1" dirty="0" err="1">
                <a:solidFill>
                  <a:srgbClr val="FF0000"/>
                </a:solidFill>
              </a:rPr>
              <a:t>keypoint</a:t>
            </a:r>
            <a:r>
              <a:rPr lang="ko-KR" altLang="en-US" sz="1400" b="1" dirty="0">
                <a:solidFill>
                  <a:srgbClr val="FF0000"/>
                </a:solidFill>
              </a:rPr>
              <a:t> 주변에 </a:t>
            </a:r>
            <a:r>
              <a:rPr lang="en-US" altLang="ko-KR" sz="1400" b="1" dirty="0">
                <a:solidFill>
                  <a:srgbClr val="FF0000"/>
                </a:solidFill>
              </a:rPr>
              <a:t>16*16 </a:t>
            </a:r>
            <a:r>
              <a:rPr lang="ko-KR" altLang="en-US" sz="1400" b="1" dirty="0">
                <a:solidFill>
                  <a:srgbClr val="FF0000"/>
                </a:solidFill>
              </a:rPr>
              <a:t>윈도우를 세팅하고</a:t>
            </a:r>
            <a:r>
              <a:rPr lang="en-US" altLang="ko-KR" sz="1400" b="1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- </a:t>
            </a:r>
            <a:r>
              <a:rPr lang="ko-KR" altLang="en-US" sz="1400" b="1" dirty="0">
                <a:solidFill>
                  <a:srgbClr val="FF0000"/>
                </a:solidFill>
              </a:rPr>
              <a:t>각 픽셀들의 </a:t>
            </a:r>
            <a:r>
              <a:rPr lang="ko-KR" altLang="en-US" sz="1400" b="1" dirty="0" err="1">
                <a:solidFill>
                  <a:srgbClr val="FF0000"/>
                </a:solidFill>
              </a:rPr>
              <a:t>그레디언트</a:t>
            </a:r>
            <a:r>
              <a:rPr lang="ko-KR" altLang="en-US" sz="1400" b="1" dirty="0">
                <a:solidFill>
                  <a:srgbClr val="FF0000"/>
                </a:solidFill>
              </a:rPr>
              <a:t> 크기와 방향 계산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CD6772-D12D-49AF-B4F9-F41FCCF28733}"/>
              </a:ext>
            </a:extLst>
          </p:cNvPr>
          <p:cNvSpPr/>
          <p:nvPr/>
        </p:nvSpPr>
        <p:spPr>
          <a:xfrm>
            <a:off x="6842600" y="40097"/>
            <a:ext cx="5304225" cy="311559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6467-0101-47F7-8D15-3CF864928060}"/>
              </a:ext>
            </a:extLst>
          </p:cNvPr>
          <p:cNvSpPr txBox="1"/>
          <p:nvPr/>
        </p:nvSpPr>
        <p:spPr>
          <a:xfrm>
            <a:off x="6872604" y="76087"/>
            <a:ext cx="522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>
                <a:solidFill>
                  <a:srgbClr val="FF0000"/>
                </a:solidFill>
              </a:rPr>
              <a:t>코드 존재하며</a:t>
            </a:r>
            <a:r>
              <a:rPr lang="en-US" altLang="ko-KR" dirty="0">
                <a:solidFill>
                  <a:srgbClr val="FF0000"/>
                </a:solidFill>
              </a:rPr>
              <a:t>, SIFT </a:t>
            </a:r>
            <a:r>
              <a:rPr lang="ko-KR" altLang="en-US" dirty="0">
                <a:solidFill>
                  <a:srgbClr val="FF0000"/>
                </a:solidFill>
              </a:rPr>
              <a:t>특징 기술자를 찾는 </a:t>
            </a:r>
            <a:r>
              <a:rPr lang="en-US" altLang="ko-KR" dirty="0">
                <a:solidFill>
                  <a:srgbClr val="FF0000"/>
                </a:solidFill>
              </a:rPr>
              <a:t>code</a:t>
            </a:r>
            <a:r>
              <a:rPr lang="ko-KR" altLang="en-US" dirty="0">
                <a:solidFill>
                  <a:srgbClr val="FF0000"/>
                </a:solidFill>
              </a:rPr>
              <a:t>가 완성되면 수정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최적화 </a:t>
            </a:r>
            <a:r>
              <a:rPr lang="en-US" altLang="ko-KR" b="1" dirty="0">
                <a:solidFill>
                  <a:srgbClr val="FF0000"/>
                </a:solidFill>
              </a:rPr>
              <a:t>(4</a:t>
            </a:r>
            <a:r>
              <a:rPr lang="ko-KR" altLang="en-US" b="1" dirty="0">
                <a:solidFill>
                  <a:srgbClr val="FF0000"/>
                </a:solidFill>
              </a:rPr>
              <a:t>월 </a:t>
            </a:r>
            <a:r>
              <a:rPr lang="en-US" altLang="ko-KR" b="1" dirty="0">
                <a:solidFill>
                  <a:srgbClr val="FF0000"/>
                </a:solidFill>
              </a:rPr>
              <a:t>12</a:t>
            </a:r>
            <a:r>
              <a:rPr lang="ko-KR" altLang="en-US" b="1" dirty="0">
                <a:solidFill>
                  <a:srgbClr val="FF0000"/>
                </a:solidFill>
              </a:rPr>
              <a:t>일</a:t>
            </a:r>
            <a:r>
              <a:rPr lang="en-US" altLang="ko-KR" b="1" dirty="0">
                <a:solidFill>
                  <a:srgbClr val="FF0000"/>
                </a:solidFill>
              </a:rPr>
              <a:t>/19</a:t>
            </a:r>
            <a:r>
              <a:rPr lang="ko-KR" altLang="en-US" b="1" dirty="0">
                <a:solidFill>
                  <a:srgbClr val="FF0000"/>
                </a:solidFill>
              </a:rPr>
              <a:t>일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예정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DF33B5-5EEC-48D2-AED0-2F7AAE585078}"/>
              </a:ext>
            </a:extLst>
          </p:cNvPr>
          <p:cNvSpPr/>
          <p:nvPr/>
        </p:nvSpPr>
        <p:spPr>
          <a:xfrm>
            <a:off x="6842600" y="3278633"/>
            <a:ext cx="5256965" cy="353926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C1E145-41D8-450E-AE45-FE76EF2E901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94568" y="2715594"/>
            <a:ext cx="1648032" cy="23326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45AE6CC-B212-40C0-80A6-2C7ABE5F9538}"/>
              </a:ext>
            </a:extLst>
          </p:cNvPr>
          <p:cNvCxnSpPr/>
          <p:nvPr/>
        </p:nvCxnSpPr>
        <p:spPr>
          <a:xfrm>
            <a:off x="6096000" y="2779425"/>
            <a:ext cx="0" cy="12066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F8A82C-9A25-44DE-B542-C548B47E08E7}"/>
              </a:ext>
            </a:extLst>
          </p:cNvPr>
          <p:cNvSpPr txBox="1"/>
          <p:nvPr/>
        </p:nvSpPr>
        <p:spPr>
          <a:xfrm>
            <a:off x="5152870" y="2507895"/>
            <a:ext cx="3887449" cy="738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직접 구현해야 하는 부분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위의 영상 데이터 클래스를 구현하는 대로 바로 시작 예정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b="1" dirty="0">
                <a:solidFill>
                  <a:srgbClr val="FF0000"/>
                </a:solidFill>
              </a:rPr>
              <a:t>(3</a:t>
            </a:r>
            <a:r>
              <a:rPr lang="ko-KR" altLang="en-US" sz="1400" b="1" dirty="0">
                <a:solidFill>
                  <a:srgbClr val="FF0000"/>
                </a:solidFill>
              </a:rPr>
              <a:t>월 </a:t>
            </a:r>
            <a:r>
              <a:rPr lang="en-US" altLang="ko-KR" sz="1400" b="1" dirty="0">
                <a:solidFill>
                  <a:srgbClr val="FF0000"/>
                </a:solidFill>
              </a:rPr>
              <a:t>15</a:t>
            </a:r>
            <a:r>
              <a:rPr lang="ko-KR" altLang="en-US" sz="1400" b="1" dirty="0">
                <a:solidFill>
                  <a:srgbClr val="FF0000"/>
                </a:solidFill>
              </a:rPr>
              <a:t>일부터 시작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늦어도 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ko-KR" altLang="en-US" sz="1400" b="1" dirty="0">
                <a:solidFill>
                  <a:srgbClr val="FF0000"/>
                </a:solidFill>
              </a:rPr>
              <a:t>월 </a:t>
            </a:r>
            <a:r>
              <a:rPr lang="en-US" altLang="ko-KR" sz="1400" b="1" dirty="0">
                <a:solidFill>
                  <a:srgbClr val="FF0000"/>
                </a:solidFill>
              </a:rPr>
              <a:t>22</a:t>
            </a:r>
            <a:r>
              <a:rPr lang="ko-KR" altLang="en-US" sz="1400" b="1" dirty="0">
                <a:solidFill>
                  <a:srgbClr val="FF0000"/>
                </a:solidFill>
              </a:rPr>
              <a:t>일 시작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5ACE2-9F7D-4AC3-9365-5090CEAFA335}"/>
              </a:ext>
            </a:extLst>
          </p:cNvPr>
          <p:cNvSpPr txBox="1"/>
          <p:nvPr/>
        </p:nvSpPr>
        <p:spPr>
          <a:xfrm>
            <a:off x="9272668" y="3913103"/>
            <a:ext cx="3007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https://bskyvision.com/21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2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415</Words>
  <Application>Microsoft Office PowerPoint</Application>
  <PresentationFormat>와이드스크린</PresentationFormat>
  <Paragraphs>62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윤원 남</dc:creator>
  <cp:lastModifiedBy>윤원 남</cp:lastModifiedBy>
  <cp:revision>9</cp:revision>
  <dcterms:created xsi:type="dcterms:W3CDTF">2019-02-21T15:17:37Z</dcterms:created>
  <dcterms:modified xsi:type="dcterms:W3CDTF">2019-03-08T10:43:24Z</dcterms:modified>
</cp:coreProperties>
</file>