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2" r:id="rId3"/>
    <p:sldId id="276" r:id="rId4"/>
    <p:sldId id="283" r:id="rId5"/>
    <p:sldId id="282" r:id="rId6"/>
    <p:sldId id="281" r:id="rId7"/>
    <p:sldId id="286" r:id="rId8"/>
    <p:sldId id="287" r:id="rId9"/>
    <p:sldId id="290" r:id="rId10"/>
    <p:sldId id="288" r:id="rId11"/>
    <p:sldId id="258" r:id="rId12"/>
    <p:sldId id="259" r:id="rId13"/>
    <p:sldId id="260" r:id="rId14"/>
    <p:sldId id="262" r:id="rId15"/>
    <p:sldId id="263" r:id="rId16"/>
    <p:sldId id="291" r:id="rId17"/>
    <p:sldId id="292" r:id="rId18"/>
    <p:sldId id="294" r:id="rId19"/>
    <p:sldId id="296" r:id="rId20"/>
    <p:sldId id="293" r:id="rId21"/>
    <p:sldId id="298" r:id="rId22"/>
    <p:sldId id="265" r:id="rId23"/>
    <p:sldId id="275" r:id="rId24"/>
    <p:sldId id="300" r:id="rId25"/>
    <p:sldId id="299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93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59A94-BDA3-4DBF-BB9E-3627C7CB92F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FFB5-B202-4435-8257-95403DB0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36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776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261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1500" i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87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18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A392-490B-4CE3-BFFE-548B311FE0ED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CB07-2935-46EC-B3B8-32E65F8D1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트리의 높이와 너비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D2050CA-925B-486E-A58C-8D20EACA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312" y="3696462"/>
            <a:ext cx="6400800" cy="5692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/>
              <a:t>- Recursion(</a:t>
            </a:r>
            <a:r>
              <a:rPr lang="ko-KR" altLang="en-US" dirty="0"/>
              <a:t>재귀</a:t>
            </a:r>
            <a:r>
              <a:rPr lang="en-US" altLang="ko-KR" dirty="0"/>
              <a:t>), </a:t>
            </a:r>
            <a:r>
              <a:rPr lang="ko-KR" altLang="en-US" dirty="0"/>
              <a:t>트리의 순회</a:t>
            </a:r>
            <a:r>
              <a:rPr lang="en-US" altLang="ko-KR" dirty="0"/>
              <a:t>, </a:t>
            </a:r>
            <a:r>
              <a:rPr lang="ko-KR" altLang="en-US" dirty="0"/>
              <a:t>좌표를 어떻게 찾아야 할까</a:t>
            </a:r>
            <a:r>
              <a:rPr lang="en-US" altLang="ko-KR" dirty="0"/>
              <a:t>?</a:t>
            </a:r>
          </a:p>
          <a:p>
            <a:pPr algn="l"/>
            <a:r>
              <a:rPr lang="en-US" altLang="ko-KR" dirty="0"/>
              <a:t>- </a:t>
            </a:r>
            <a:r>
              <a:rPr lang="ko-KR" altLang="en-US" dirty="0"/>
              <a:t>문제를 풀 때 고려하면 좋은 테스트 케이스</a:t>
            </a:r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DA1B8CA8-A840-47E1-922A-831E9198D09F}"/>
              </a:ext>
            </a:extLst>
          </p:cNvPr>
          <p:cNvSpPr txBox="1">
            <a:spLocks/>
          </p:cNvSpPr>
          <p:nvPr/>
        </p:nvSpPr>
        <p:spPr bwMode="gray">
          <a:xfrm>
            <a:off x="1344434" y="4498316"/>
            <a:ext cx="6949529" cy="5692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>
                <a:solidFill>
                  <a:srgbClr val="FFFF00"/>
                </a:solidFill>
              </a:rPr>
              <a:t>20150413 </a:t>
            </a:r>
            <a:r>
              <a:rPr lang="ko-KR" altLang="en-US" sz="1500" dirty="0">
                <a:solidFill>
                  <a:srgbClr val="FFFF00"/>
                </a:solidFill>
              </a:rPr>
              <a:t>남윤원</a:t>
            </a:r>
            <a:r>
              <a:rPr lang="en-US" altLang="ko-KR" sz="1500" dirty="0">
                <a:solidFill>
                  <a:srgbClr val="FFFF00"/>
                </a:solidFill>
              </a:rPr>
              <a:t> </a:t>
            </a:r>
            <a:endParaRPr lang="ko-KR" alt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7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2. </a:t>
            </a:r>
            <a:r>
              <a:rPr lang="ko-KR" altLang="en-US" dirty="0"/>
              <a:t>출력 파악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3D55D6-BBC1-4338-8600-DFC87EF3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359505"/>
            <a:ext cx="6205040" cy="229316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A3971D5-BA82-4C65-80CC-CE19B7F1D3E5}"/>
              </a:ext>
            </a:extLst>
          </p:cNvPr>
          <p:cNvSpPr/>
          <p:nvPr/>
        </p:nvSpPr>
        <p:spPr>
          <a:xfrm>
            <a:off x="585926" y="1408176"/>
            <a:ext cx="319596" cy="1858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DCA881-F2AA-47FF-9EB3-A88D5B3AB2F3}"/>
              </a:ext>
            </a:extLst>
          </p:cNvPr>
          <p:cNvSpPr/>
          <p:nvPr/>
        </p:nvSpPr>
        <p:spPr>
          <a:xfrm rot="5400000">
            <a:off x="3546631" y="565950"/>
            <a:ext cx="319596" cy="5601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A8B8116-F688-46A4-838A-E3D42F18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3820696"/>
            <a:ext cx="8147303" cy="247357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트리의 각 노드의 높이 할당 </a:t>
            </a:r>
            <a:r>
              <a:rPr lang="en-US" altLang="ko-KR" sz="1800" b="1" dirty="0">
                <a:solidFill>
                  <a:srgbClr val="FF0000"/>
                </a:solidFill>
              </a:rPr>
              <a:t>-&gt; </a:t>
            </a:r>
            <a:r>
              <a:rPr lang="ko-KR" altLang="en-US" sz="1800" b="1" dirty="0">
                <a:solidFill>
                  <a:srgbClr val="FF0000"/>
                </a:solidFill>
              </a:rPr>
              <a:t>전위 순회 이용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노드 안에 저장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트리의 각 노드의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좌표 할당 </a:t>
            </a:r>
            <a:r>
              <a:rPr lang="en-US" altLang="ko-KR" sz="1800" b="1" dirty="0">
                <a:solidFill>
                  <a:srgbClr val="FF0000"/>
                </a:solidFill>
              </a:rPr>
              <a:t>-&gt; </a:t>
            </a:r>
            <a:r>
              <a:rPr lang="ko-KR" altLang="en-US" sz="1800" b="1" dirty="0">
                <a:solidFill>
                  <a:srgbClr val="FF0000"/>
                </a:solidFill>
              </a:rPr>
              <a:t>중위 순회 이용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</a:rPr>
              <a:t>새 구조체 저장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각 레벨에 해당하는 너비 계산 </a:t>
            </a:r>
            <a:r>
              <a:rPr lang="en-US" altLang="ko-KR" sz="1800" b="1" dirty="0">
                <a:solidFill>
                  <a:srgbClr val="FF0000"/>
                </a:solidFill>
              </a:rPr>
              <a:t>-&gt; </a:t>
            </a:r>
            <a:r>
              <a:rPr lang="ko-KR" altLang="en-US" sz="1800" b="1" dirty="0">
                <a:solidFill>
                  <a:srgbClr val="FF0000"/>
                </a:solidFill>
              </a:rPr>
              <a:t>격자 구조체 생성하여 저장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너비가 제일 큰 레벨과 그 너비를 출력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sz="1900" b="1" dirty="0">
                <a:solidFill>
                  <a:srgbClr val="FF0000"/>
                </a:solidFill>
              </a:rPr>
              <a:t>4-1 </a:t>
            </a:r>
            <a:r>
              <a:rPr lang="ko-KR" altLang="en-US" sz="1900" b="1" dirty="0">
                <a:solidFill>
                  <a:srgbClr val="FF0000"/>
                </a:solidFill>
              </a:rPr>
              <a:t>너비가 제일 큰 레벨이 둘 이상일 경우</a:t>
            </a:r>
            <a:r>
              <a:rPr lang="en-US" altLang="ko-KR" sz="1900" b="1" dirty="0">
                <a:solidFill>
                  <a:srgbClr val="FF0000"/>
                </a:solidFill>
              </a:rPr>
              <a:t>, </a:t>
            </a:r>
            <a:r>
              <a:rPr lang="ko-KR" altLang="en-US" sz="1900" b="1" dirty="0">
                <a:solidFill>
                  <a:srgbClr val="FF0000"/>
                </a:solidFill>
              </a:rPr>
              <a:t>번호가 작은 레벨을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C49A3-6116-4427-B71C-F5D8CF7856EA}"/>
              </a:ext>
            </a:extLst>
          </p:cNvPr>
          <p:cNvSpPr txBox="1"/>
          <p:nvPr/>
        </p:nvSpPr>
        <p:spPr>
          <a:xfrm>
            <a:off x="378989" y="2937444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0F0CE-236A-4C5C-A1D9-109767253098}"/>
              </a:ext>
            </a:extLst>
          </p:cNvPr>
          <p:cNvSpPr txBox="1"/>
          <p:nvPr/>
        </p:nvSpPr>
        <p:spPr>
          <a:xfrm>
            <a:off x="6308198" y="2997525"/>
            <a:ext cx="3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23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C1BDA-F0F0-4393-8BAE-452C6CB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57200"/>
            <a:ext cx="8147304" cy="723530"/>
          </a:xfrm>
        </p:spPr>
        <p:txBody>
          <a:bodyPr/>
          <a:lstStyle/>
          <a:p>
            <a:pPr algn="l"/>
            <a:r>
              <a:rPr lang="en-US" altLang="ko-KR" dirty="0"/>
              <a:t>   </a:t>
            </a:r>
            <a:r>
              <a:rPr lang="ko-KR" altLang="en-US" dirty="0"/>
              <a:t>이론적 설명 </a:t>
            </a:r>
            <a:r>
              <a:rPr lang="en-US" altLang="ko-KR" dirty="0"/>
              <a:t>- Recursion 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289A3-9E03-460C-9BB3-EEEE3972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452846"/>
            <a:ext cx="8119872" cy="4828032"/>
          </a:xfrm>
        </p:spPr>
        <p:txBody>
          <a:bodyPr/>
          <a:lstStyle/>
          <a:p>
            <a:r>
              <a:rPr lang="ko-KR" altLang="en-US" dirty="0"/>
              <a:t>어떤 함수 안에서 같은 함수를 다시 호출하는 기법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어느 지점에서 </a:t>
            </a:r>
            <a:r>
              <a:rPr lang="en-US" altLang="ko-KR" b="1" dirty="0">
                <a:solidFill>
                  <a:srgbClr val="FF0000"/>
                </a:solidFill>
              </a:rPr>
              <a:t>Recursion</a:t>
            </a:r>
            <a:r>
              <a:rPr lang="ko-KR" altLang="en-US" b="1" dirty="0">
                <a:solidFill>
                  <a:srgbClr val="FF0000"/>
                </a:solidFill>
              </a:rPr>
              <a:t>을 시도하는가</a:t>
            </a:r>
            <a:r>
              <a:rPr lang="en-US" altLang="ko-KR" b="1" dirty="0">
                <a:solidFill>
                  <a:srgbClr val="FF0000"/>
                </a:solidFill>
              </a:rPr>
              <a:t>?” </a:t>
            </a:r>
            <a:r>
              <a:rPr lang="ko-KR" altLang="en-US" dirty="0"/>
              <a:t>가 중요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http://dataidol.com/tonyrogerson/wp-content/uploads/sites/2/2013/04/ErlangRecursionWhatGoesUpMustComeDown.png">
            <a:extLst>
              <a:ext uri="{FF2B5EF4-FFF2-40B4-BE49-F238E27FC236}">
                <a16:creationId xmlns:a16="http://schemas.microsoft.com/office/drawing/2014/main" id="{741E20C3-2D71-4BB0-A2DC-69148221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15" y="2422097"/>
            <a:ext cx="5838669" cy="38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9D633-05CD-4988-8000-C31A0305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65" y="445548"/>
            <a:ext cx="8147304" cy="713232"/>
          </a:xfrm>
        </p:spPr>
        <p:txBody>
          <a:bodyPr/>
          <a:lstStyle/>
          <a:p>
            <a:pPr algn="l"/>
            <a:r>
              <a:rPr lang="en-US" altLang="ko-KR" dirty="0">
                <a:effectLst/>
              </a:rPr>
              <a:t>   </a:t>
            </a:r>
            <a:r>
              <a:rPr lang="ko-KR" altLang="en-US" dirty="0">
                <a:effectLst/>
              </a:rPr>
              <a:t>이론적 설명 </a:t>
            </a:r>
            <a:r>
              <a:rPr lang="en-US" altLang="ko-KR" dirty="0">
                <a:effectLst/>
              </a:rPr>
              <a:t>- Tree</a:t>
            </a:r>
            <a:r>
              <a:rPr lang="en-US" altLang="ko-KR" b="0" dirty="0">
                <a:effectLst/>
              </a:rPr>
              <a:t> traversal (</a:t>
            </a:r>
            <a:r>
              <a:rPr lang="ko-KR" altLang="en-US" b="0" dirty="0">
                <a:effectLst/>
              </a:rPr>
              <a:t>트리 순회</a:t>
            </a:r>
            <a:r>
              <a:rPr lang="en-US" altLang="ko-KR" b="0" dirty="0">
                <a:effectLst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D5739-E554-48D6-94D3-7DA73254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39055"/>
            <a:ext cx="8119872" cy="4631960"/>
          </a:xfrm>
        </p:spPr>
        <p:txBody>
          <a:bodyPr/>
          <a:lstStyle/>
          <a:p>
            <a:r>
              <a:rPr lang="ko-KR" altLang="en-US" dirty="0"/>
              <a:t>트리 구조에서</a:t>
            </a:r>
            <a:r>
              <a:rPr lang="en-US" altLang="ko-KR" dirty="0"/>
              <a:t>, </a:t>
            </a:r>
            <a:r>
              <a:rPr lang="ko-KR" altLang="en-US" dirty="0"/>
              <a:t>각각의 노드를 정확히 한 번만</a:t>
            </a:r>
            <a:r>
              <a:rPr lang="en-US" altLang="ko-KR" dirty="0"/>
              <a:t>, </a:t>
            </a:r>
            <a:r>
              <a:rPr lang="ko-KR" altLang="en-US" dirty="0"/>
              <a:t>체계적인 방법으로 방문하는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노드를 방문하는 순서에 따라 분류되며</a:t>
            </a:r>
            <a:r>
              <a:rPr lang="en-US" altLang="ko-KR" dirty="0"/>
              <a:t>,</a:t>
            </a:r>
            <a:r>
              <a:rPr lang="ko-KR" altLang="en-US" dirty="0"/>
              <a:t> 대표적으로 다음 세 가지의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057275" lvl="2" indent="-457200">
              <a:buAutoNum type="arabicPeriod"/>
            </a:pPr>
            <a:r>
              <a:rPr lang="en-US" altLang="ko-KR" sz="2400" dirty="0"/>
              <a:t>Preorder traversal</a:t>
            </a:r>
          </a:p>
          <a:p>
            <a:pPr marL="1057275" lvl="2" indent="-457200">
              <a:buAutoNum type="arabicPeriod"/>
            </a:pPr>
            <a:r>
              <a:rPr lang="en-US" altLang="ko-KR" sz="2400" dirty="0" err="1"/>
              <a:t>Inorder</a:t>
            </a:r>
            <a:r>
              <a:rPr lang="en-US" altLang="ko-KR" sz="2400" dirty="0"/>
              <a:t> traversal</a:t>
            </a:r>
          </a:p>
          <a:p>
            <a:pPr marL="1057275" lvl="2" indent="-457200">
              <a:buAutoNum type="arabicPeriod"/>
            </a:pPr>
            <a:r>
              <a:rPr lang="en-US" altLang="ko-KR" sz="2400" dirty="0" err="1"/>
              <a:t>Postorder</a:t>
            </a:r>
            <a:r>
              <a:rPr lang="en-US" altLang="ko-KR" sz="2400" dirty="0"/>
              <a:t> traversal</a:t>
            </a:r>
          </a:p>
        </p:txBody>
      </p:sp>
      <p:pic>
        <p:nvPicPr>
          <p:cNvPr id="4" name="Picture 5" descr="C:\Documents and Settings\Administrator\바탕 화면\이산수학 작업 그림파일\8장\47.png">
            <a:extLst>
              <a:ext uri="{FF2B5EF4-FFF2-40B4-BE49-F238E27FC236}">
                <a16:creationId xmlns:a16="http://schemas.microsoft.com/office/drawing/2014/main" id="{1B34D38E-6654-48C8-B236-1E338193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56748"/>
            <a:ext cx="4069080" cy="171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39A0-5AD4-4FEA-BDD6-17A31566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1786"/>
            <a:ext cx="8147304" cy="950976"/>
          </a:xfrm>
        </p:spPr>
        <p:txBody>
          <a:bodyPr/>
          <a:lstStyle/>
          <a:p>
            <a:pPr algn="l"/>
            <a:r>
              <a:rPr lang="ko-KR" altLang="en-US" b="0" dirty="0">
                <a:effectLst/>
              </a:rPr>
              <a:t>  이론적 설명 </a:t>
            </a:r>
            <a:r>
              <a:rPr lang="en-US" altLang="ko-KR" b="0" dirty="0">
                <a:effectLst/>
              </a:rPr>
              <a:t>- Preorder traversal of a tree(</a:t>
            </a:r>
            <a:r>
              <a:rPr lang="ko-KR" altLang="en-US" b="0" dirty="0">
                <a:effectLst/>
              </a:rPr>
              <a:t>전위순회</a:t>
            </a:r>
            <a:r>
              <a:rPr lang="en-US" altLang="ko-KR" b="0" dirty="0">
                <a:effectLst/>
              </a:rPr>
              <a:t>)</a:t>
            </a:r>
            <a:endParaRPr lang="ko-KR" altLang="en-US" dirty="0"/>
          </a:p>
        </p:txBody>
      </p:sp>
      <p:pic>
        <p:nvPicPr>
          <p:cNvPr id="5" name="Picture 2" descr="C:\Documents and Settings\Administrator\바탕 화면\이산수학 작업 그림파일\8장\36.png">
            <a:extLst>
              <a:ext uri="{FF2B5EF4-FFF2-40B4-BE49-F238E27FC236}">
                <a16:creationId xmlns:a16="http://schemas.microsoft.com/office/drawing/2014/main" id="{07CD6A15-C895-42CD-BB15-A70348322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r="10595" b="15522"/>
          <a:stretch/>
        </p:blipFill>
        <p:spPr bwMode="auto">
          <a:xfrm>
            <a:off x="671159" y="1110073"/>
            <a:ext cx="3732165" cy="24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7D7A69-16B8-471C-A54F-F6532A454077}"/>
              </a:ext>
            </a:extLst>
          </p:cNvPr>
          <p:cNvSpPr/>
          <p:nvPr/>
        </p:nvSpPr>
        <p:spPr>
          <a:xfrm>
            <a:off x="5400663" y="4309107"/>
            <a:ext cx="29555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i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A,B,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D,E,C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의 순서로 탐방</a:t>
            </a:r>
            <a:endParaRPr lang="ko-KR" altLang="en-US" i="1" dirty="0"/>
          </a:p>
        </p:txBody>
      </p:sp>
      <p:pic>
        <p:nvPicPr>
          <p:cNvPr id="6" name="Picture 4" descr="C:\Documents and Settings\Administrator\바탕 화면\이산수학 작업 그림파일\8장\42.png">
            <a:extLst>
              <a:ext uri="{FF2B5EF4-FFF2-40B4-BE49-F238E27FC236}">
                <a16:creationId xmlns:a16="http://schemas.microsoft.com/office/drawing/2014/main" id="{0CD88BBA-315A-468B-9FDC-1BEA65A9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9" y="3666478"/>
            <a:ext cx="4729504" cy="24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E87683-0582-42C3-A014-2E3CEE3FC164}"/>
              </a:ext>
            </a:extLst>
          </p:cNvPr>
          <p:cNvSpPr/>
          <p:nvPr/>
        </p:nvSpPr>
        <p:spPr>
          <a:xfrm>
            <a:off x="781235" y="3790765"/>
            <a:ext cx="2645546" cy="193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3791AA-146F-46CC-8FB3-86E95353D66B}"/>
              </a:ext>
            </a:extLst>
          </p:cNvPr>
          <p:cNvSpPr/>
          <p:nvPr/>
        </p:nvSpPr>
        <p:spPr>
          <a:xfrm>
            <a:off x="1212941" y="4826258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F8F41A-934D-4B64-B0F9-F5DF47D8D754}"/>
              </a:ext>
            </a:extLst>
          </p:cNvPr>
          <p:cNvSpPr/>
          <p:nvPr/>
        </p:nvSpPr>
        <p:spPr>
          <a:xfrm>
            <a:off x="1214421" y="5076315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21025-60AC-4861-8248-6BD8EF8E2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8"/>
          <a:stretch/>
        </p:blipFill>
        <p:spPr bwMode="auto">
          <a:xfrm>
            <a:off x="4571999" y="1134754"/>
            <a:ext cx="3810803" cy="311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EDAD1B1-8740-4751-B666-23F20224C270}"/>
              </a:ext>
            </a:extLst>
          </p:cNvPr>
          <p:cNvSpPr/>
          <p:nvPr/>
        </p:nvSpPr>
        <p:spPr>
          <a:xfrm>
            <a:off x="8113051" y="2010927"/>
            <a:ext cx="188712" cy="239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B7CBD-0C8E-4532-A030-343CD8330DB7}"/>
              </a:ext>
            </a:extLst>
          </p:cNvPr>
          <p:cNvSpPr/>
          <p:nvPr/>
        </p:nvSpPr>
        <p:spPr>
          <a:xfrm>
            <a:off x="3519101" y="4550850"/>
            <a:ext cx="2341424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루트 노드 출력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왼쪽 자식 탐색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오른쪽 자식 탐색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8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A0DC-F02F-4885-8C4C-91748EB5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54" y="377298"/>
            <a:ext cx="8147304" cy="865573"/>
          </a:xfrm>
        </p:spPr>
        <p:txBody>
          <a:bodyPr/>
          <a:lstStyle/>
          <a:p>
            <a:pPr algn="l"/>
            <a:r>
              <a:rPr lang="en-US" altLang="ko-KR" b="0" dirty="0">
                <a:effectLst/>
              </a:rPr>
              <a:t>   </a:t>
            </a:r>
            <a:r>
              <a:rPr lang="ko-KR" altLang="en-US" b="0" dirty="0">
                <a:effectLst/>
              </a:rPr>
              <a:t>이론적 설명 </a:t>
            </a:r>
            <a:r>
              <a:rPr lang="en-US" altLang="ko-KR" b="0" dirty="0">
                <a:effectLst/>
              </a:rPr>
              <a:t>- </a:t>
            </a:r>
            <a:r>
              <a:rPr lang="en-US" altLang="ko-KR" b="0" dirty="0" err="1">
                <a:effectLst/>
              </a:rPr>
              <a:t>Inorder</a:t>
            </a:r>
            <a:r>
              <a:rPr lang="en-US" altLang="ko-KR" b="0" dirty="0">
                <a:effectLst/>
              </a:rPr>
              <a:t> traversal of a tree(</a:t>
            </a:r>
            <a:r>
              <a:rPr lang="ko-KR" altLang="en-US" b="0" dirty="0">
                <a:effectLst/>
              </a:rPr>
              <a:t>중위순회</a:t>
            </a:r>
            <a:r>
              <a:rPr lang="en-US" altLang="ko-KR" b="0" dirty="0">
                <a:effectLst/>
              </a:rPr>
              <a:t>)</a:t>
            </a:r>
            <a:endParaRPr lang="ko-KR" altLang="en-US" dirty="0"/>
          </a:p>
        </p:txBody>
      </p:sp>
      <p:pic>
        <p:nvPicPr>
          <p:cNvPr id="3" name="Picture 2" descr="C:\Documents and Settings\Administrator\바탕 화면\이산수학 작업 그림파일\8장\38.png">
            <a:extLst>
              <a:ext uri="{FF2B5EF4-FFF2-40B4-BE49-F238E27FC236}">
                <a16:creationId xmlns:a16="http://schemas.microsoft.com/office/drawing/2014/main" id="{06EF62D7-79D2-4908-AC54-2B713526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0" y="3706939"/>
            <a:ext cx="4575544" cy="23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Administrator\바탕 화면\이산수학 작업 그림파일\8장\36.png">
            <a:extLst>
              <a:ext uri="{FF2B5EF4-FFF2-40B4-BE49-F238E27FC236}">
                <a16:creationId xmlns:a16="http://schemas.microsoft.com/office/drawing/2014/main" id="{E2FA0448-8552-4184-91D7-7263A5BF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r="10595" b="15522"/>
          <a:stretch/>
        </p:blipFill>
        <p:spPr bwMode="auto">
          <a:xfrm>
            <a:off x="671159" y="1110073"/>
            <a:ext cx="3732165" cy="24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Administrator\바탕 화면\이산수학 작업 그림파일\8장\40.png">
            <a:extLst>
              <a:ext uri="{FF2B5EF4-FFF2-40B4-BE49-F238E27FC236}">
                <a16:creationId xmlns:a16="http://schemas.microsoft.com/office/drawing/2014/main" id="{380C29E1-9233-4560-8579-5DD3F5FE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61" y="1117943"/>
            <a:ext cx="4177185" cy="271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1299B5-B516-4FD5-83B3-2E5F680124EE}"/>
              </a:ext>
            </a:extLst>
          </p:cNvPr>
          <p:cNvSpPr/>
          <p:nvPr/>
        </p:nvSpPr>
        <p:spPr>
          <a:xfrm>
            <a:off x="5246704" y="3848638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D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b="1" i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E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b="1" i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의 순서로 탐방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1979D1-EBEC-46D4-BA1D-4D0B310C2BB6}"/>
              </a:ext>
            </a:extLst>
          </p:cNvPr>
          <p:cNvSpPr/>
          <p:nvPr/>
        </p:nvSpPr>
        <p:spPr>
          <a:xfrm>
            <a:off x="781235" y="3790765"/>
            <a:ext cx="2645546" cy="193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B49B24-630E-4440-95A6-CB2878B74A96}"/>
              </a:ext>
            </a:extLst>
          </p:cNvPr>
          <p:cNvSpPr/>
          <p:nvPr/>
        </p:nvSpPr>
        <p:spPr>
          <a:xfrm>
            <a:off x="1214420" y="4626462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1186D-0E0E-463D-B86A-D2AB200D2794}"/>
              </a:ext>
            </a:extLst>
          </p:cNvPr>
          <p:cNvSpPr/>
          <p:nvPr/>
        </p:nvSpPr>
        <p:spPr>
          <a:xfrm>
            <a:off x="1214421" y="5076315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0F8284-23E8-4F51-A6A5-D543B92EF676}"/>
              </a:ext>
            </a:extLst>
          </p:cNvPr>
          <p:cNvSpPr/>
          <p:nvPr/>
        </p:nvSpPr>
        <p:spPr>
          <a:xfrm>
            <a:off x="3375797" y="4553616"/>
            <a:ext cx="2341424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왼쪽 자식 탐색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루트 노드 출력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오른쪽 자식 탐색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1281DE29-360C-472E-BC02-849F41389180}"/>
              </a:ext>
            </a:extLst>
          </p:cNvPr>
          <p:cNvSpPr/>
          <p:nvPr/>
        </p:nvSpPr>
        <p:spPr>
          <a:xfrm>
            <a:off x="8113051" y="2010927"/>
            <a:ext cx="188712" cy="239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48D28-043B-4BE7-A4A2-68FCE0F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22" y="466078"/>
            <a:ext cx="8147304" cy="713232"/>
          </a:xfrm>
        </p:spPr>
        <p:txBody>
          <a:bodyPr/>
          <a:lstStyle/>
          <a:p>
            <a:pPr algn="l"/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이론적 설명 </a:t>
            </a:r>
            <a:r>
              <a:rPr lang="en-US" altLang="ko-KR" b="0" dirty="0">
                <a:effectLst/>
              </a:rPr>
              <a:t>- </a:t>
            </a:r>
            <a:r>
              <a:rPr lang="en-US" altLang="ko-KR" b="0" dirty="0" err="1">
                <a:effectLst/>
              </a:rPr>
              <a:t>Postorder</a:t>
            </a:r>
            <a:r>
              <a:rPr lang="en-US" altLang="ko-KR" b="0" dirty="0">
                <a:effectLst/>
              </a:rPr>
              <a:t> traversal of a tree(</a:t>
            </a:r>
            <a:r>
              <a:rPr lang="ko-KR" altLang="en-US" b="0" dirty="0">
                <a:effectLst/>
              </a:rPr>
              <a:t>후위순회</a:t>
            </a:r>
            <a:r>
              <a:rPr lang="en-US" altLang="ko-KR" b="0" dirty="0">
                <a:effectLst/>
              </a:rPr>
              <a:t>)</a:t>
            </a:r>
            <a:endParaRPr lang="ko-KR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455C1E5-CD84-4FFC-AFC1-E99566F10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7"/>
          <a:stretch/>
        </p:blipFill>
        <p:spPr bwMode="auto">
          <a:xfrm>
            <a:off x="4433908" y="1083746"/>
            <a:ext cx="3928857" cy="249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777DE1-AFDA-4D89-B1BE-E2EC283A369A}"/>
              </a:ext>
            </a:extLst>
          </p:cNvPr>
          <p:cNvSpPr/>
          <p:nvPr/>
        </p:nvSpPr>
        <p:spPr>
          <a:xfrm>
            <a:off x="5398492" y="3570213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D,E,</a:t>
            </a:r>
            <a:r>
              <a:rPr lang="en-US" altLang="ko-KR" i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i="1" dirty="0">
                <a:latin typeface="HY중고딕" pitchFamily="18" charset="-127"/>
                <a:ea typeface="HY중고딕" pitchFamily="18" charset="-127"/>
              </a:rPr>
              <a:t>,C,</a:t>
            </a:r>
            <a:r>
              <a:rPr lang="en-US" altLang="ko-KR" i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 의 순서로 탐방</a:t>
            </a:r>
            <a:endParaRPr lang="ko-KR" altLang="en-US" i="1" dirty="0"/>
          </a:p>
        </p:txBody>
      </p:sp>
      <p:pic>
        <p:nvPicPr>
          <p:cNvPr id="6" name="Picture 2" descr="C:\Documents and Settings\Administrator\바탕 화면\이산수학 작업 그림파일\8장\36.png">
            <a:extLst>
              <a:ext uri="{FF2B5EF4-FFF2-40B4-BE49-F238E27FC236}">
                <a16:creationId xmlns:a16="http://schemas.microsoft.com/office/drawing/2014/main" id="{366573EA-8412-429B-BDCD-7DC877199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r="10595" b="15522"/>
          <a:stretch/>
        </p:blipFill>
        <p:spPr bwMode="auto">
          <a:xfrm>
            <a:off x="781235" y="1083747"/>
            <a:ext cx="3732165" cy="24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Documents and Settings\Administrator\바탕 화면\이산수학 작업 그림파일\8장\45.png">
            <a:extLst>
              <a:ext uri="{FF2B5EF4-FFF2-40B4-BE49-F238E27FC236}">
                <a16:creationId xmlns:a16="http://schemas.microsoft.com/office/drawing/2014/main" id="{E35D4FB1-7D95-4612-8B0D-35DB31B2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4" y="3677050"/>
            <a:ext cx="4663498" cy="249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B15CEE-2327-4FD8-971B-0CD8B3001AB9}"/>
              </a:ext>
            </a:extLst>
          </p:cNvPr>
          <p:cNvSpPr/>
          <p:nvPr/>
        </p:nvSpPr>
        <p:spPr>
          <a:xfrm>
            <a:off x="781235" y="3790765"/>
            <a:ext cx="2645546" cy="193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D4A46-9D85-4748-97E7-F70A643390F1}"/>
              </a:ext>
            </a:extLst>
          </p:cNvPr>
          <p:cNvSpPr/>
          <p:nvPr/>
        </p:nvSpPr>
        <p:spPr>
          <a:xfrm>
            <a:off x="1214420" y="4626462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F83A5-1986-4657-B317-118181D8D3C4}"/>
              </a:ext>
            </a:extLst>
          </p:cNvPr>
          <p:cNvSpPr/>
          <p:nvPr/>
        </p:nvSpPr>
        <p:spPr>
          <a:xfrm>
            <a:off x="1214419" y="4859372"/>
            <a:ext cx="2151695" cy="251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ED65F-B28F-473D-8F31-CD8C86A50983}"/>
              </a:ext>
            </a:extLst>
          </p:cNvPr>
          <p:cNvSpPr/>
          <p:nvPr/>
        </p:nvSpPr>
        <p:spPr>
          <a:xfrm>
            <a:off x="3384675" y="4571372"/>
            <a:ext cx="2341424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왼쪽 자식 탐색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오른쪽 자식 탐색</a:t>
            </a:r>
            <a:endParaRPr lang="en-US" altLang="ko-KR" sz="1500" dirty="0">
              <a:solidFill>
                <a:schemeClr val="accent2">
                  <a:lumMod val="50000"/>
                </a:schemeClr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// </a:t>
            </a:r>
            <a:r>
              <a:rPr lang="ko-KR" altLang="en-US" sz="1500" dirty="0">
                <a:solidFill>
                  <a:schemeClr val="accent2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rPr>
              <a:t>루트 노드 출력</a:t>
            </a:r>
            <a:endParaRPr lang="ko-KR" alt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8EFA9F2-2E7C-48C8-88E1-C3D40C60073F}"/>
              </a:ext>
            </a:extLst>
          </p:cNvPr>
          <p:cNvSpPr/>
          <p:nvPr/>
        </p:nvSpPr>
        <p:spPr>
          <a:xfrm>
            <a:off x="8071717" y="1436294"/>
            <a:ext cx="188712" cy="239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6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796" y="1242875"/>
            <a:ext cx="3089429" cy="356882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각 노드의 높이 할당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- </a:t>
            </a:r>
            <a:r>
              <a:rPr lang="ko-KR" altLang="en-US" sz="1800" b="1" dirty="0">
                <a:solidFill>
                  <a:srgbClr val="FF0000"/>
                </a:solidFill>
              </a:rPr>
              <a:t>전위 순회 이용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최초 높이를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로 부여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먼저 방문한 노드의 높이를 기입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자신의 좌측에 노드가 있는지 확인</a:t>
            </a:r>
            <a:r>
              <a:rPr lang="en-US" altLang="ko-KR" sz="1800" b="1" dirty="0"/>
              <a:t>,</a:t>
            </a:r>
          </a:p>
          <a:p>
            <a:pPr marL="0" indent="0">
              <a:buNone/>
            </a:pPr>
            <a:r>
              <a:rPr lang="en-US" altLang="ko-KR" sz="1800" b="1" dirty="0"/>
              <a:t>   </a:t>
            </a:r>
            <a:r>
              <a:rPr lang="ko-KR" altLang="en-US" sz="1800" b="1" dirty="0"/>
              <a:t>있다면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방문</a:t>
            </a:r>
            <a:r>
              <a:rPr lang="en-US" altLang="ko-KR" sz="1800" b="1" dirty="0"/>
              <a:t>  (</a:t>
            </a:r>
            <a:r>
              <a:rPr lang="ko-KR" altLang="en-US" sz="1800" b="1" dirty="0"/>
              <a:t>높이 매개변수 </a:t>
            </a:r>
            <a:r>
              <a:rPr lang="en-US" altLang="ko-KR" sz="1800" b="1" dirty="0"/>
              <a:t>+1)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자신의 우측에 노드가 있는지 확인</a:t>
            </a:r>
            <a:r>
              <a:rPr lang="en-US" altLang="ko-KR" sz="1800" b="1" dirty="0"/>
              <a:t>,</a:t>
            </a:r>
          </a:p>
          <a:p>
            <a:pPr marL="0" indent="0">
              <a:buNone/>
            </a:pPr>
            <a:r>
              <a:rPr lang="ko-KR" altLang="en-US" sz="1800" b="1" dirty="0"/>
              <a:t>   있다면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방문</a:t>
            </a:r>
            <a:r>
              <a:rPr lang="en-US" altLang="ko-KR" sz="1800" b="1" dirty="0"/>
              <a:t>  (</a:t>
            </a:r>
            <a:r>
              <a:rPr lang="ko-KR" altLang="en-US" sz="1800" b="1" dirty="0"/>
              <a:t>높이 매개변수 </a:t>
            </a:r>
            <a:r>
              <a:rPr lang="en-US" altLang="ko-KR" sz="1800" b="1" dirty="0"/>
              <a:t>+1)</a:t>
            </a:r>
          </a:p>
          <a:p>
            <a:pPr marL="0" indent="0">
              <a:buNone/>
            </a:pP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더 이상 탐색할 노드가 없을 때까지                                                                           반복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- </a:t>
            </a:r>
            <a:r>
              <a:rPr lang="ko-KR" altLang="en-US" sz="1800" b="1" dirty="0">
                <a:solidFill>
                  <a:srgbClr val="FF0000"/>
                </a:solidFill>
              </a:rPr>
              <a:t>노드 안에 저장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8B7454-9386-416F-ABDF-F7301BCFE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6" t="192" r="686" b="-192"/>
          <a:stretch/>
        </p:blipFill>
        <p:spPr>
          <a:xfrm>
            <a:off x="335060" y="1248767"/>
            <a:ext cx="5190152" cy="3104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FA0E5A-74EC-4117-8C79-1002EE91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1" y="3909996"/>
            <a:ext cx="5193686" cy="25560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582B46-EC52-48C7-8B03-B107F8A2BA14}"/>
              </a:ext>
            </a:extLst>
          </p:cNvPr>
          <p:cNvSpPr/>
          <p:nvPr/>
        </p:nvSpPr>
        <p:spPr>
          <a:xfrm>
            <a:off x="800542" y="4087550"/>
            <a:ext cx="4728205" cy="222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8A2026-BA51-491D-99FC-0BAF701C07D7}"/>
              </a:ext>
            </a:extLst>
          </p:cNvPr>
          <p:cNvSpPr/>
          <p:nvPr/>
        </p:nvSpPr>
        <p:spPr>
          <a:xfrm>
            <a:off x="1342080" y="4975317"/>
            <a:ext cx="4057095" cy="284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AEB32C-CACC-4DBB-9E59-633D431E2ED9}"/>
              </a:ext>
            </a:extLst>
          </p:cNvPr>
          <p:cNvSpPr/>
          <p:nvPr/>
        </p:nvSpPr>
        <p:spPr>
          <a:xfrm>
            <a:off x="1350956" y="5768788"/>
            <a:ext cx="4057095" cy="284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5D9B62D-30DB-464A-B5CF-B1D935F563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07" t="7697" r="38968" b="46713"/>
          <a:stretch/>
        </p:blipFill>
        <p:spPr>
          <a:xfrm>
            <a:off x="5792954" y="4322847"/>
            <a:ext cx="2427768" cy="218491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052FFE-C2C3-43B1-BCAE-9AAA6DF282A3}"/>
              </a:ext>
            </a:extLst>
          </p:cNvPr>
          <p:cNvCxnSpPr>
            <a:cxnSpLocks/>
          </p:cNvCxnSpPr>
          <p:nvPr/>
        </p:nvCxnSpPr>
        <p:spPr>
          <a:xfrm>
            <a:off x="326182" y="3909996"/>
            <a:ext cx="519903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CE3153-29CA-42B0-825E-0E97DB71F876}"/>
              </a:ext>
            </a:extLst>
          </p:cNvPr>
          <p:cNvSpPr/>
          <p:nvPr/>
        </p:nvSpPr>
        <p:spPr>
          <a:xfrm>
            <a:off x="1038687" y="3429000"/>
            <a:ext cx="1855433" cy="2180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29E374-A28C-4EF5-BD3D-6640237A5048}"/>
              </a:ext>
            </a:extLst>
          </p:cNvPr>
          <p:cNvCxnSpPr>
            <a:stCxn id="23" idx="3"/>
            <a:endCxn id="15" idx="0"/>
          </p:cNvCxnSpPr>
          <p:nvPr/>
        </p:nvCxnSpPr>
        <p:spPr>
          <a:xfrm>
            <a:off x="2894120" y="3538010"/>
            <a:ext cx="270525" cy="5495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300DF2-F17A-4257-A516-E4267150348C}"/>
              </a:ext>
            </a:extLst>
          </p:cNvPr>
          <p:cNvSpPr/>
          <p:nvPr/>
        </p:nvSpPr>
        <p:spPr>
          <a:xfrm>
            <a:off x="5992429" y="4820661"/>
            <a:ext cx="1899820" cy="1546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CFAACE-6206-430A-8466-010D811D71D1}"/>
              </a:ext>
            </a:extLst>
          </p:cNvPr>
          <p:cNvSpPr/>
          <p:nvPr/>
        </p:nvSpPr>
        <p:spPr>
          <a:xfrm>
            <a:off x="5601651" y="2095131"/>
            <a:ext cx="3009689" cy="12073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08AF92-D2A1-4B7C-A6FF-721FD3A3D759}"/>
              </a:ext>
            </a:extLst>
          </p:cNvPr>
          <p:cNvSpPr/>
          <p:nvPr/>
        </p:nvSpPr>
        <p:spPr>
          <a:xfrm>
            <a:off x="6400800" y="2559680"/>
            <a:ext cx="426127" cy="2545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FF5069-B45F-49D6-B60B-633E379EC6D5}"/>
              </a:ext>
            </a:extLst>
          </p:cNvPr>
          <p:cNvSpPr/>
          <p:nvPr/>
        </p:nvSpPr>
        <p:spPr>
          <a:xfrm>
            <a:off x="6400800" y="2991833"/>
            <a:ext cx="426127" cy="2545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65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107377-B105-4FBF-AEF0-1226A866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8" y="1217205"/>
            <a:ext cx="5391558" cy="1811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EDE7B-C32F-4143-936F-E935DA3E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4954"/>
          <a:stretch/>
        </p:blipFill>
        <p:spPr>
          <a:xfrm>
            <a:off x="292321" y="3028217"/>
            <a:ext cx="5414593" cy="31758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816" y="1256902"/>
            <a:ext cx="3089429" cy="378561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2. </a:t>
            </a:r>
            <a:r>
              <a:rPr lang="ko-KR" altLang="en-US" b="1" dirty="0">
                <a:solidFill>
                  <a:srgbClr val="FF0000"/>
                </a:solidFill>
              </a:rPr>
              <a:t>각 노드의 </a:t>
            </a:r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>
                <a:solidFill>
                  <a:srgbClr val="FF0000"/>
                </a:solidFill>
              </a:rPr>
              <a:t>좌표 할당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- </a:t>
            </a:r>
            <a:r>
              <a:rPr lang="ko-KR" altLang="en-US" sz="1800" b="1" dirty="0">
                <a:solidFill>
                  <a:srgbClr val="FF0000"/>
                </a:solidFill>
              </a:rPr>
              <a:t>중위 순회 이용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루트 노드에서 시작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 err="1"/>
              <a:t>width_num</a:t>
            </a:r>
            <a:r>
              <a:rPr lang="en-US" altLang="ko-KR" sz="1800" b="1" dirty="0"/>
              <a:t> = 1</a:t>
            </a:r>
            <a:r>
              <a:rPr lang="ko-KR" altLang="en-US" sz="1800" b="1" dirty="0"/>
              <a:t>로 두고 시작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자신의 좌측에 노드가 있다면 방문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없다면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격자 구조체 배열의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 err="1"/>
              <a:t>width_num</a:t>
            </a:r>
            <a:r>
              <a:rPr lang="ko-KR" altLang="en-US" sz="1800" b="1" dirty="0"/>
              <a:t>번째에 그 노드의 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포인터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주소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기록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width_num</a:t>
            </a:r>
            <a:r>
              <a:rPr lang="en-US" altLang="ko-KR" sz="1800" b="1" dirty="0"/>
              <a:t>++</a:t>
            </a:r>
          </a:p>
          <a:p>
            <a:pPr marL="0" indent="0">
              <a:buNone/>
            </a:pPr>
            <a:r>
              <a:rPr lang="en-US" altLang="ko-KR" sz="1800" b="1" dirty="0"/>
              <a:t> - </a:t>
            </a:r>
            <a:r>
              <a:rPr lang="ko-KR" altLang="en-US" sz="1800" b="1" dirty="0"/>
              <a:t>자신의 우측에 노드가 있다면 방문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- </a:t>
            </a:r>
            <a:r>
              <a:rPr lang="ko-KR" altLang="en-US" sz="1800" b="1" dirty="0"/>
              <a:t>더 이상 탐색할 노드가 없을 때까지                                                                           반복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- </a:t>
            </a:r>
            <a:r>
              <a:rPr lang="ko-KR" altLang="en-US" sz="1800" b="1" dirty="0">
                <a:solidFill>
                  <a:srgbClr val="FF0000"/>
                </a:solidFill>
              </a:rPr>
              <a:t>새 구조체 안에 저장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582B46-EC52-48C7-8B03-B107F8A2BA14}"/>
              </a:ext>
            </a:extLst>
          </p:cNvPr>
          <p:cNvSpPr/>
          <p:nvPr/>
        </p:nvSpPr>
        <p:spPr>
          <a:xfrm>
            <a:off x="763480" y="3075214"/>
            <a:ext cx="4907066" cy="31096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8A2026-BA51-491D-99FC-0BAF701C07D7}"/>
              </a:ext>
            </a:extLst>
          </p:cNvPr>
          <p:cNvSpPr/>
          <p:nvPr/>
        </p:nvSpPr>
        <p:spPr>
          <a:xfrm>
            <a:off x="1256702" y="3925460"/>
            <a:ext cx="4396947" cy="284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AEB32C-CACC-4DBB-9E59-633D431E2ED9}"/>
              </a:ext>
            </a:extLst>
          </p:cNvPr>
          <p:cNvSpPr/>
          <p:nvPr/>
        </p:nvSpPr>
        <p:spPr>
          <a:xfrm>
            <a:off x="1247824" y="5387902"/>
            <a:ext cx="4427834" cy="284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6052FFE-C2C3-43B1-BCAE-9AAA6DF282A3}"/>
              </a:ext>
            </a:extLst>
          </p:cNvPr>
          <p:cNvCxnSpPr>
            <a:cxnSpLocks/>
          </p:cNvCxnSpPr>
          <p:nvPr/>
        </p:nvCxnSpPr>
        <p:spPr>
          <a:xfrm>
            <a:off x="268020" y="3028217"/>
            <a:ext cx="5415816" cy="236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CE3153-29CA-42B0-825E-0E97DB71F876}"/>
              </a:ext>
            </a:extLst>
          </p:cNvPr>
          <p:cNvSpPr/>
          <p:nvPr/>
        </p:nvSpPr>
        <p:spPr>
          <a:xfrm>
            <a:off x="1114993" y="2229047"/>
            <a:ext cx="3625680" cy="2180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29E374-A28C-4EF5-BD3D-6640237A5048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3208132" y="2338057"/>
            <a:ext cx="1532541" cy="7371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CFAACE-6206-430A-8466-010D811D71D1}"/>
              </a:ext>
            </a:extLst>
          </p:cNvPr>
          <p:cNvSpPr/>
          <p:nvPr/>
        </p:nvSpPr>
        <p:spPr>
          <a:xfrm>
            <a:off x="5748990" y="2299973"/>
            <a:ext cx="3009689" cy="12214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08AF92-D2A1-4B7C-A6FF-721FD3A3D759}"/>
              </a:ext>
            </a:extLst>
          </p:cNvPr>
          <p:cNvSpPr/>
          <p:nvPr/>
        </p:nvSpPr>
        <p:spPr>
          <a:xfrm>
            <a:off x="8221734" y="2357993"/>
            <a:ext cx="441303" cy="2635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384D8-5ADA-41D5-8909-2E2B09A3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04" y="4532527"/>
            <a:ext cx="3028950" cy="12001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3A5C80-D719-4A8A-B41B-9156EB1C34A2}"/>
              </a:ext>
            </a:extLst>
          </p:cNvPr>
          <p:cNvSpPr/>
          <p:nvPr/>
        </p:nvSpPr>
        <p:spPr>
          <a:xfrm>
            <a:off x="8217799" y="3211309"/>
            <a:ext cx="441303" cy="2635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1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256901"/>
            <a:ext cx="8271469" cy="5915079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rgbClr val="FF0000"/>
                </a:solidFill>
              </a:rPr>
              <a:t>3. </a:t>
            </a:r>
            <a:r>
              <a:rPr lang="ko-KR" altLang="en-US" sz="1900" b="1" dirty="0">
                <a:solidFill>
                  <a:srgbClr val="FF0000"/>
                </a:solidFill>
              </a:rPr>
              <a:t>각 레벨에 해당하는</a:t>
            </a:r>
            <a:r>
              <a:rPr lang="en-US" altLang="ko-KR" sz="1900" b="1" dirty="0">
                <a:solidFill>
                  <a:srgbClr val="FF0000"/>
                </a:solidFill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</a:rPr>
              <a:t>너비 계산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900" b="1" dirty="0"/>
              <a:t>   - x</a:t>
            </a:r>
            <a:r>
              <a:rPr lang="ko-KR" altLang="en-US" sz="1900" b="1" dirty="0"/>
              <a:t>좌표</a:t>
            </a:r>
            <a:endParaRPr lang="en-US" altLang="ko-KR" sz="1900" b="1" dirty="0"/>
          </a:p>
          <a:p>
            <a:pPr marL="0" indent="0">
              <a:buNone/>
            </a:pPr>
            <a:endParaRPr lang="en-US" altLang="ko-KR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900" b="1" dirty="0"/>
              <a:t> </a:t>
            </a:r>
          </a:p>
          <a:p>
            <a:pPr marL="0" indent="0">
              <a:buNone/>
            </a:pPr>
            <a:r>
              <a:rPr lang="en-US" altLang="ko-KR" sz="1900" b="1" dirty="0"/>
              <a:t>  - lattice </a:t>
            </a:r>
            <a:r>
              <a:rPr lang="ko-KR" altLang="en-US" sz="1900" b="1" dirty="0"/>
              <a:t>구조체 배열에 할당된 노드</a:t>
            </a:r>
            <a:endParaRPr lang="en-US" altLang="ko-KR" sz="1900" b="1" dirty="0"/>
          </a:p>
          <a:p>
            <a:pPr marL="0" indent="0">
              <a:buNone/>
            </a:pPr>
            <a:endParaRPr lang="en-US" altLang="ko-KR" sz="1900" b="1" dirty="0"/>
          </a:p>
          <a:p>
            <a:pPr marL="0" indent="0">
              <a:buNone/>
            </a:pPr>
            <a:endParaRPr lang="en-US" altLang="ko-KR" sz="1900" b="1" dirty="0"/>
          </a:p>
          <a:p>
            <a:pPr marL="0" indent="0">
              <a:buNone/>
            </a:pPr>
            <a:r>
              <a:rPr lang="en-US" altLang="ko-KR" sz="1900" b="1" dirty="0"/>
              <a:t>   - </a:t>
            </a:r>
            <a:r>
              <a:rPr lang="ko-KR" altLang="en-US" sz="1900" b="1" dirty="0"/>
              <a:t>각 노드에 할당된 레벨</a:t>
            </a:r>
            <a:endParaRPr lang="en-US" altLang="ko-KR" sz="1900" b="1" dirty="0"/>
          </a:p>
          <a:p>
            <a:pPr marL="0" indent="0">
              <a:buNone/>
            </a:pPr>
            <a:endParaRPr lang="en-US" altLang="ko-KR" sz="1900" b="1" dirty="0"/>
          </a:p>
          <a:p>
            <a:pPr marL="0" indent="0">
              <a:buNone/>
            </a:pPr>
            <a:endParaRPr lang="en-US" altLang="ko-KR" sz="1900" b="1" dirty="0"/>
          </a:p>
          <a:p>
            <a:pPr marL="0" indent="0">
              <a:buNone/>
            </a:pPr>
            <a:r>
              <a:rPr lang="en-US" altLang="ko-KR" sz="1700" b="1" dirty="0"/>
              <a:t>  (1) lattice</a:t>
            </a:r>
            <a:r>
              <a:rPr lang="ko-KR" altLang="en-US" sz="1700" b="1" dirty="0"/>
              <a:t> 구조체 배열을 왼쪽부터 오른쪽까지 탐색 </a:t>
            </a:r>
            <a:r>
              <a:rPr lang="en-US" altLang="ko-KR" sz="1700" b="1" dirty="0"/>
              <a:t>(x</a:t>
            </a:r>
            <a:r>
              <a:rPr lang="ko-KR" altLang="en-US" sz="1700" b="1" dirty="0"/>
              <a:t>좌표 값 기억</a:t>
            </a:r>
            <a:r>
              <a:rPr lang="en-US" altLang="ko-KR" sz="1700" b="1" dirty="0"/>
              <a:t>)</a:t>
            </a:r>
          </a:p>
          <a:p>
            <a:pPr marL="0" indent="0">
              <a:buNone/>
            </a:pPr>
            <a:r>
              <a:rPr lang="en-US" altLang="ko-KR" sz="1700" b="1" dirty="0"/>
              <a:t>  (2) </a:t>
            </a:r>
            <a:r>
              <a:rPr lang="ko-KR" altLang="en-US" sz="1700" b="1" dirty="0"/>
              <a:t>탐색한 노드의 레벨 조사</a:t>
            </a:r>
            <a:endParaRPr lang="en-US" altLang="ko-KR" sz="1700" b="1" dirty="0"/>
          </a:p>
          <a:p>
            <a:pPr marL="0" indent="0">
              <a:buNone/>
            </a:pPr>
            <a:r>
              <a:rPr lang="en-US" altLang="ko-KR" sz="1700" b="1" dirty="0"/>
              <a:t>       </a:t>
            </a:r>
            <a:r>
              <a:rPr lang="ko-KR" altLang="en-US" sz="1700" b="1" dirty="0"/>
              <a:t>만약 이전에 한 번 본 레벨이라면</a:t>
            </a:r>
            <a:r>
              <a:rPr lang="en-US" altLang="ko-KR" sz="1700" b="1" dirty="0"/>
              <a:t>, </a:t>
            </a:r>
            <a:br>
              <a:rPr lang="en-US" altLang="ko-KR" sz="1700" b="1" dirty="0"/>
            </a:br>
            <a:r>
              <a:rPr lang="en-US" altLang="ko-KR" sz="1700" b="1" dirty="0"/>
              <a:t>	</a:t>
            </a:r>
            <a:r>
              <a:rPr lang="ko-KR" altLang="en-US" sz="1700" b="1" dirty="0"/>
              <a:t>그 격자의 </a:t>
            </a:r>
            <a:r>
              <a:rPr lang="en-US" altLang="ko-KR" sz="1700" b="1" dirty="0"/>
              <a:t>x</a:t>
            </a:r>
            <a:r>
              <a:rPr lang="ko-KR" altLang="en-US" sz="1700" b="1" dirty="0"/>
              <a:t>좌표를 그 레벨의 끝 </a:t>
            </a:r>
            <a:r>
              <a:rPr lang="en-US" altLang="ko-KR" sz="1700" b="1" dirty="0"/>
              <a:t>x</a:t>
            </a:r>
            <a:r>
              <a:rPr lang="ko-KR" altLang="en-US" sz="1700" b="1" dirty="0"/>
              <a:t>좌표로 기억</a:t>
            </a:r>
            <a:r>
              <a:rPr lang="en-US" altLang="ko-KR" sz="1700" b="1" dirty="0"/>
              <a:t> </a:t>
            </a:r>
          </a:p>
          <a:p>
            <a:pPr marL="0" indent="0">
              <a:buNone/>
            </a:pPr>
            <a:r>
              <a:rPr lang="en-US" altLang="ko-KR" sz="1700" b="1" dirty="0"/>
              <a:t>       </a:t>
            </a:r>
            <a:r>
              <a:rPr lang="ko-KR" altLang="en-US" sz="1700" b="1" dirty="0"/>
              <a:t>만약 이전에 한 번도 보지 못한 레벨이라면</a:t>
            </a:r>
            <a:r>
              <a:rPr lang="en-US" altLang="ko-KR" sz="1700" b="1" dirty="0"/>
              <a:t>, </a:t>
            </a:r>
            <a:br>
              <a:rPr lang="en-US" altLang="ko-KR" sz="1700" b="1" dirty="0"/>
            </a:br>
            <a:r>
              <a:rPr lang="en-US" altLang="ko-KR" sz="1700" b="1" dirty="0"/>
              <a:t>	</a:t>
            </a:r>
            <a:r>
              <a:rPr lang="ko-KR" altLang="en-US" sz="1700" b="1" dirty="0"/>
              <a:t>그 격자의 </a:t>
            </a:r>
            <a:r>
              <a:rPr lang="en-US" altLang="ko-KR" sz="1700" b="1" dirty="0"/>
              <a:t>x</a:t>
            </a:r>
            <a:r>
              <a:rPr lang="ko-KR" altLang="en-US" sz="1700" b="1" dirty="0"/>
              <a:t>좌표를 그 레벨의 시작 </a:t>
            </a:r>
            <a:r>
              <a:rPr lang="en-US" altLang="ko-KR" sz="1700" b="1" dirty="0"/>
              <a:t>x</a:t>
            </a:r>
            <a:r>
              <a:rPr lang="ko-KR" altLang="en-US" sz="1700" b="1" dirty="0"/>
              <a:t>좌표로 기억</a:t>
            </a:r>
            <a:endParaRPr lang="en-US" altLang="ko-KR" sz="1700" b="1" dirty="0"/>
          </a:p>
          <a:p>
            <a:pPr marL="0" indent="0">
              <a:buNone/>
            </a:pPr>
            <a:endParaRPr lang="en-US" altLang="ko-KR" sz="19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501683-E61C-4024-A647-B6D9B3A5F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49811"/>
              </p:ext>
            </p:extLst>
          </p:nvPr>
        </p:nvGraphicFramePr>
        <p:xfrm>
          <a:off x="566879" y="3015699"/>
          <a:ext cx="8147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05">
                  <a:extLst>
                    <a:ext uri="{9D8B030D-6E8A-4147-A177-3AD203B41FA5}">
                      <a16:colId xmlns:a16="http://schemas.microsoft.com/office/drawing/2014/main" val="17124229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8059308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50313976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08416548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2677399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450676945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47624397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21581340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591874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410298041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83297647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96336355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61192175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1062674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36131644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06750555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2885852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0727754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105248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64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F895684-0DD2-4D0A-9ED0-998ADCC75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12430"/>
              </p:ext>
            </p:extLst>
          </p:nvPr>
        </p:nvGraphicFramePr>
        <p:xfrm>
          <a:off x="566879" y="4062159"/>
          <a:ext cx="8147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05">
                  <a:extLst>
                    <a:ext uri="{9D8B030D-6E8A-4147-A177-3AD203B41FA5}">
                      <a16:colId xmlns:a16="http://schemas.microsoft.com/office/drawing/2014/main" val="17124229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8059308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50313976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08416548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2677399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450676945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47624397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21581340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591874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410298041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83297647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96336355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61192175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1062674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36131644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06750555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2885852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0727754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105248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6464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D8E190-49CF-407B-BCAC-F903CF97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17122"/>
              </p:ext>
            </p:extLst>
          </p:nvPr>
        </p:nvGraphicFramePr>
        <p:xfrm>
          <a:off x="566879" y="1968265"/>
          <a:ext cx="8147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05">
                  <a:extLst>
                    <a:ext uri="{9D8B030D-6E8A-4147-A177-3AD203B41FA5}">
                      <a16:colId xmlns:a16="http://schemas.microsoft.com/office/drawing/2014/main" val="17124229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8059308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50313976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08416548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2677399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450676945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47624397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21581340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25918747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1410298041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83297647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963363558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61192175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10626747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361316444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067505552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288585289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3607277540"/>
                    </a:ext>
                  </a:extLst>
                </a:gridCol>
                <a:gridCol w="428805">
                  <a:extLst>
                    <a:ext uri="{9D8B030D-6E8A-4147-A177-3AD203B41FA5}">
                      <a16:colId xmlns:a16="http://schemas.microsoft.com/office/drawing/2014/main" val="2105248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6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6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256902"/>
            <a:ext cx="8271469" cy="3785615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rgbClr val="FF0000"/>
                </a:solidFill>
              </a:rPr>
              <a:t>3. </a:t>
            </a:r>
            <a:r>
              <a:rPr lang="ko-KR" altLang="en-US" sz="1900" b="1" dirty="0">
                <a:solidFill>
                  <a:srgbClr val="FF0000"/>
                </a:solidFill>
              </a:rPr>
              <a:t>각 레벨에 해당하는</a:t>
            </a:r>
            <a:r>
              <a:rPr lang="en-US" altLang="ko-KR" sz="1900" b="1" dirty="0">
                <a:solidFill>
                  <a:srgbClr val="FF0000"/>
                </a:solidFill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</a:rPr>
              <a:t>너비 계산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900" b="1" dirty="0"/>
              <a:t>  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09AAEBC-2F4E-4EB9-88FA-766538F3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44498"/>
              </p:ext>
            </p:extLst>
          </p:nvPr>
        </p:nvGraphicFramePr>
        <p:xfrm>
          <a:off x="651978" y="3702550"/>
          <a:ext cx="7998248" cy="256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62">
                  <a:extLst>
                    <a:ext uri="{9D8B030D-6E8A-4147-A177-3AD203B41FA5}">
                      <a16:colId xmlns:a16="http://schemas.microsoft.com/office/drawing/2014/main" val="3020008815"/>
                    </a:ext>
                  </a:extLst>
                </a:gridCol>
                <a:gridCol w="1999562">
                  <a:extLst>
                    <a:ext uri="{9D8B030D-6E8A-4147-A177-3AD203B41FA5}">
                      <a16:colId xmlns:a16="http://schemas.microsoft.com/office/drawing/2014/main" val="834085038"/>
                    </a:ext>
                  </a:extLst>
                </a:gridCol>
                <a:gridCol w="1999562">
                  <a:extLst>
                    <a:ext uri="{9D8B030D-6E8A-4147-A177-3AD203B41FA5}">
                      <a16:colId xmlns:a16="http://schemas.microsoft.com/office/drawing/2014/main" val="429452140"/>
                    </a:ext>
                  </a:extLst>
                </a:gridCol>
                <a:gridCol w="1999562">
                  <a:extLst>
                    <a:ext uri="{9D8B030D-6E8A-4147-A177-3AD203B41FA5}">
                      <a16:colId xmlns:a16="http://schemas.microsoft.com/office/drawing/2014/main" val="2827922851"/>
                    </a:ext>
                  </a:extLst>
                </a:gridCol>
              </a:tblGrid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끝 </a:t>
                      </a:r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03847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5215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12590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8 13 </a:t>
                      </a: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29673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5 9 12 14 </a:t>
                      </a: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2568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strike="sngStrike" dirty="0"/>
                        <a:t>7 11 </a:t>
                      </a:r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90433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2139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58D267-E0AB-4E5A-9AF8-0F387908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55156"/>
            <a:ext cx="4369515" cy="1906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8172B2-1D79-46B5-B55B-B61DC4ED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03" y="2275581"/>
            <a:ext cx="5677543" cy="12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5AFA0-3D46-4498-ADFF-5C2344AC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37997"/>
            <a:ext cx="8147304" cy="950976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5751B-AEF7-401E-A4B0-65275CA8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88973"/>
            <a:ext cx="8119872" cy="534318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- 1. </a:t>
            </a:r>
            <a:r>
              <a:rPr lang="ko-KR" altLang="en-US" dirty="0"/>
              <a:t>입력 파악하기</a:t>
            </a:r>
            <a:endParaRPr lang="en-US" altLang="ko-KR" dirty="0"/>
          </a:p>
          <a:p>
            <a:pPr marL="300038" lvl="1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이진 트리의 구현 </a:t>
            </a:r>
            <a:r>
              <a:rPr lang="en-US" altLang="ko-KR" sz="1900" dirty="0"/>
              <a:t>(</a:t>
            </a:r>
            <a:r>
              <a:rPr lang="ko-KR" altLang="en-US" sz="1900" dirty="0"/>
              <a:t>배열 </a:t>
            </a:r>
            <a:r>
              <a:rPr lang="en-US" altLang="ko-KR" sz="1900" dirty="0"/>
              <a:t>Vs </a:t>
            </a:r>
            <a:r>
              <a:rPr lang="ko-KR" altLang="en-US" sz="1900" dirty="0"/>
              <a:t>포인터를 사용하는 구조체 </a:t>
            </a:r>
            <a:r>
              <a:rPr lang="en-US" altLang="ko-KR" sz="1900" dirty="0"/>
              <a:t>: </a:t>
            </a:r>
            <a:r>
              <a:rPr lang="ko-KR" altLang="en-US" sz="1900" dirty="0"/>
              <a:t>연결 리스트</a:t>
            </a:r>
            <a:r>
              <a:rPr lang="en-US" altLang="ko-KR" sz="1900" dirty="0"/>
              <a:t>)</a:t>
            </a:r>
          </a:p>
          <a:p>
            <a:pPr marL="300038" lvl="1" indent="0">
              <a:buNone/>
            </a:pPr>
            <a:endParaRPr lang="en-US" altLang="ko-KR" sz="1900" dirty="0"/>
          </a:p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- 2. </a:t>
            </a:r>
            <a:r>
              <a:rPr lang="ko-KR" altLang="en-US" dirty="0"/>
              <a:t>출력 파악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300038" lvl="1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재귀</a:t>
            </a:r>
            <a:r>
              <a:rPr lang="en-US" altLang="ko-KR" sz="1900" dirty="0"/>
              <a:t>(Recursion)</a:t>
            </a:r>
          </a:p>
          <a:p>
            <a:pPr marL="300038" lvl="1" indent="0">
              <a:buNone/>
            </a:pPr>
            <a:r>
              <a:rPr lang="en-US" altLang="ko-KR" sz="1900" dirty="0"/>
              <a:t>- </a:t>
            </a:r>
            <a:r>
              <a:rPr lang="ko-KR" altLang="en-US" sz="1900" dirty="0"/>
              <a:t>트리 순회의 방법</a:t>
            </a:r>
            <a:r>
              <a:rPr lang="en-US" altLang="ko-KR" sz="1900" dirty="0"/>
              <a:t> (</a:t>
            </a:r>
            <a:r>
              <a:rPr lang="ko-KR" altLang="en-US" sz="1900" dirty="0"/>
              <a:t>전위 순회</a:t>
            </a:r>
            <a:r>
              <a:rPr lang="en-US" altLang="ko-KR" sz="1900" dirty="0"/>
              <a:t>, </a:t>
            </a:r>
            <a:r>
              <a:rPr lang="ko-KR" altLang="en-US" sz="1900" dirty="0"/>
              <a:t>중위 순회</a:t>
            </a:r>
            <a:r>
              <a:rPr lang="en-US" altLang="ko-KR" sz="1900" dirty="0"/>
              <a:t>, </a:t>
            </a:r>
            <a:r>
              <a:rPr lang="ko-KR" altLang="en-US" sz="1900" dirty="0"/>
              <a:t>후위 순회</a:t>
            </a:r>
            <a:r>
              <a:rPr lang="en-US" altLang="ko-KR" sz="1900" dirty="0"/>
              <a:t>)</a:t>
            </a:r>
          </a:p>
          <a:p>
            <a:pPr marL="300038" lvl="1" indent="0">
              <a:buNone/>
            </a:pPr>
            <a:endParaRPr lang="en-US" altLang="ko-KR" sz="1900" dirty="0"/>
          </a:p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- 3. </a:t>
            </a:r>
            <a:r>
              <a:rPr lang="ko-KR" altLang="en-US" dirty="0"/>
              <a:t>설계한 대로 구현</a:t>
            </a:r>
            <a:endParaRPr lang="en-US" altLang="ko-KR" dirty="0"/>
          </a:p>
          <a:p>
            <a:pPr lvl="1"/>
            <a:r>
              <a:rPr lang="en-US" altLang="ko-KR" sz="1900" b="1" dirty="0"/>
              <a:t>1. </a:t>
            </a:r>
            <a:r>
              <a:rPr lang="ko-KR" altLang="en-US" sz="1900" b="1" dirty="0"/>
              <a:t>트리의 각 노드의 높이 할당 </a:t>
            </a:r>
            <a:r>
              <a:rPr lang="en-US" altLang="ko-KR" sz="1500" b="1" dirty="0"/>
              <a:t>-&gt; </a:t>
            </a:r>
            <a:r>
              <a:rPr lang="ko-KR" altLang="en-US" sz="1500" b="1" dirty="0"/>
              <a:t>전위 순회 이용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노드 안에 저장</a:t>
            </a:r>
            <a:endParaRPr lang="en-US" altLang="ko-KR" sz="1500" b="1" dirty="0"/>
          </a:p>
          <a:p>
            <a:pPr lvl="1"/>
            <a:r>
              <a:rPr lang="en-US" altLang="ko-KR" sz="1900" b="1" dirty="0"/>
              <a:t>2. </a:t>
            </a:r>
            <a:r>
              <a:rPr lang="ko-KR" altLang="en-US" sz="1900" b="1" dirty="0"/>
              <a:t>트리의 각 노드의 </a:t>
            </a:r>
            <a:r>
              <a:rPr lang="en-US" altLang="ko-KR" sz="1900" b="1" dirty="0"/>
              <a:t>x</a:t>
            </a:r>
            <a:r>
              <a:rPr lang="ko-KR" altLang="en-US" sz="1900" b="1" dirty="0"/>
              <a:t>좌표 할당 </a:t>
            </a:r>
            <a:r>
              <a:rPr lang="en-US" altLang="ko-KR" sz="1500" b="1" dirty="0"/>
              <a:t>-&gt; </a:t>
            </a:r>
            <a:r>
              <a:rPr lang="ko-KR" altLang="en-US" sz="1500" b="1" dirty="0"/>
              <a:t>중위 순회 이용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새 구조체 생성과 저장</a:t>
            </a:r>
            <a:endParaRPr lang="en-US" altLang="ko-KR" sz="1500" b="1" dirty="0"/>
          </a:p>
          <a:p>
            <a:pPr lvl="1"/>
            <a:r>
              <a:rPr lang="en-US" altLang="ko-KR" sz="1900" b="1" dirty="0"/>
              <a:t>3. </a:t>
            </a:r>
            <a:r>
              <a:rPr lang="ko-KR" altLang="en-US" sz="1900" b="1" dirty="0"/>
              <a:t>각 레벨에 해당하는 너비 계산 </a:t>
            </a:r>
            <a:r>
              <a:rPr lang="en-US" altLang="ko-KR" sz="1500" b="1" dirty="0"/>
              <a:t>-&gt; </a:t>
            </a:r>
            <a:r>
              <a:rPr lang="ko-KR" altLang="en-US" sz="1500" b="1" dirty="0"/>
              <a:t>격자를 나타내는 구조체 생성하여 저장</a:t>
            </a:r>
            <a:endParaRPr lang="en-US" altLang="ko-KR" sz="1500" b="1" dirty="0"/>
          </a:p>
          <a:p>
            <a:pPr lvl="1"/>
            <a:r>
              <a:rPr lang="en-US" altLang="ko-KR" sz="1900" b="1" dirty="0"/>
              <a:t>4. </a:t>
            </a:r>
            <a:r>
              <a:rPr lang="ko-KR" altLang="en-US" sz="1900" b="1" dirty="0"/>
              <a:t>너비가 제일 큰 레벨과 그 너비를 출력</a:t>
            </a:r>
            <a:r>
              <a:rPr lang="en-US" altLang="ko-KR" sz="1900" b="1" dirty="0"/>
              <a:t>,</a:t>
            </a:r>
          </a:p>
          <a:p>
            <a:pPr marL="300038" lvl="1" indent="0">
              <a:buNone/>
            </a:pPr>
            <a:r>
              <a:rPr lang="en-US" altLang="ko-KR" b="1" dirty="0"/>
              <a:t>	</a:t>
            </a:r>
            <a:r>
              <a:rPr lang="en-US" altLang="ko-KR" sz="1600" b="1" dirty="0"/>
              <a:t>4-1 </a:t>
            </a:r>
            <a:r>
              <a:rPr lang="ko-KR" altLang="en-US" sz="1600" b="1" dirty="0"/>
              <a:t>너비가 제일 큰 레벨이 둘 이상일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번호가 작은 레벨을 출력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900" dirty="0"/>
              <a:t>Tip) </a:t>
            </a:r>
            <a:r>
              <a:rPr lang="ko-KR" altLang="en-US" sz="1900" dirty="0"/>
              <a:t>문제를 풀 때 고려하면 좋은 테스트 케이스 </a:t>
            </a:r>
            <a:r>
              <a:rPr lang="en-US" altLang="ko-KR" sz="1900" dirty="0"/>
              <a:t>/ </a:t>
            </a:r>
            <a:r>
              <a:rPr lang="ko-KR" altLang="en-US" sz="1900" dirty="0"/>
              <a:t>메모리 제한 살펴보기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4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816" y="1256902"/>
            <a:ext cx="3089429" cy="3785615"/>
          </a:xfrm>
        </p:spPr>
        <p:txBody>
          <a:bodyPr>
            <a:normAutofit/>
          </a:bodyPr>
          <a:lstStyle/>
          <a:p>
            <a:r>
              <a:rPr lang="en-US" altLang="ko-KR" sz="1900" b="1" dirty="0">
                <a:solidFill>
                  <a:srgbClr val="FF0000"/>
                </a:solidFill>
              </a:rPr>
              <a:t>3. </a:t>
            </a:r>
            <a:r>
              <a:rPr lang="ko-KR" altLang="en-US" sz="1900" b="1" dirty="0">
                <a:solidFill>
                  <a:srgbClr val="FF0000"/>
                </a:solidFill>
              </a:rPr>
              <a:t>각 레벨에 해당하는 </a:t>
            </a:r>
            <a:br>
              <a:rPr lang="en-US" altLang="ko-KR" sz="1900" b="1" dirty="0">
                <a:solidFill>
                  <a:srgbClr val="FF0000"/>
                </a:solidFill>
              </a:rPr>
            </a:br>
            <a:r>
              <a:rPr lang="ko-KR" altLang="en-US" sz="1900" b="1" dirty="0">
                <a:solidFill>
                  <a:srgbClr val="FF0000"/>
                </a:solidFill>
              </a:rPr>
              <a:t>너비 계산</a:t>
            </a:r>
            <a:endParaRPr lang="en-US" altLang="ko-KR" sz="19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982F9-4AE6-4939-8FE0-A68381CB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" y="1155009"/>
            <a:ext cx="5216117" cy="5311893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D5A2D11-E15D-4DC2-9981-00033FEAE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40738"/>
              </p:ext>
            </p:extLst>
          </p:nvPr>
        </p:nvGraphicFramePr>
        <p:xfrm>
          <a:off x="5373754" y="4361918"/>
          <a:ext cx="3547432" cy="214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58">
                  <a:extLst>
                    <a:ext uri="{9D8B030D-6E8A-4147-A177-3AD203B41FA5}">
                      <a16:colId xmlns:a16="http://schemas.microsoft.com/office/drawing/2014/main" val="3020008815"/>
                    </a:ext>
                  </a:extLst>
                </a:gridCol>
                <a:gridCol w="886858">
                  <a:extLst>
                    <a:ext uri="{9D8B030D-6E8A-4147-A177-3AD203B41FA5}">
                      <a16:colId xmlns:a16="http://schemas.microsoft.com/office/drawing/2014/main" val="834085038"/>
                    </a:ext>
                  </a:extLst>
                </a:gridCol>
                <a:gridCol w="886858">
                  <a:extLst>
                    <a:ext uri="{9D8B030D-6E8A-4147-A177-3AD203B41FA5}">
                      <a16:colId xmlns:a16="http://schemas.microsoft.com/office/drawing/2014/main" val="429452140"/>
                    </a:ext>
                  </a:extLst>
                </a:gridCol>
                <a:gridCol w="886858">
                  <a:extLst>
                    <a:ext uri="{9D8B030D-6E8A-4147-A177-3AD203B41FA5}">
                      <a16:colId xmlns:a16="http://schemas.microsoft.com/office/drawing/2014/main" val="2827922851"/>
                    </a:ext>
                  </a:extLst>
                </a:gridCol>
              </a:tblGrid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끝 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03847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5 9 12 14 </a:t>
                      </a:r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52150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8 13 </a:t>
                      </a:r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12590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29673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strike="sngStrike" dirty="0"/>
                        <a:t>7 11 </a:t>
                      </a:r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2568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90433"/>
                  </a:ext>
                </a:extLst>
              </a:tr>
              <a:tr h="280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21397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4E5A5370-D5AF-4AD5-959C-E0DC923B7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8"/>
          <a:stretch/>
        </p:blipFill>
        <p:spPr>
          <a:xfrm>
            <a:off x="5281893" y="2030765"/>
            <a:ext cx="3639293" cy="190677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EDB3DD-9EC0-4DA9-921A-7BD2A2183E28}"/>
              </a:ext>
            </a:extLst>
          </p:cNvPr>
          <p:cNvSpPr/>
          <p:nvPr/>
        </p:nvSpPr>
        <p:spPr>
          <a:xfrm>
            <a:off x="1587214" y="4825389"/>
            <a:ext cx="3547432" cy="3135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12ED58-50F4-4428-880C-089AC312CC9C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3360930" y="3937538"/>
            <a:ext cx="3740610" cy="8878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B20150-EDD7-40E5-A0F4-462F80314DED}"/>
              </a:ext>
            </a:extLst>
          </p:cNvPr>
          <p:cNvCxnSpPr>
            <a:cxnSpLocks/>
          </p:cNvCxnSpPr>
          <p:nvPr/>
        </p:nvCxnSpPr>
        <p:spPr>
          <a:xfrm>
            <a:off x="5151368" y="5005445"/>
            <a:ext cx="2342725" cy="12741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8B1385-4A31-4C15-B2B8-CC3BE77BE65A}"/>
              </a:ext>
            </a:extLst>
          </p:cNvPr>
          <p:cNvSpPr/>
          <p:nvPr/>
        </p:nvSpPr>
        <p:spPr>
          <a:xfrm>
            <a:off x="1376057" y="6114361"/>
            <a:ext cx="2744252" cy="1652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152F4AE-80BB-4A5D-AA49-F649729D0AD8}"/>
              </a:ext>
            </a:extLst>
          </p:cNvPr>
          <p:cNvCxnSpPr>
            <a:cxnSpLocks/>
          </p:cNvCxnSpPr>
          <p:nvPr/>
        </p:nvCxnSpPr>
        <p:spPr>
          <a:xfrm>
            <a:off x="4120309" y="6319676"/>
            <a:ext cx="4175392" cy="135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8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3. </a:t>
            </a:r>
            <a:r>
              <a:rPr lang="ko-KR" altLang="en-US" dirty="0"/>
              <a:t>설계한 대로 구현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4D79CA-E7B4-46F9-96DA-4A35BF70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2" y="1267919"/>
            <a:ext cx="8147303" cy="378561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</a:rPr>
              <a:t>너비가 제일 큰 레벨과 그 너비를 출력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1900" b="1" dirty="0">
                <a:solidFill>
                  <a:srgbClr val="FF0000"/>
                </a:solidFill>
              </a:rPr>
              <a:t>4-1 </a:t>
            </a:r>
            <a:r>
              <a:rPr lang="ko-KR" altLang="en-US" sz="1900" b="1" dirty="0">
                <a:solidFill>
                  <a:srgbClr val="FF0000"/>
                </a:solidFill>
              </a:rPr>
              <a:t>너비가 제일 큰 레벨이 둘 이상일 경우</a:t>
            </a:r>
            <a:r>
              <a:rPr lang="en-US" altLang="ko-KR" sz="1900" b="1" dirty="0">
                <a:solidFill>
                  <a:srgbClr val="FF0000"/>
                </a:solidFill>
              </a:rPr>
              <a:t>, </a:t>
            </a:r>
            <a:r>
              <a:rPr lang="ko-KR" altLang="en-US" sz="1900" b="1" dirty="0">
                <a:solidFill>
                  <a:srgbClr val="FF0000"/>
                </a:solidFill>
              </a:rPr>
              <a:t>번호가 작은 레벨을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7D169-0ED1-4E45-B670-CFB76AD3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9" y="2098920"/>
            <a:ext cx="5570174" cy="456754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58BF6E4-E52D-49BF-8BD6-B48D4953E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00746"/>
              </p:ext>
            </p:extLst>
          </p:nvPr>
        </p:nvGraphicFramePr>
        <p:xfrm>
          <a:off x="4351663" y="3160725"/>
          <a:ext cx="4021156" cy="270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89">
                  <a:extLst>
                    <a:ext uri="{9D8B030D-6E8A-4147-A177-3AD203B41FA5}">
                      <a16:colId xmlns:a16="http://schemas.microsoft.com/office/drawing/2014/main" val="3020008815"/>
                    </a:ext>
                  </a:extLst>
                </a:gridCol>
                <a:gridCol w="1005289">
                  <a:extLst>
                    <a:ext uri="{9D8B030D-6E8A-4147-A177-3AD203B41FA5}">
                      <a16:colId xmlns:a16="http://schemas.microsoft.com/office/drawing/2014/main" val="834085038"/>
                    </a:ext>
                  </a:extLst>
                </a:gridCol>
                <a:gridCol w="1005289">
                  <a:extLst>
                    <a:ext uri="{9D8B030D-6E8A-4147-A177-3AD203B41FA5}">
                      <a16:colId xmlns:a16="http://schemas.microsoft.com/office/drawing/2014/main" val="429452140"/>
                    </a:ext>
                  </a:extLst>
                </a:gridCol>
                <a:gridCol w="1005289">
                  <a:extLst>
                    <a:ext uri="{9D8B030D-6E8A-4147-A177-3AD203B41FA5}">
                      <a16:colId xmlns:a16="http://schemas.microsoft.com/office/drawing/2014/main" val="2827922851"/>
                    </a:ext>
                  </a:extLst>
                </a:gridCol>
              </a:tblGrid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끝 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너비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03847"/>
                  </a:ext>
                </a:extLst>
              </a:tr>
              <a:tr h="577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5 9 12 14 </a:t>
                      </a:r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52150"/>
                  </a:ext>
                </a:extLst>
              </a:tr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8 13 </a:t>
                      </a:r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12590"/>
                  </a:ext>
                </a:extLst>
              </a:tr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329673"/>
                  </a:ext>
                </a:extLst>
              </a:tr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strike="sngStrike" dirty="0"/>
                        <a:t>7 11 </a:t>
                      </a:r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2568"/>
                  </a:ext>
                </a:extLst>
              </a:tr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90433"/>
                  </a:ext>
                </a:extLst>
              </a:tr>
              <a:tr h="354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21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0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D51ED-C186-4086-A65A-4CAA27F7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테스트 케이스를 고려할 때는 다음의 세 가지를 고려하면 좋다고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전형적인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극단적인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ko-KR" altLang="en-US" dirty="0"/>
              <a:t>불가능한 경우 </a:t>
            </a:r>
            <a:r>
              <a:rPr lang="en-US" altLang="ko-KR" dirty="0"/>
              <a:t>(</a:t>
            </a:r>
            <a:r>
              <a:rPr lang="ko-KR" altLang="en-US" dirty="0"/>
              <a:t>유효하지 않은 입력이 들어갈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일반적인 알고리즘 문제를 푸는 과정에서 </a:t>
            </a:r>
            <a:r>
              <a:rPr lang="en-US" altLang="ko-KR" dirty="0"/>
              <a:t>1</a:t>
            </a:r>
            <a:r>
              <a:rPr lang="ko-KR" altLang="en-US" dirty="0"/>
              <a:t>은 많이 고려하지만</a:t>
            </a:r>
            <a:r>
              <a:rPr lang="en-US" altLang="ko-KR" dirty="0"/>
              <a:t>, 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종종 빠뜨리기 쉬운 함정이 되곤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 프로젝트의 경우 유효하지 않은 값에 대한 예외 처리가 필수적이지만</a:t>
            </a:r>
            <a:r>
              <a:rPr lang="en-US" altLang="ko-KR" dirty="0"/>
              <a:t>, </a:t>
            </a:r>
            <a:r>
              <a:rPr lang="ko-KR" altLang="en-US" dirty="0"/>
              <a:t>알고리즘 문제를 푸는 경우에 있어서 그보다는 </a:t>
            </a:r>
            <a:br>
              <a:rPr lang="en-US" altLang="ko-KR" dirty="0"/>
            </a:br>
            <a:r>
              <a:rPr lang="ko-KR" altLang="en-US" dirty="0"/>
              <a:t>불가능한 경우에 대한 예외 처리를 하는 것이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A9871C-C61F-42D7-9045-4DD453677A7C}"/>
              </a:ext>
            </a:extLst>
          </p:cNvPr>
          <p:cNvSpPr txBox="1">
            <a:spLocks/>
          </p:cNvSpPr>
          <p:nvPr/>
        </p:nvSpPr>
        <p:spPr bwMode="gray">
          <a:xfrm>
            <a:off x="655320" y="609600"/>
            <a:ext cx="8147304" cy="950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lang="en-US" sz="27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Tip) </a:t>
            </a:r>
            <a:r>
              <a:rPr lang="ko-KR" altLang="en-US" dirty="0"/>
              <a:t>문제를 풀 때 고려하면 좋은 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412225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문제를 풀 때 고려하면 좋은 테스트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전형적인 경우 </a:t>
            </a:r>
            <a:r>
              <a:rPr lang="en-US" altLang="ko-KR" dirty="0"/>
              <a:t>:</a:t>
            </a:r>
            <a:r>
              <a:rPr lang="ko-KR" altLang="en-US" dirty="0"/>
              <a:t> 예제 입력이 있을 경우</a:t>
            </a:r>
            <a:r>
              <a:rPr lang="en-US" altLang="ko-KR" dirty="0"/>
              <a:t>, </a:t>
            </a:r>
            <a:r>
              <a:rPr lang="ko-KR" altLang="en-US" dirty="0"/>
              <a:t>그 예제 입력을 이리저리 비틀어 보는 것이 좋음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DE7E1-79F2-4E54-8D64-78BF093E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63" y="2491538"/>
            <a:ext cx="1441185" cy="3843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23DF6-A2B1-4CED-BF6A-321E478B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51" y="2491538"/>
            <a:ext cx="1277802" cy="3843160"/>
          </a:xfrm>
          <a:prstGeom prst="rect">
            <a:avLst/>
          </a:prstGeom>
        </p:spPr>
      </p:pic>
      <p:sp>
        <p:nvSpPr>
          <p:cNvPr id="6" name="같음 기호 5">
            <a:extLst>
              <a:ext uri="{FF2B5EF4-FFF2-40B4-BE49-F238E27FC236}">
                <a16:creationId xmlns:a16="http://schemas.microsoft.com/office/drawing/2014/main" id="{46634B82-E767-4E45-9C7A-A19C9CDF451B}"/>
              </a:ext>
            </a:extLst>
          </p:cNvPr>
          <p:cNvSpPr/>
          <p:nvPr/>
        </p:nvSpPr>
        <p:spPr>
          <a:xfrm>
            <a:off x="3887862" y="3770582"/>
            <a:ext cx="1247775" cy="936434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73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문제를 풀 때 고려하면 좋은 테스트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402006"/>
            <a:ext cx="8119872" cy="48280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극단적인 경우 </a:t>
            </a:r>
            <a:r>
              <a:rPr lang="en-US" altLang="ko-KR" dirty="0"/>
              <a:t>:</a:t>
            </a:r>
            <a:r>
              <a:rPr lang="ko-KR" altLang="en-US" dirty="0"/>
              <a:t> 예제와 다른 경우를 극단적인 경우로 보고</a:t>
            </a:r>
            <a:r>
              <a:rPr lang="en-US" altLang="ko-KR" dirty="0"/>
              <a:t>, </a:t>
            </a:r>
            <a:r>
              <a:rPr lang="ko-KR" altLang="en-US" dirty="0"/>
              <a:t>예제와 다른 경우들도 생각해 보면 좋음</a:t>
            </a:r>
            <a:r>
              <a:rPr lang="en-US" altLang="ko-KR" dirty="0"/>
              <a:t>..!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Ex. </a:t>
            </a:r>
            <a:r>
              <a:rPr lang="ko-KR" altLang="en-US" dirty="0"/>
              <a:t>이진 트리에 포함되는 </a:t>
            </a:r>
            <a:r>
              <a:rPr lang="ko-KR" altLang="en-US" dirty="0">
                <a:solidFill>
                  <a:srgbClr val="FF0000"/>
                </a:solidFill>
              </a:rPr>
              <a:t>이진 탐색 트리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</a:t>
            </a:r>
            <a:r>
              <a:rPr lang="ko-KR" altLang="en-US" u="sng" dirty="0"/>
              <a:t>노드의 개수가 </a:t>
            </a:r>
            <a:r>
              <a:rPr lang="en-US" altLang="ko-KR" u="sng" dirty="0"/>
              <a:t>1</a:t>
            </a:r>
            <a:r>
              <a:rPr lang="ko-KR" altLang="en-US" u="sng" dirty="0"/>
              <a:t>개가 아닌 이상</a:t>
            </a:r>
            <a:r>
              <a:rPr lang="en-US" altLang="ko-KR" u="sng" dirty="0"/>
              <a:t>, </a:t>
            </a:r>
            <a:r>
              <a:rPr lang="ko-KR" altLang="en-US" u="sng" dirty="0">
                <a:solidFill>
                  <a:srgbClr val="FF0000"/>
                </a:solidFill>
              </a:rPr>
              <a:t>루트 노드가 </a:t>
            </a:r>
            <a:r>
              <a:rPr lang="en-US" altLang="ko-KR" u="sng" dirty="0">
                <a:solidFill>
                  <a:srgbClr val="FF0000"/>
                </a:solidFill>
              </a:rPr>
              <a:t>1</a:t>
            </a:r>
            <a:r>
              <a:rPr lang="ko-KR" altLang="en-US" u="sng" dirty="0">
                <a:solidFill>
                  <a:srgbClr val="FF0000"/>
                </a:solidFill>
              </a:rPr>
              <a:t>일 수가 없다</a:t>
            </a:r>
            <a:r>
              <a:rPr lang="en-US" altLang="ko-KR" u="sng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9" name="Picture 2" descr="https://i.imgur.com/SSusVoP.png">
            <a:extLst>
              <a:ext uri="{FF2B5EF4-FFF2-40B4-BE49-F238E27FC236}">
                <a16:creationId xmlns:a16="http://schemas.microsoft.com/office/drawing/2014/main" id="{B8B06354-1307-4F89-90E9-611DC040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41" y="3654736"/>
            <a:ext cx="3990859" cy="27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CBAC5-0D17-48EC-8CAE-7134F2F53F2A}"/>
              </a:ext>
            </a:extLst>
          </p:cNvPr>
          <p:cNvSpPr/>
          <p:nvPr/>
        </p:nvSpPr>
        <p:spPr>
          <a:xfrm>
            <a:off x="2258458" y="5706737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CD6196-2D7E-485D-A41F-2AA87D187D71}"/>
              </a:ext>
            </a:extLst>
          </p:cNvPr>
          <p:cNvSpPr/>
          <p:nvPr/>
        </p:nvSpPr>
        <p:spPr>
          <a:xfrm>
            <a:off x="1661711" y="4839048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F72074-77CD-43A0-B236-9CD8D8498F81}"/>
              </a:ext>
            </a:extLst>
          </p:cNvPr>
          <p:cNvSpPr/>
          <p:nvPr/>
        </p:nvSpPr>
        <p:spPr>
          <a:xfrm>
            <a:off x="2643314" y="3816022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E2EB9A-2659-491E-A239-EF255EFAC624}"/>
              </a:ext>
            </a:extLst>
          </p:cNvPr>
          <p:cNvSpPr/>
          <p:nvPr/>
        </p:nvSpPr>
        <p:spPr>
          <a:xfrm>
            <a:off x="3324524" y="4839047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507CE-C0D6-443C-BA95-32C517071A01}"/>
              </a:ext>
            </a:extLst>
          </p:cNvPr>
          <p:cNvSpPr/>
          <p:nvPr/>
        </p:nvSpPr>
        <p:spPr>
          <a:xfrm>
            <a:off x="3840480" y="5706737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5A286-9ABD-499C-874E-ED571E7CD94B}"/>
              </a:ext>
            </a:extLst>
          </p:cNvPr>
          <p:cNvSpPr/>
          <p:nvPr/>
        </p:nvSpPr>
        <p:spPr>
          <a:xfrm>
            <a:off x="857940" y="5705305"/>
            <a:ext cx="374573" cy="341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9A156F-300F-4BB6-8F2F-4A642892A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160"/>
          <a:stretch/>
        </p:blipFill>
        <p:spPr>
          <a:xfrm>
            <a:off x="4702548" y="3669939"/>
            <a:ext cx="1267710" cy="19313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695678-9D38-4D21-86C6-A87B05F90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22" b="34438"/>
          <a:stretch/>
        </p:blipFill>
        <p:spPr>
          <a:xfrm>
            <a:off x="6094089" y="3669939"/>
            <a:ext cx="1267710" cy="19313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3B0261-7760-4340-B313-DF3E8195F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30"/>
          <a:stretch/>
        </p:blipFill>
        <p:spPr>
          <a:xfrm>
            <a:off x="7485630" y="3669939"/>
            <a:ext cx="1267710" cy="1939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6F1D15-FCBB-4CDF-B9B1-EAF071206948}"/>
              </a:ext>
            </a:extLst>
          </p:cNvPr>
          <p:cNvSpPr/>
          <p:nvPr/>
        </p:nvSpPr>
        <p:spPr>
          <a:xfrm>
            <a:off x="4825388" y="5831998"/>
            <a:ext cx="3737471" cy="524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트리에서 여러 가지의 테스트 케이스를 도출 가능</a:t>
            </a:r>
            <a:endParaRPr lang="en-US" altLang="ko-KR" dirty="0"/>
          </a:p>
          <a:p>
            <a:pPr algn="ctr"/>
            <a:r>
              <a:rPr lang="ko-KR" altLang="en-US" dirty="0"/>
              <a:t>그 값은 모두 동일 </a:t>
            </a:r>
            <a:r>
              <a:rPr lang="en-US" altLang="ko-KR" dirty="0"/>
              <a:t>(3 6)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20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문제를 풀 때 고려하면 좋은 테스트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극단적인 경우 </a:t>
            </a:r>
            <a:r>
              <a:rPr lang="en-US" altLang="ko-KR" dirty="0"/>
              <a:t>:</a:t>
            </a:r>
            <a:r>
              <a:rPr lang="ko-KR" altLang="en-US" dirty="0"/>
              <a:t> 또한 극단적인 경우는 </a:t>
            </a:r>
            <a:r>
              <a:rPr lang="en-US" altLang="ko-KR" dirty="0"/>
              <a:t>N</a:t>
            </a:r>
            <a:r>
              <a:rPr lang="ko-KR" altLang="en-US" dirty="0"/>
              <a:t>의 범위가 극과 극일 때를 생각해 보면 좋음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(1) N = 1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(2) N = 10000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- </a:t>
            </a:r>
            <a:r>
              <a:rPr lang="ko-KR" altLang="en-US" dirty="0"/>
              <a:t>최악의 경우 노드의 깊이는 </a:t>
            </a:r>
            <a:r>
              <a:rPr lang="en-US" altLang="ko-KR" dirty="0"/>
              <a:t>10000</a:t>
            </a:r>
            <a:r>
              <a:rPr lang="ko-KR" altLang="en-US" dirty="0"/>
              <a:t>이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(</a:t>
            </a:r>
            <a:r>
              <a:rPr lang="ko-KR" altLang="en-US" dirty="0"/>
              <a:t>이 경우 출력은 </a:t>
            </a:r>
            <a:r>
              <a:rPr lang="en-US" altLang="ko-KR" dirty="0"/>
              <a:t>1 1</a:t>
            </a:r>
            <a:r>
              <a:rPr lang="ko-KR" altLang="en-US" dirty="0"/>
              <a:t>이 나와야 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    - </a:t>
            </a:r>
            <a:r>
              <a:rPr lang="ko-KR" altLang="en-US" b="1" dirty="0">
                <a:solidFill>
                  <a:srgbClr val="FF0000"/>
                </a:solidFill>
              </a:rPr>
              <a:t>메모리 제한</a:t>
            </a:r>
            <a:r>
              <a:rPr lang="en-US" altLang="ko-KR" b="1" dirty="0">
                <a:solidFill>
                  <a:srgbClr val="FF0000"/>
                </a:solidFill>
              </a:rPr>
              <a:t>(128MB)</a:t>
            </a:r>
            <a:r>
              <a:rPr lang="ko-KR" altLang="en-US" dirty="0"/>
              <a:t>에 걸리지 않을까</a:t>
            </a:r>
            <a:r>
              <a:rPr lang="en-US" altLang="ko-KR" dirty="0"/>
              <a:t>?!? </a:t>
            </a:r>
            <a:r>
              <a:rPr lang="en-US" altLang="ko-KR" b="1" dirty="0">
                <a:solidFill>
                  <a:srgbClr val="FF0000"/>
                </a:solidFill>
              </a:rPr>
              <a:t>No!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6CAC3C-6B53-4933-A821-D896A9A0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70" y="2839109"/>
            <a:ext cx="1307292" cy="71156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14D8A51-9DC2-4F8F-8B2A-1B04FC62D8EF}"/>
              </a:ext>
            </a:extLst>
          </p:cNvPr>
          <p:cNvSpPr/>
          <p:nvPr/>
        </p:nvSpPr>
        <p:spPr>
          <a:xfrm>
            <a:off x="5343181" y="2842352"/>
            <a:ext cx="1024568" cy="705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81CBB7-BAE9-403C-8EAA-59449350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27"/>
          <a:stretch/>
        </p:blipFill>
        <p:spPr>
          <a:xfrm>
            <a:off x="6725668" y="2900191"/>
            <a:ext cx="1024567" cy="5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0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FCEF7-BFA5-4351-A66D-08992F8F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8C91-A48C-4390-8D79-41A9C604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23" y="1292499"/>
            <a:ext cx="8255601" cy="520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128MB = 128,000kb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128,000,000byte</a:t>
            </a:r>
          </a:p>
          <a:p>
            <a:pPr marL="0" indent="0">
              <a:buNone/>
            </a:pPr>
            <a:r>
              <a:rPr lang="ko-KR" altLang="en-US" sz="2000" dirty="0"/>
              <a:t>정수형의 경우 </a:t>
            </a:r>
            <a:r>
              <a:rPr lang="en-US" altLang="ko-KR" sz="2000" dirty="0"/>
              <a:t>4byte, </a:t>
            </a:r>
            <a:r>
              <a:rPr lang="ko-KR" altLang="en-US" sz="2000" dirty="0"/>
              <a:t>포인터 변수는 </a:t>
            </a:r>
            <a:r>
              <a:rPr lang="en-US" altLang="ko-KR" sz="2000" dirty="0"/>
              <a:t>8 byte (OS = 64bit)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정수형만 선언할 경우 </a:t>
            </a:r>
            <a:r>
              <a:rPr lang="en-US" altLang="ko-KR" sz="2000" dirty="0"/>
              <a:t>128,000,000 / 4 = 32,000,000 </a:t>
            </a:r>
            <a:r>
              <a:rPr lang="ko-KR" altLang="en-US" sz="2000" dirty="0"/>
              <a:t>개를 최대 생성 가능하다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br>
              <a:rPr lang="en-US" altLang="ko-KR" sz="2000" dirty="0"/>
            </a:br>
            <a:r>
              <a:rPr lang="ko-KR" altLang="en-US" sz="2000" dirty="0"/>
              <a:t>포인터 변수만 선언할 경우 </a:t>
            </a:r>
            <a:r>
              <a:rPr lang="en-US" altLang="ko-KR" sz="2000" dirty="0"/>
              <a:t>16,000,000 </a:t>
            </a:r>
            <a:r>
              <a:rPr lang="ko-KR" altLang="en-US" sz="2000" dirty="0"/>
              <a:t>개를 최대 생성 가능하다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br>
              <a:rPr lang="en-US" altLang="ko-KR" sz="2000" dirty="0"/>
            </a:br>
            <a:r>
              <a:rPr lang="ko-KR" altLang="en-US" sz="2000" dirty="0"/>
              <a:t>그러나 다른 작업에도 메모리가 소요될 수 있으니 넉넉히 여유를 두는 것이 좋다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결론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N = 10,000</a:t>
            </a:r>
            <a:r>
              <a:rPr lang="ko-KR" altLang="en-US" sz="2000" b="1" dirty="0">
                <a:solidFill>
                  <a:srgbClr val="FF0000"/>
                </a:solidFill>
              </a:rPr>
              <a:t>일 경우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정수형 변수를 </a:t>
            </a:r>
            <a:r>
              <a:rPr lang="en-US" altLang="ko-KR" sz="2000" b="1" dirty="0">
                <a:solidFill>
                  <a:srgbClr val="FF0000"/>
                </a:solidFill>
              </a:rPr>
              <a:t>10,000</a:t>
            </a:r>
            <a:r>
              <a:rPr lang="ko-KR" altLang="en-US" sz="2000" b="1" dirty="0">
                <a:solidFill>
                  <a:srgbClr val="FF0000"/>
                </a:solidFill>
              </a:rPr>
              <a:t>개</a:t>
            </a:r>
            <a:r>
              <a:rPr lang="en-US" altLang="ko-KR" sz="2000" b="1" dirty="0">
                <a:solidFill>
                  <a:srgbClr val="FF0000"/>
                </a:solidFill>
              </a:rPr>
              <a:t>~100,000</a:t>
            </a:r>
            <a:r>
              <a:rPr lang="ko-KR" altLang="en-US" sz="2000" b="1" dirty="0">
                <a:solidFill>
                  <a:srgbClr val="FF0000"/>
                </a:solidFill>
              </a:rPr>
              <a:t>개 선언하는 정도로는 메모리 제한에 걸리지 않는다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이중 배열을 선언하는 경우는 신경을 쓸 필요가 있다</a:t>
            </a:r>
            <a:r>
              <a:rPr lang="en-US" altLang="ko-KR" sz="2000" dirty="0"/>
              <a:t>. 10,000 * 10,000</a:t>
            </a:r>
            <a:r>
              <a:rPr lang="ko-KR" altLang="en-US" sz="2000" dirty="0"/>
              <a:t>은 상황에 따라서 메모리 제한이 걸릴 수 있기 때문이다</a:t>
            </a:r>
            <a:r>
              <a:rPr lang="en-US" altLang="ko-KR" sz="2000" dirty="0"/>
              <a:t>. (</a:t>
            </a:r>
            <a:r>
              <a:rPr lang="ko-KR" altLang="en-US" sz="2000" dirty="0"/>
              <a:t>다른 작업에도 메모리가 소요되기 때문</a:t>
            </a:r>
            <a:r>
              <a:rPr lang="en-US" altLang="ko-KR" sz="20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08821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1908-FA90-4FE0-9EFD-7477AFF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Tip) </a:t>
            </a:r>
            <a:r>
              <a:rPr lang="ko-KR" altLang="en-US" dirty="0"/>
              <a:t>메모리 제한 살펴보기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A981B-D104-4B26-BA3E-32F30D17BCE5}"/>
              </a:ext>
            </a:extLst>
          </p:cNvPr>
          <p:cNvSpPr/>
          <p:nvPr/>
        </p:nvSpPr>
        <p:spPr>
          <a:xfrm>
            <a:off x="716096" y="5038236"/>
            <a:ext cx="7821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구조체나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크기가 큰 배열의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전역 변수로 설정하면 스택이나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영역이 아닌 데이터 영역에 저장되므로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스택이나 </a:t>
            </a:r>
            <a:r>
              <a:rPr lang="ko-KR" altLang="en-US" sz="2000" dirty="0" err="1"/>
              <a:t>힙의</a:t>
            </a:r>
            <a:r>
              <a:rPr lang="ko-KR" altLang="en-US" sz="2000" dirty="0"/>
              <a:t> 크기가 제한되는 문제에서 큰 이득을 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36CB4-B5AE-4F71-86B4-1C78798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76" y="1529362"/>
            <a:ext cx="3656934" cy="32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1. </a:t>
            </a:r>
            <a:r>
              <a:rPr lang="ko-KR" altLang="en-US" dirty="0"/>
              <a:t>입력 파악하기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B27DA-0020-4C4A-AFC0-99269C6C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26" y="4624841"/>
            <a:ext cx="7149918" cy="17023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AA848F-744B-4DDC-BFE8-278AAD49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09" y="1850538"/>
            <a:ext cx="6430635" cy="340504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A7AFB6-B158-46DE-AFEE-35019CF3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319679"/>
            <a:ext cx="8119872" cy="4828032"/>
          </a:xfrm>
        </p:spPr>
        <p:txBody>
          <a:bodyPr/>
          <a:lstStyle/>
          <a:p>
            <a:r>
              <a:rPr lang="ko-KR" altLang="en-US" dirty="0"/>
              <a:t>먼저 입력부터 받아 보자</a:t>
            </a:r>
            <a:r>
              <a:rPr lang="en-US" altLang="ko-KR" dirty="0"/>
              <a:t>! </a:t>
            </a:r>
            <a:r>
              <a:rPr lang="ko-KR" altLang="en-US" dirty="0"/>
              <a:t>그런데 트리가 필요할 것 같다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0311E5-08DC-4AAB-8CC4-5D452E584F23}"/>
              </a:ext>
            </a:extLst>
          </p:cNvPr>
          <p:cNvSpPr/>
          <p:nvPr/>
        </p:nvSpPr>
        <p:spPr>
          <a:xfrm>
            <a:off x="6512032" y="342900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97991-B657-4180-B82C-BD40C1FCEDAE}"/>
              </a:ext>
            </a:extLst>
          </p:cNvPr>
          <p:cNvCxnSpPr>
            <a:cxnSpLocks/>
          </p:cNvCxnSpPr>
          <p:nvPr/>
        </p:nvCxnSpPr>
        <p:spPr>
          <a:xfrm>
            <a:off x="1411549" y="5584055"/>
            <a:ext cx="47051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3D877B-A4BF-4990-BE27-04E49818A735}"/>
              </a:ext>
            </a:extLst>
          </p:cNvPr>
          <p:cNvCxnSpPr/>
          <p:nvPr/>
        </p:nvCxnSpPr>
        <p:spPr>
          <a:xfrm>
            <a:off x="6241002" y="5584055"/>
            <a:ext cx="221374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AE4448-6429-432C-BA7E-6A7936E04D40}"/>
              </a:ext>
            </a:extLst>
          </p:cNvPr>
          <p:cNvCxnSpPr>
            <a:cxnSpLocks/>
          </p:cNvCxnSpPr>
          <p:nvPr/>
        </p:nvCxnSpPr>
        <p:spPr>
          <a:xfrm>
            <a:off x="1482571" y="5859262"/>
            <a:ext cx="532660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1. </a:t>
            </a:r>
            <a:r>
              <a:rPr lang="ko-KR" altLang="en-US" dirty="0"/>
              <a:t>입력 파악하기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A7AFB6-B158-46DE-AFEE-35019CF3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319679"/>
            <a:ext cx="8119872" cy="4828032"/>
          </a:xfrm>
        </p:spPr>
        <p:txBody>
          <a:bodyPr>
            <a:normAutofit/>
          </a:bodyPr>
          <a:lstStyle/>
          <a:p>
            <a:r>
              <a:rPr lang="ko-KR" altLang="en-US" dirty="0"/>
              <a:t>이진 트리를 구현해보자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(array) Vs </a:t>
            </a:r>
            <a:r>
              <a:rPr lang="ko-KR" altLang="en-US" dirty="0"/>
              <a:t>포인터를 사용하는 구조체</a:t>
            </a:r>
            <a:r>
              <a:rPr lang="en-US" altLang="ko-KR" dirty="0"/>
              <a:t>(struct)…?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AD86B4-F533-43D4-A9F0-AF5479727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" t="16241" r="6676" b="14240"/>
          <a:stretch/>
        </p:blipFill>
        <p:spPr>
          <a:xfrm>
            <a:off x="493776" y="2349167"/>
            <a:ext cx="3944260" cy="31891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79F907-F2DB-45A7-80F1-5CA3D1AF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9167"/>
            <a:ext cx="4212188" cy="31891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C8407E-8444-4785-B219-B2CC22EAADA5}"/>
              </a:ext>
            </a:extLst>
          </p:cNvPr>
          <p:cNvSpPr/>
          <p:nvPr/>
        </p:nvSpPr>
        <p:spPr>
          <a:xfrm>
            <a:off x="967734" y="5658351"/>
            <a:ext cx="3200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트리의 중간에 새로운 노드를 삽입하기 어려움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BF4D-7038-425F-9403-8C1140898A73}"/>
              </a:ext>
            </a:extLst>
          </p:cNvPr>
          <p:cNvSpPr/>
          <p:nvPr/>
        </p:nvSpPr>
        <p:spPr>
          <a:xfrm>
            <a:off x="5049017" y="5668651"/>
            <a:ext cx="315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특정 노드를 탐색하기 어려움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A5D55C-444B-40A2-9373-09695E8B6266}"/>
              </a:ext>
            </a:extLst>
          </p:cNvPr>
          <p:cNvSpPr/>
          <p:nvPr/>
        </p:nvSpPr>
        <p:spPr>
          <a:xfrm>
            <a:off x="7896720" y="131967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997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1. </a:t>
            </a:r>
            <a:r>
              <a:rPr lang="ko-KR" altLang="en-US" dirty="0"/>
              <a:t>입력 파악하기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A7AFB6-B158-46DE-AFEE-35019CF3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319679"/>
            <a:ext cx="8119872" cy="48280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이진 트리를 구현해보자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(array) Vs </a:t>
            </a:r>
            <a:r>
              <a:rPr lang="ko-KR" altLang="en-US" dirty="0"/>
              <a:t>포인터를 사용하는 구조체</a:t>
            </a:r>
            <a:r>
              <a:rPr lang="en-US" altLang="ko-KR" dirty="0"/>
              <a:t>(struct)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순서대로</a:t>
            </a:r>
            <a:r>
              <a:rPr lang="en-US" altLang="ko-KR" dirty="0"/>
              <a:t>”</a:t>
            </a:r>
            <a:r>
              <a:rPr lang="ko-KR" altLang="en-US" dirty="0"/>
              <a:t> 는</a:t>
            </a:r>
            <a:r>
              <a:rPr lang="en-US" altLang="ko-KR" dirty="0"/>
              <a:t>, </a:t>
            </a:r>
            <a:r>
              <a:rPr lang="ko-KR" altLang="en-US" dirty="0"/>
              <a:t>다음의 순서대로 입력이 주어짐을 의미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노드 번호</a:t>
            </a:r>
            <a:r>
              <a:rPr lang="en-US" altLang="ko-KR" dirty="0"/>
              <a:t>, </a:t>
            </a:r>
            <a:r>
              <a:rPr lang="ko-KR" altLang="en-US" dirty="0"/>
              <a:t>왼쪽 자식 노드</a:t>
            </a:r>
            <a:r>
              <a:rPr lang="en-US" altLang="ko-KR" dirty="0"/>
              <a:t>, </a:t>
            </a:r>
            <a:r>
              <a:rPr lang="ko-KR" altLang="en-US" dirty="0"/>
              <a:t>오른쪽 자식 노드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루트 노드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r>
              <a:rPr lang="ko-KR" altLang="en-US" b="1" dirty="0">
                <a:solidFill>
                  <a:srgbClr val="FF0000"/>
                </a:solidFill>
              </a:rPr>
              <a:t>부터 순서대로 주어진다는 의미가 아님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다시 말해서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최상단의 노드부터 또는 노드 번호 순서대로 주어지지 않을 수 있다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노드 번호가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인 노드가 루트 노드라는 가정이 없다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DF9471-AF32-4222-9462-8B0472804E99}"/>
              </a:ext>
            </a:extLst>
          </p:cNvPr>
          <p:cNvGrpSpPr/>
          <p:nvPr/>
        </p:nvGrpSpPr>
        <p:grpSpPr>
          <a:xfrm>
            <a:off x="684375" y="2155228"/>
            <a:ext cx="5519169" cy="1344696"/>
            <a:chOff x="1015329" y="2279533"/>
            <a:chExt cx="7149918" cy="17023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3F36B42-C620-4FB2-BBCD-D430B478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329" y="2279533"/>
              <a:ext cx="7149918" cy="1702361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4168562-095A-4571-BFD5-3EC0CF290155}"/>
                </a:ext>
              </a:extLst>
            </p:cNvPr>
            <p:cNvCxnSpPr>
              <a:cxnSpLocks/>
            </p:cNvCxnSpPr>
            <p:nvPr/>
          </p:nvCxnSpPr>
          <p:spPr>
            <a:xfrm>
              <a:off x="5912529" y="3231472"/>
              <a:ext cx="22105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364D611-FBD9-4925-9854-E410CFD0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11" y="3525914"/>
              <a:ext cx="53339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F77271-8007-4439-A90C-8D538B5D280E}"/>
                </a:ext>
              </a:extLst>
            </p:cNvPr>
            <p:cNvSpPr/>
            <p:nvPr/>
          </p:nvSpPr>
          <p:spPr>
            <a:xfrm>
              <a:off x="5282216" y="3231472"/>
              <a:ext cx="614769" cy="2944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52BCFC0-941F-4569-8EE9-02ECC2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38" y="2153639"/>
            <a:ext cx="1107737" cy="1335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6080F6-BB8A-490C-A7E1-744540E83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1" y="2153639"/>
            <a:ext cx="1107737" cy="13358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CBA19C-E83E-470D-B538-53D19CB3F70E}"/>
              </a:ext>
            </a:extLst>
          </p:cNvPr>
          <p:cNvSpPr/>
          <p:nvPr/>
        </p:nvSpPr>
        <p:spPr>
          <a:xfrm>
            <a:off x="6833688" y="125694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004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57201"/>
            <a:ext cx="8147304" cy="950976"/>
          </a:xfrm>
        </p:spPr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1. </a:t>
            </a:r>
            <a:r>
              <a:rPr lang="ko-KR" altLang="en-US" dirty="0"/>
              <a:t>입력 파악하기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2BCFC0-941F-4569-8EE9-02ECC2E8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05" y="1408663"/>
            <a:ext cx="1107737" cy="13358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3ED7A8-D376-4943-AC10-838AA75C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7" y="1381542"/>
            <a:ext cx="5718056" cy="136144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27B2D0-6663-4F13-8C29-622022F1BF08}"/>
              </a:ext>
            </a:extLst>
          </p:cNvPr>
          <p:cNvCxnSpPr>
            <a:cxnSpLocks/>
          </p:cNvCxnSpPr>
          <p:nvPr/>
        </p:nvCxnSpPr>
        <p:spPr>
          <a:xfrm>
            <a:off x="4980373" y="2370338"/>
            <a:ext cx="12849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AA0983-E6ED-4AB4-B44B-2386665DA158}"/>
              </a:ext>
            </a:extLst>
          </p:cNvPr>
          <p:cNvCxnSpPr>
            <a:cxnSpLocks/>
          </p:cNvCxnSpPr>
          <p:nvPr/>
        </p:nvCxnSpPr>
        <p:spPr>
          <a:xfrm>
            <a:off x="649550" y="2620392"/>
            <a:ext cx="3585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2AF88A6-FF90-4B3C-998E-5EEE2A3AB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55" b="8564"/>
          <a:stretch/>
        </p:blipFill>
        <p:spPr>
          <a:xfrm>
            <a:off x="7512305" y="1413607"/>
            <a:ext cx="1088680" cy="13293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E594CF-246A-4680-93A0-DF03A87B335A}"/>
              </a:ext>
            </a:extLst>
          </p:cNvPr>
          <p:cNvSpPr txBox="1"/>
          <p:nvPr/>
        </p:nvSpPr>
        <p:spPr>
          <a:xfrm>
            <a:off x="6497039" y="2790262"/>
            <a:ext cx="87888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37454-C9F7-496F-8588-70218FD154AB}"/>
              </a:ext>
            </a:extLst>
          </p:cNvPr>
          <p:cNvSpPr txBox="1"/>
          <p:nvPr/>
        </p:nvSpPr>
        <p:spPr>
          <a:xfrm>
            <a:off x="7521184" y="2787588"/>
            <a:ext cx="98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/>
              <a:t>불가능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BD008B4-DC1B-4549-B9B2-8617EF4EB6CA}"/>
              </a:ext>
            </a:extLst>
          </p:cNvPr>
          <p:cNvSpPr txBox="1">
            <a:spLocks/>
          </p:cNvSpPr>
          <p:nvPr/>
        </p:nvSpPr>
        <p:spPr bwMode="white">
          <a:xfrm>
            <a:off x="530351" y="3156920"/>
            <a:ext cx="8070633" cy="3243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노드의 번호가</a:t>
            </a:r>
            <a:r>
              <a:rPr lang="en-US" altLang="ko-KR" dirty="0"/>
              <a:t> N</a:t>
            </a:r>
            <a:r>
              <a:rPr lang="ko-KR" altLang="en-US" dirty="0"/>
              <a:t>을 넘어설 수 없다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이를 고려해 봤을 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이진 트리의 노드는 구조체로 구현하고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/>
              <a:t>한 노드</a:t>
            </a:r>
            <a:r>
              <a:rPr lang="en-US" altLang="ko-KR" dirty="0"/>
              <a:t>)</a:t>
            </a:r>
            <a:r>
              <a:rPr lang="ko-KR" altLang="en-US" dirty="0"/>
              <a:t> 안의 멤버 변수로 다음을 두자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	 - </a:t>
            </a:r>
            <a:r>
              <a:rPr lang="ko-KR" altLang="en-US" dirty="0"/>
              <a:t>노드의 숫자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- </a:t>
            </a:r>
            <a:r>
              <a:rPr lang="ko-KR" altLang="en-US" dirty="0"/>
              <a:t>노드의 높이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- </a:t>
            </a:r>
            <a:r>
              <a:rPr lang="ko-KR" altLang="en-US" dirty="0"/>
              <a:t>부모 노드를 가리키는 포인터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- </a:t>
            </a:r>
            <a:r>
              <a:rPr lang="ko-KR" altLang="en-US" dirty="0"/>
              <a:t>왼쪽 자식 노드를 가리키는 포인터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- </a:t>
            </a:r>
            <a:r>
              <a:rPr lang="ko-KR" altLang="en-US" dirty="0"/>
              <a:t>오른쪽 자식 노드를 가리키는 포인터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1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1. </a:t>
            </a:r>
            <a:r>
              <a:rPr lang="ko-KR" altLang="en-US" dirty="0"/>
              <a:t>입력 파악하기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283F589-1E35-4567-ACC7-F685404F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37" y="1275290"/>
            <a:ext cx="3994952" cy="4828032"/>
          </a:xfrm>
        </p:spPr>
        <p:txBody>
          <a:bodyPr>
            <a:normAutofit/>
          </a:bodyPr>
          <a:lstStyle/>
          <a:p>
            <a:r>
              <a:rPr lang="ko-KR" altLang="en-US" dirty="0"/>
              <a:t>이진 트리 노드 구현 완료</a:t>
            </a:r>
            <a:endParaRPr lang="en-US" altLang="ko-KR" dirty="0"/>
          </a:p>
          <a:p>
            <a:r>
              <a:rPr lang="ko-KR" altLang="en-US" dirty="0"/>
              <a:t>입력을 받는 부분을</a:t>
            </a:r>
            <a:br>
              <a:rPr lang="en-US" altLang="ko-KR" dirty="0"/>
            </a:br>
            <a:r>
              <a:rPr lang="ko-KR" altLang="en-US" dirty="0"/>
              <a:t>완성해보자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800E64-3831-48CA-BF55-364024FC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" t="-269" r="11268" b="31586"/>
          <a:stretch/>
        </p:blipFill>
        <p:spPr>
          <a:xfrm>
            <a:off x="339385" y="2595073"/>
            <a:ext cx="4762509" cy="3805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6A01B2-C99B-42E0-93EF-61EFEF4E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18" y="1239780"/>
            <a:ext cx="4396756" cy="5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2. </a:t>
            </a:r>
            <a:r>
              <a:rPr lang="ko-KR" altLang="en-US" dirty="0"/>
              <a:t>출력 파악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E7764-6B13-4D1C-AFEB-3643F0D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408177"/>
            <a:ext cx="6205040" cy="1140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3D55D6-BBC1-4338-8600-DFC87EF3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675014"/>
            <a:ext cx="6205040" cy="229316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1887FD-3EC9-4DAA-B7BF-FAF93B3B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23997"/>
              </p:ext>
            </p:extLst>
          </p:nvPr>
        </p:nvGraphicFramePr>
        <p:xfrm>
          <a:off x="6522897" y="2506089"/>
          <a:ext cx="226718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90">
                  <a:extLst>
                    <a:ext uri="{9D8B030D-6E8A-4147-A177-3AD203B41FA5}">
                      <a16:colId xmlns:a16="http://schemas.microsoft.com/office/drawing/2014/main" val="653821661"/>
                    </a:ext>
                  </a:extLst>
                </a:gridCol>
                <a:gridCol w="1133590">
                  <a:extLst>
                    <a:ext uri="{9D8B030D-6E8A-4147-A177-3AD203B41FA5}">
                      <a16:colId xmlns:a16="http://schemas.microsoft.com/office/drawing/2014/main" val="3864606226"/>
                    </a:ext>
                  </a:extLst>
                </a:gridCol>
              </a:tblGrid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너비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57899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81103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8044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54539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05006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86570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90274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2E4B53-D10F-467B-B0AE-5650D1A6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36" y="5152346"/>
            <a:ext cx="8147303" cy="1809286"/>
          </a:xfrm>
        </p:spPr>
        <p:txBody>
          <a:bodyPr>
            <a:normAutofit/>
          </a:bodyPr>
          <a:lstStyle/>
          <a:p>
            <a:r>
              <a:rPr lang="ko-KR" altLang="en-US" dirty="0"/>
              <a:t>예제의 경우 출력은 </a:t>
            </a:r>
            <a:r>
              <a:rPr lang="en-US" altLang="ko-KR" dirty="0"/>
              <a:t>3 18</a:t>
            </a:r>
          </a:p>
          <a:p>
            <a:r>
              <a:rPr lang="ko-KR" altLang="en-US" dirty="0"/>
              <a:t>너비가 가장 넓은 레벨이 여러 개 있으면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번호가 작은 레벨이 정답</a:t>
            </a:r>
          </a:p>
        </p:txBody>
      </p:sp>
    </p:spTree>
    <p:extLst>
      <p:ext uri="{BB962C8B-B14F-4D97-AF65-F5344CB8AC3E}">
        <p14:creationId xmlns:p14="http://schemas.microsoft.com/office/powerpoint/2010/main" val="13432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CA4A-051A-478D-B9C6-E105F4A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어떻게 풀어야 할까</a:t>
            </a:r>
            <a:r>
              <a:rPr lang="en-US" altLang="ko-KR" dirty="0"/>
              <a:t>? – 2. </a:t>
            </a:r>
            <a:r>
              <a:rPr lang="ko-KR" altLang="en-US" dirty="0"/>
              <a:t>출력 파악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E7764-6B13-4D1C-AFEB-3643F0D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408177"/>
            <a:ext cx="6205040" cy="1140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3D55D6-BBC1-4338-8600-DFC87EF3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675014"/>
            <a:ext cx="6205040" cy="229316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1887FD-3EC9-4DAA-B7BF-FAF93B3B1E5D}"/>
              </a:ext>
            </a:extLst>
          </p:cNvPr>
          <p:cNvGraphicFramePr>
            <a:graphicFrameLocks noGrp="1"/>
          </p:cNvGraphicFramePr>
          <p:nvPr/>
        </p:nvGraphicFramePr>
        <p:xfrm>
          <a:off x="6522897" y="2506089"/>
          <a:ext cx="226718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90">
                  <a:extLst>
                    <a:ext uri="{9D8B030D-6E8A-4147-A177-3AD203B41FA5}">
                      <a16:colId xmlns:a16="http://schemas.microsoft.com/office/drawing/2014/main" val="653821661"/>
                    </a:ext>
                  </a:extLst>
                </a:gridCol>
                <a:gridCol w="1133590">
                  <a:extLst>
                    <a:ext uri="{9D8B030D-6E8A-4147-A177-3AD203B41FA5}">
                      <a16:colId xmlns:a16="http://schemas.microsoft.com/office/drawing/2014/main" val="3864606226"/>
                    </a:ext>
                  </a:extLst>
                </a:gridCol>
              </a:tblGrid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너비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57899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81103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8044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54539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05006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86570"/>
                  </a:ext>
                </a:extLst>
              </a:tr>
              <a:tr h="26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90274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2E4B53-D10F-467B-B0AE-5650D1A6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36" y="5152346"/>
            <a:ext cx="8147303" cy="1809286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레벨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의 경우 너비는 항상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- &gt; </a:t>
            </a:r>
            <a:r>
              <a:rPr lang="ko-KR" altLang="en-US" b="1" dirty="0">
                <a:solidFill>
                  <a:srgbClr val="FF0000"/>
                </a:solidFill>
              </a:rPr>
              <a:t>그 레벨에 해당하는 노드가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개일 경우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그 레벨의 너비는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이다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00941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558</TotalTime>
  <Words>1356</Words>
  <Application>Microsoft Office PowerPoint</Application>
  <PresentationFormat>화면 슬라이드 쇼(4:3)</PresentationFormat>
  <Paragraphs>367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HY중고딕</vt:lpstr>
      <vt:lpstr>굴림</vt:lpstr>
      <vt:lpstr>맑은 고딕</vt:lpstr>
      <vt:lpstr>Arial</vt:lpstr>
      <vt:lpstr>New_3D02</vt:lpstr>
      <vt:lpstr>트리의 높이와 너비</vt:lpstr>
      <vt:lpstr>목차</vt:lpstr>
      <vt:lpstr>문제를 어떻게 풀어야 할까? – 1. 입력 파악하기</vt:lpstr>
      <vt:lpstr>문제를 어떻게 풀어야 할까? – 1. 입력 파악하기</vt:lpstr>
      <vt:lpstr>문제를 어떻게 풀어야 할까? – 1. 입력 파악하기</vt:lpstr>
      <vt:lpstr>문제를 어떻게 풀어야 할까? – 1. 입력 파악하기</vt:lpstr>
      <vt:lpstr>문제를 어떻게 풀어야 할까? – 1. 입력 파악하기</vt:lpstr>
      <vt:lpstr>문제를 어떻게 풀어야 할까? – 2. 출력 파악, 설계</vt:lpstr>
      <vt:lpstr>문제를 어떻게 풀어야 할까? – 2. 출력 파악, 설계</vt:lpstr>
      <vt:lpstr>문제를 어떻게 풀어야 할까? – 2. 출력 파악, 설계</vt:lpstr>
      <vt:lpstr>   이론적 설명 - Recursion (재귀)</vt:lpstr>
      <vt:lpstr>   이론적 설명 - Tree traversal (트리 순회)</vt:lpstr>
      <vt:lpstr>  이론적 설명 - Preorder traversal of a tree(전위순회)</vt:lpstr>
      <vt:lpstr>   이론적 설명 - Inorder traversal of a tree(중위순회)</vt:lpstr>
      <vt:lpstr> 이론적 설명 - Postorder traversal of a tree(후위순회)</vt:lpstr>
      <vt:lpstr>문제를 어떻게 풀어야 할까? – 3. 설계한 대로 구현</vt:lpstr>
      <vt:lpstr>문제를 어떻게 풀어야 할까? – 3. 설계한 대로 구현</vt:lpstr>
      <vt:lpstr>문제를 어떻게 풀어야 할까? – 3. 설계한 대로 구현</vt:lpstr>
      <vt:lpstr>문제를 어떻게 풀어야 할까? – 3. 설계한 대로 구현</vt:lpstr>
      <vt:lpstr>문제를 어떻게 풀어야 할까? – 3. 설계한 대로 구현</vt:lpstr>
      <vt:lpstr>문제를 어떻게 풀어야 할까? – 3. 설계한 대로 구현</vt:lpstr>
      <vt:lpstr>PowerPoint 프레젠테이션</vt:lpstr>
      <vt:lpstr>Tip) 문제를 풀 때 고려하면 좋은 테스트 케이스</vt:lpstr>
      <vt:lpstr>Tip) 문제를 풀 때 고려하면 좋은 테스트 케이스</vt:lpstr>
      <vt:lpstr>Tip) 문제를 풀 때 고려하면 좋은 테스트 케이스</vt:lpstr>
      <vt:lpstr>Tip) 메모리 제한 살펴보기</vt:lpstr>
      <vt:lpstr>Tip) 메모리 제한 살펴보기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1주차</dc:title>
  <dc:creator>윤원 남</dc:creator>
  <cp:lastModifiedBy>윤원 남</cp:lastModifiedBy>
  <cp:revision>48</cp:revision>
  <dcterms:created xsi:type="dcterms:W3CDTF">2019-03-06T12:04:00Z</dcterms:created>
  <dcterms:modified xsi:type="dcterms:W3CDTF">2019-03-11T05:00:32Z</dcterms:modified>
</cp:coreProperties>
</file>