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4"/>
  </p:notesMasterIdLst>
  <p:sldIdLst>
    <p:sldId id="260" r:id="rId7"/>
    <p:sldId id="265" r:id="rId8"/>
    <p:sldId id="283" r:id="rId9"/>
    <p:sldId id="284" r:id="rId10"/>
    <p:sldId id="296" r:id="rId11"/>
    <p:sldId id="266" r:id="rId12"/>
    <p:sldId id="290" r:id="rId13"/>
    <p:sldId id="291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264" r:id="rId2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2"/>
    <a:srgbClr val="2C2E2C"/>
    <a:srgbClr val="FF6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85" autoAdjust="0"/>
  </p:normalViewPr>
  <p:slideViewPr>
    <p:cSldViewPr>
      <p:cViewPr varScale="1">
        <p:scale>
          <a:sx n="79" d="100"/>
          <a:sy n="79" d="100"/>
        </p:scale>
        <p:origin x="9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E3E2DC97-4288-47DE-80FF-DB8BF5A1C8CC}" type="datetimeFigureOut">
              <a:rPr lang="ko-KR" altLang="en-US" smtClean="0"/>
              <a:pPr/>
              <a:t>2019-03-11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248584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13460 </a:t>
            </a:r>
            <a:r>
              <a:rPr lang="ko-KR" altLang="en-US" sz="28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구슬탈출</a:t>
            </a:r>
            <a:r>
              <a:rPr lang="en-US" altLang="ko-KR" sz="28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52153-C22F-4E45-8AFE-3D4947ED10F5}"/>
              </a:ext>
            </a:extLst>
          </p:cNvPr>
          <p:cNvSpPr txBox="1"/>
          <p:nvPr/>
        </p:nvSpPr>
        <p:spPr>
          <a:xfrm>
            <a:off x="6948264" y="3723878"/>
            <a:ext cx="2015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20151812</a:t>
            </a:r>
          </a:p>
          <a:p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컴퓨터학부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</a:t>
            </a:r>
            <a:r>
              <a:rPr lang="ko-KR" altLang="en-US" dirty="0"/>
              <a:t> 김희섭</a:t>
            </a: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55503-0F89-49C1-8037-08ED21FCC439}"/>
              </a:ext>
            </a:extLst>
          </p:cNvPr>
          <p:cNvSpPr txBox="1"/>
          <p:nvPr/>
        </p:nvSpPr>
        <p:spPr>
          <a:xfrm>
            <a:off x="1259630" y="494056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빨간공과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파란공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움직이기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파란공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먼저 움직이는 경우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20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l">
              <a:buAutoNum type="arabicPeriod"/>
            </a:pP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F06F8D-2F98-4C79-BFEE-BC4181735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2" y="971344"/>
            <a:ext cx="8186407" cy="3007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A77A33-524B-4A83-8CEE-8625A7778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1" y="4095740"/>
            <a:ext cx="7128792" cy="7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573-7140-4EFC-97B7-99190CA23885}"/>
              </a:ext>
            </a:extLst>
          </p:cNvPr>
          <p:cNvSpPr txBox="1"/>
          <p:nvPr/>
        </p:nvSpPr>
        <p:spPr>
          <a:xfrm>
            <a:off x="1403648" y="586389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공이  몇 번 움직였는지 기억하고 움직였을 때 해당 경우가 답에 대하여 유망한 결과만 탐색하기 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l">
              <a:buAutoNum type="arabicPeriod"/>
            </a:pP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16FA63-5332-4CC3-8263-C7D854D0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7694"/>
            <a:ext cx="5472608" cy="11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573-7140-4EFC-97B7-99190CA23885}"/>
              </a:ext>
            </a:extLst>
          </p:cNvPr>
          <p:cNvSpPr txBox="1"/>
          <p:nvPr/>
        </p:nvSpPr>
        <p:spPr>
          <a:xfrm>
            <a:off x="1403648" y="586389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공이  몇 번 움직였는지 기억하고 움직였을 때 해당 경우가 답에 대해   서 유망한 결과만 탐색하기 </a:t>
            </a:r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종료 조건과 해당 노드가 유망한지 판별하여 큐에 넣기</a:t>
            </a:r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marL="228600" indent="-228600" algn="l">
              <a:buAutoNum type="arabicPeriod"/>
            </a:pP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484E9D-D4EA-4B78-B861-15BC6C7F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2" y="1347614"/>
            <a:ext cx="6645946" cy="2321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4654DE-8197-4796-8007-C614B71CF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2" y="3795886"/>
            <a:ext cx="816407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3518"/>
            <a:ext cx="1262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개선할 점</a:t>
            </a:r>
            <a:endParaRPr lang="en-US" altLang="ko-KR" sz="12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추가설명</a:t>
            </a:r>
            <a:endParaRPr lang="en-US" altLang="ko-KR" sz="12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pc="-150" dirty="0">
              <a:solidFill>
                <a:srgbClr val="2C2E2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573-7140-4EFC-97B7-99190CA23885}"/>
              </a:ext>
            </a:extLst>
          </p:cNvPr>
          <p:cNvSpPr txBox="1"/>
          <p:nvPr/>
        </p:nvSpPr>
        <p:spPr>
          <a:xfrm>
            <a:off x="1475656" y="1663809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빨간공과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파란공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누가 먼저 움직일지 케이스 분류를 하는 부분에서 코드가 늘어남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-&gt;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케이스 분류를 하지 않고 처리 하는 방법 소개</a:t>
            </a:r>
            <a:endParaRPr lang="en-US" altLang="ko-KR" sz="16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6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6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 DFS(Depth-First Search), Best –First Search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추가설명</a:t>
            </a:r>
          </a:p>
        </p:txBody>
      </p:sp>
    </p:spTree>
    <p:extLst>
      <p:ext uri="{BB962C8B-B14F-4D97-AF65-F5344CB8AC3E}">
        <p14:creationId xmlns:p14="http://schemas.microsoft.com/office/powerpoint/2010/main" val="23566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개선할점</a:t>
            </a:r>
            <a:endParaRPr lang="en-US" altLang="ko-KR" sz="12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추가설명</a:t>
            </a:r>
            <a:endParaRPr lang="en-US" altLang="ko-KR" sz="12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pc="-150" dirty="0">
              <a:solidFill>
                <a:srgbClr val="2C2E2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573-7140-4EFC-97B7-99190CA23885}"/>
              </a:ext>
            </a:extLst>
          </p:cNvPr>
          <p:cNvSpPr txBox="1"/>
          <p:nvPr/>
        </p:nvSpPr>
        <p:spPr>
          <a:xfrm>
            <a:off x="1475656" y="75566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빨간공과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파란공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누가 먼저 움직일지 케이스 분류를 하는 부분에서 코드가 늘어남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-&gt;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 이동한 거리만 따져서 코드를 간결하게 만들 수 있었음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5A8353-1151-45A1-AF21-4267E7C0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20" y="1491630"/>
            <a:ext cx="5067560" cy="27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DFS</a:t>
            </a:r>
            <a:endParaRPr lang="ko-KR" altLang="en-US" spc="-150" dirty="0">
              <a:solidFill>
                <a:srgbClr val="2C2E2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9560" y="78558"/>
            <a:ext cx="93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1D83EA-23C8-4D49-BE90-AED601A66D81}"/>
              </a:ext>
            </a:extLst>
          </p:cNvPr>
          <p:cNvSpPr/>
          <p:nvPr/>
        </p:nvSpPr>
        <p:spPr>
          <a:xfrm>
            <a:off x="1352233" y="510889"/>
            <a:ext cx="64956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DFS(Depth – First Search</a:t>
            </a:r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루트 노드에서 시작해서 다음 분기로 넘어가기  전에 해당 분기를 완벽하게 탐색하는 방법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재귀 </a:t>
            </a:r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스택 방법을 사용 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94B5CB-5101-46CF-B6BC-A594278F65AB}"/>
              </a:ext>
            </a:extLst>
          </p:cNvPr>
          <p:cNvCxnSpPr>
            <a:cxnSpLocks/>
            <a:stCxn id="45" idx="2"/>
            <a:endCxn id="14" idx="0"/>
          </p:cNvCxnSpPr>
          <p:nvPr/>
        </p:nvCxnSpPr>
        <p:spPr>
          <a:xfrm flipH="1">
            <a:off x="3400909" y="1841622"/>
            <a:ext cx="883059" cy="44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D702C9-5D06-44C9-A9AC-0AD76BDFF5E6}"/>
              </a:ext>
            </a:extLst>
          </p:cNvPr>
          <p:cNvCxnSpPr>
            <a:cxnSpLocks/>
            <a:stCxn id="51" idx="5"/>
            <a:endCxn id="50" idx="0"/>
          </p:cNvCxnSpPr>
          <p:nvPr/>
        </p:nvCxnSpPr>
        <p:spPr>
          <a:xfrm>
            <a:off x="4749555" y="3541239"/>
            <a:ext cx="472122" cy="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B5FA646-0333-4335-BC79-5AD808FB0AC2}"/>
              </a:ext>
            </a:extLst>
          </p:cNvPr>
          <p:cNvSpPr/>
          <p:nvPr/>
        </p:nvSpPr>
        <p:spPr>
          <a:xfrm>
            <a:off x="2908522" y="2284912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B39FAC-DCF1-4953-8BDE-0EF800992B58}"/>
              </a:ext>
            </a:extLst>
          </p:cNvPr>
          <p:cNvSpPr/>
          <p:nvPr/>
        </p:nvSpPr>
        <p:spPr>
          <a:xfrm>
            <a:off x="5871157" y="2232225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CC9B9-B616-4F7B-B109-F7648360B53F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5292080" y="1841622"/>
            <a:ext cx="1071464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8F69D4-459B-4012-832F-80ED92F69FDE}"/>
              </a:ext>
            </a:extLst>
          </p:cNvPr>
          <p:cNvCxnSpPr>
            <a:cxnSpLocks/>
            <a:stCxn id="14" idx="6"/>
            <a:endCxn id="51" idx="0"/>
          </p:cNvCxnSpPr>
          <p:nvPr/>
        </p:nvCxnSpPr>
        <p:spPr>
          <a:xfrm>
            <a:off x="3893296" y="2572944"/>
            <a:ext cx="508089" cy="47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0054B4-3738-4AC7-8968-403EEA9F0D04}"/>
              </a:ext>
            </a:extLst>
          </p:cNvPr>
          <p:cNvCxnSpPr>
            <a:cxnSpLocks/>
            <a:stCxn id="14" idx="2"/>
            <a:endCxn id="49" idx="0"/>
          </p:cNvCxnSpPr>
          <p:nvPr/>
        </p:nvCxnSpPr>
        <p:spPr>
          <a:xfrm flipH="1">
            <a:off x="2310644" y="2572944"/>
            <a:ext cx="597878" cy="51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883C24C-6DB2-4A5C-A11E-178589EBE848}"/>
              </a:ext>
            </a:extLst>
          </p:cNvPr>
          <p:cNvSpPr/>
          <p:nvPr/>
        </p:nvSpPr>
        <p:spPr>
          <a:xfrm>
            <a:off x="3162566" y="4030865"/>
            <a:ext cx="984774" cy="5760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9AE588-56B7-4789-ABE2-AAFDD809332A}"/>
              </a:ext>
            </a:extLst>
          </p:cNvPr>
          <p:cNvCxnSpPr>
            <a:cxnSpLocks/>
            <a:stCxn id="51" idx="3"/>
            <a:endCxn id="29" idx="0"/>
          </p:cNvCxnSpPr>
          <p:nvPr/>
        </p:nvCxnSpPr>
        <p:spPr>
          <a:xfrm flipH="1">
            <a:off x="3654953" y="3541239"/>
            <a:ext cx="398262" cy="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E6C68B-CAF8-4D7E-B38F-ADC5D8BB1735}"/>
              </a:ext>
            </a:extLst>
          </p:cNvPr>
          <p:cNvSpPr txBox="1"/>
          <p:nvPr/>
        </p:nvSpPr>
        <p:spPr>
          <a:xfrm>
            <a:off x="1862534" y="2419055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1Level</a:t>
            </a:r>
            <a:endParaRPr lang="ko-KR" altLang="en-US" sz="1400" b="1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F3A9EF-84A6-4FF3-BB4F-0F2F7A4F775F}"/>
              </a:ext>
            </a:extLst>
          </p:cNvPr>
          <p:cNvSpPr txBox="1"/>
          <p:nvPr/>
        </p:nvSpPr>
        <p:spPr>
          <a:xfrm>
            <a:off x="812666" y="3222246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2Level</a:t>
            </a:r>
            <a:endParaRPr lang="ko-KR" altLang="en-US" sz="1400" b="1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2896900-B1D7-4D53-80D5-1CEC327A98BB}"/>
              </a:ext>
            </a:extLst>
          </p:cNvPr>
          <p:cNvSpPr/>
          <p:nvPr/>
        </p:nvSpPr>
        <p:spPr>
          <a:xfrm>
            <a:off x="4283968" y="1534401"/>
            <a:ext cx="1008112" cy="61444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19E8F36-ED45-4D68-B53C-186C243F2FE7}"/>
              </a:ext>
            </a:extLst>
          </p:cNvPr>
          <p:cNvSpPr/>
          <p:nvPr/>
        </p:nvSpPr>
        <p:spPr>
          <a:xfrm>
            <a:off x="1818257" y="3084071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B20857-C214-4C64-A4DC-AB5AA99BE325}"/>
              </a:ext>
            </a:extLst>
          </p:cNvPr>
          <p:cNvSpPr/>
          <p:nvPr/>
        </p:nvSpPr>
        <p:spPr>
          <a:xfrm>
            <a:off x="4729290" y="4030865"/>
            <a:ext cx="984774" cy="5760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C380B49-A737-4185-A2F6-7975504F45A0}"/>
              </a:ext>
            </a:extLst>
          </p:cNvPr>
          <p:cNvSpPr/>
          <p:nvPr/>
        </p:nvSpPr>
        <p:spPr>
          <a:xfrm>
            <a:off x="3908998" y="3049538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DD2739-6597-41F4-9B9B-290ACE6585A0}"/>
              </a:ext>
            </a:extLst>
          </p:cNvPr>
          <p:cNvSpPr txBox="1"/>
          <p:nvPr/>
        </p:nvSpPr>
        <p:spPr>
          <a:xfrm>
            <a:off x="683568" y="4182786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3Level</a:t>
            </a:r>
            <a:endParaRPr lang="ko-KR" altLang="en-US" sz="1400" b="1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4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9" grpId="0" animBg="1"/>
      <p:bldP spid="43" grpId="0"/>
      <p:bldP spid="44" grpId="0"/>
      <p:bldP spid="49" grpId="0" animBg="1"/>
      <p:bldP spid="50" grpId="0" animBg="1"/>
      <p:bldP spid="51" grpId="0" animBg="1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068"/>
            <a:ext cx="126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Best –First Search</a:t>
            </a:r>
            <a:endParaRPr lang="ko-KR" altLang="en-US" spc="-150" dirty="0">
              <a:solidFill>
                <a:srgbClr val="2C2E2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BCFF6-8014-4396-801F-3822A4891F7B}"/>
              </a:ext>
            </a:extLst>
          </p:cNvPr>
          <p:cNvSpPr/>
          <p:nvPr/>
        </p:nvSpPr>
        <p:spPr>
          <a:xfrm>
            <a:off x="1352233" y="510889"/>
            <a:ext cx="520046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Best – First Search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확장한 경우들 에서 가장 유망하다고 판단되는 경우를 우선적으로 탐색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그림안의 숫자가 클 수록 유망하다 가정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우선순위 큐를 사용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2F4752-FB9D-4604-B841-C75DB00BFD23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3184885" y="2014875"/>
            <a:ext cx="883059" cy="44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B9EF15-48A2-47D9-899C-E5960051A8EA}"/>
              </a:ext>
            </a:extLst>
          </p:cNvPr>
          <p:cNvCxnSpPr>
            <a:cxnSpLocks/>
            <a:stCxn id="13" idx="5"/>
            <a:endCxn id="33" idx="0"/>
          </p:cNvCxnSpPr>
          <p:nvPr/>
        </p:nvCxnSpPr>
        <p:spPr>
          <a:xfrm>
            <a:off x="6495690" y="2897179"/>
            <a:ext cx="305482" cy="34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869C596-FA9C-4F9A-80F2-92A92E3DBFBB}"/>
              </a:ext>
            </a:extLst>
          </p:cNvPr>
          <p:cNvSpPr/>
          <p:nvPr/>
        </p:nvSpPr>
        <p:spPr>
          <a:xfrm>
            <a:off x="2692498" y="2458165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A60287-190E-4B7C-B6FC-3E4E86A137B0}"/>
              </a:ext>
            </a:extLst>
          </p:cNvPr>
          <p:cNvSpPr/>
          <p:nvPr/>
        </p:nvSpPr>
        <p:spPr>
          <a:xfrm>
            <a:off x="5655133" y="2405478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62CCDB-66A9-4890-BD71-59620822D867}"/>
              </a:ext>
            </a:extLst>
          </p:cNvPr>
          <p:cNvCxnSpPr>
            <a:cxnSpLocks/>
            <a:stCxn id="21" idx="6"/>
            <a:endCxn id="13" idx="0"/>
          </p:cNvCxnSpPr>
          <p:nvPr/>
        </p:nvCxnSpPr>
        <p:spPr>
          <a:xfrm>
            <a:off x="5076056" y="2014875"/>
            <a:ext cx="1071464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1AFCA4-F21D-4DC4-A39C-842209EE1792}"/>
              </a:ext>
            </a:extLst>
          </p:cNvPr>
          <p:cNvCxnSpPr>
            <a:cxnSpLocks/>
            <a:stCxn id="12" idx="6"/>
            <a:endCxn id="24" idx="0"/>
          </p:cNvCxnSpPr>
          <p:nvPr/>
        </p:nvCxnSpPr>
        <p:spPr>
          <a:xfrm>
            <a:off x="3677272" y="2746197"/>
            <a:ext cx="221869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3DCC87-50B6-444C-AB40-9744B6CC5B40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2457203" y="2746197"/>
            <a:ext cx="235295" cy="53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2871D0-0230-464A-A7E6-D8BE31EB9867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 flipH="1">
            <a:off x="5598172" y="2897179"/>
            <a:ext cx="201178" cy="36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721F54-5A05-48D2-A5C4-4E25919CA707}"/>
              </a:ext>
            </a:extLst>
          </p:cNvPr>
          <p:cNvSpPr txBox="1"/>
          <p:nvPr/>
        </p:nvSpPr>
        <p:spPr>
          <a:xfrm>
            <a:off x="1646510" y="2592308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1Level</a:t>
            </a:r>
            <a:endParaRPr lang="ko-KR" altLang="en-US" sz="1400" b="1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E6267-485D-44D0-A866-0C80B2B91115}"/>
              </a:ext>
            </a:extLst>
          </p:cNvPr>
          <p:cNvSpPr txBox="1"/>
          <p:nvPr/>
        </p:nvSpPr>
        <p:spPr>
          <a:xfrm>
            <a:off x="596642" y="3395499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2Level</a:t>
            </a:r>
            <a:endParaRPr lang="ko-KR" altLang="en-US" sz="1400" b="1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AC2788-B30A-405D-8F56-8A4DA4854BE0}"/>
              </a:ext>
            </a:extLst>
          </p:cNvPr>
          <p:cNvSpPr/>
          <p:nvPr/>
        </p:nvSpPr>
        <p:spPr>
          <a:xfrm>
            <a:off x="4067944" y="1707654"/>
            <a:ext cx="1008112" cy="61444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84C3710-D3AC-449F-80C6-BC55E313D792}"/>
              </a:ext>
            </a:extLst>
          </p:cNvPr>
          <p:cNvSpPr/>
          <p:nvPr/>
        </p:nvSpPr>
        <p:spPr>
          <a:xfrm>
            <a:off x="1964816" y="3281431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2A4C54-FFA5-4C7F-876A-015A5A7FBA37}"/>
              </a:ext>
            </a:extLst>
          </p:cNvPr>
          <p:cNvSpPr/>
          <p:nvPr/>
        </p:nvSpPr>
        <p:spPr>
          <a:xfrm>
            <a:off x="2967690" y="4131504"/>
            <a:ext cx="984774" cy="5760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2507247-EDFC-411E-ABDE-9043544A6F53}"/>
              </a:ext>
            </a:extLst>
          </p:cNvPr>
          <p:cNvSpPr/>
          <p:nvPr/>
        </p:nvSpPr>
        <p:spPr>
          <a:xfrm>
            <a:off x="3406754" y="3230829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1B7B40-DD4D-4BD9-B6BA-E5C58026445F}"/>
              </a:ext>
            </a:extLst>
          </p:cNvPr>
          <p:cNvSpPr txBox="1"/>
          <p:nvPr/>
        </p:nvSpPr>
        <p:spPr>
          <a:xfrm>
            <a:off x="467544" y="4356039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3Level</a:t>
            </a:r>
            <a:endParaRPr lang="ko-KR" altLang="en-US" sz="1400" b="1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481869-74CD-44DE-9C4D-A69C329EEC0F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 flipH="1">
            <a:off x="3460077" y="3722530"/>
            <a:ext cx="90894" cy="40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B725BBC-310C-4C06-8BC8-6EEE08384562}"/>
              </a:ext>
            </a:extLst>
          </p:cNvPr>
          <p:cNvSpPr/>
          <p:nvPr/>
        </p:nvSpPr>
        <p:spPr>
          <a:xfrm>
            <a:off x="5105785" y="3261355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A48A9B-F0AC-463D-98CF-020B457454B5}"/>
              </a:ext>
            </a:extLst>
          </p:cNvPr>
          <p:cNvSpPr/>
          <p:nvPr/>
        </p:nvSpPr>
        <p:spPr>
          <a:xfrm>
            <a:off x="6308785" y="3246383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2" grpId="0" animBg="1"/>
      <p:bldP spid="23" grpId="0" animBg="1"/>
      <p:bldP spid="24" grpId="0" animBg="1"/>
      <p:bldP spid="25" grpId="0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08810" y="629275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3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7499" y="23570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</a:t>
            </a:r>
            <a:endParaRPr lang="en-US" altLang="ko-KR" sz="20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4092" y="2316663"/>
            <a:ext cx="597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0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233205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4175" y="233205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개선할 점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추가설명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45A42-56F8-4144-8840-93A02F94B850}"/>
              </a:ext>
            </a:extLst>
          </p:cNvPr>
          <p:cNvSpPr txBox="1"/>
          <p:nvPr/>
        </p:nvSpPr>
        <p:spPr>
          <a:xfrm>
            <a:off x="539552" y="483518"/>
            <a:ext cx="80648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※</a:t>
            </a:r>
            <a:r>
              <a:rPr lang="ko-KR" altLang="en-US" sz="2800" dirty="0"/>
              <a:t>문제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en-US" altLang="ko-KR" sz="1600" dirty="0"/>
              <a:t>1,</a:t>
            </a:r>
            <a:r>
              <a:rPr lang="ko-KR" altLang="en-US" sz="1600" dirty="0"/>
              <a:t>보드의</a:t>
            </a:r>
            <a:r>
              <a:rPr lang="en-US" altLang="ko-KR" sz="1600" dirty="0"/>
              <a:t> </a:t>
            </a:r>
            <a:r>
              <a:rPr lang="ko-KR" altLang="en-US" sz="1600" dirty="0"/>
              <a:t>세로크기</a:t>
            </a:r>
            <a:r>
              <a:rPr lang="en-US" altLang="ko-KR" sz="1600" dirty="0"/>
              <a:t>N, </a:t>
            </a:r>
            <a:r>
              <a:rPr lang="ko-KR" altLang="en-US" sz="1600" dirty="0"/>
              <a:t>가로크기</a:t>
            </a:r>
            <a:r>
              <a:rPr lang="en-US" altLang="ko-KR" sz="1600" dirty="0"/>
              <a:t>M(3 ≤ N, M ≤ 10 </a:t>
            </a:r>
            <a:r>
              <a:rPr lang="ko-KR" altLang="en-US" sz="1600" dirty="0"/>
              <a:t>인 정수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r>
              <a:rPr lang="en-US" altLang="ko-KR" sz="1600" dirty="0"/>
              <a:t>2,</a:t>
            </a:r>
            <a:r>
              <a:rPr lang="ko-KR" altLang="en-US" sz="1600" dirty="0" err="1"/>
              <a:t>빨간공</a:t>
            </a:r>
            <a:r>
              <a:rPr lang="en-US" altLang="ko-KR" sz="1600" dirty="0"/>
              <a:t>,</a:t>
            </a:r>
            <a:r>
              <a:rPr lang="ko-KR" altLang="en-US" sz="1600" dirty="0"/>
              <a:t> 파란공이 존재</a:t>
            </a:r>
            <a:r>
              <a:rPr lang="en-US" altLang="ko-KR" sz="1600" dirty="0"/>
              <a:t>(</a:t>
            </a:r>
            <a:r>
              <a:rPr lang="ko-KR" altLang="en-US" sz="1600" dirty="0"/>
              <a:t>각각 </a:t>
            </a:r>
            <a:r>
              <a:rPr lang="en-US" altLang="ko-KR" sz="1600" dirty="0"/>
              <a:t>1</a:t>
            </a:r>
            <a:r>
              <a:rPr lang="ko-KR" altLang="en-US" sz="1600" dirty="0"/>
              <a:t>개씩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r>
              <a:rPr lang="en-US" altLang="ko-KR" sz="1600" dirty="0"/>
              <a:t>3,</a:t>
            </a:r>
            <a:r>
              <a:rPr lang="ko-KR" altLang="en-US" sz="1600" dirty="0"/>
              <a:t>동작기능 </a:t>
            </a:r>
            <a:r>
              <a:rPr lang="en-US" altLang="ko-KR" sz="1600" dirty="0"/>
              <a:t>4</a:t>
            </a:r>
            <a:r>
              <a:rPr lang="ko-KR" altLang="en-US" sz="1600" dirty="0"/>
              <a:t>가지</a:t>
            </a:r>
            <a:r>
              <a:rPr lang="en-US" altLang="ko-KR" sz="1600" dirty="0"/>
              <a:t>(</a:t>
            </a:r>
            <a:r>
              <a:rPr lang="ko-KR" altLang="en-US" sz="1600" dirty="0"/>
              <a:t>왼쪽 기울이기</a:t>
            </a:r>
            <a:r>
              <a:rPr lang="en-US" altLang="ko-KR" sz="1600" dirty="0"/>
              <a:t>,</a:t>
            </a:r>
            <a:r>
              <a:rPr lang="ko-KR" altLang="en-US" sz="1600" dirty="0"/>
              <a:t>오른쪽 기울이기</a:t>
            </a:r>
            <a:r>
              <a:rPr lang="en-US" altLang="ko-KR" sz="1600" dirty="0"/>
              <a:t>,</a:t>
            </a:r>
            <a:r>
              <a:rPr lang="ko-KR" altLang="en-US" sz="1600" dirty="0"/>
              <a:t>위쪽 기울이기</a:t>
            </a:r>
            <a:r>
              <a:rPr lang="en-US" altLang="ko-KR" sz="1600" dirty="0"/>
              <a:t>,</a:t>
            </a:r>
            <a:r>
              <a:rPr lang="ko-KR" altLang="en-US" sz="1600" dirty="0"/>
              <a:t>아래쪽 기울이기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4,</a:t>
            </a:r>
            <a:r>
              <a:rPr lang="ko-KR" altLang="en-US" sz="1600" dirty="0" err="1"/>
              <a:t>빨간공이</a:t>
            </a:r>
            <a:r>
              <a:rPr lang="ko-KR" altLang="en-US" sz="1600" dirty="0"/>
              <a:t> 구멍에 들어가면 성공이지만 파란공이 구멍에 들어가면 실패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5,</a:t>
            </a:r>
            <a:r>
              <a:rPr lang="ko-KR" altLang="en-US" sz="1600" dirty="0"/>
              <a:t>보드의 표시는 </a:t>
            </a:r>
            <a:r>
              <a:rPr lang="en-US" altLang="ko-KR" sz="1600" dirty="0"/>
              <a:t>‘ . ‘ , ‘ # ‘, ‘ O ’ , ‘ R ’, ‘ B ’</a:t>
            </a:r>
            <a:r>
              <a:rPr lang="ko-KR" altLang="en-US" sz="1600" dirty="0"/>
              <a:t>로 구성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6,</a:t>
            </a:r>
            <a:r>
              <a:rPr lang="ko-KR" altLang="en-US" sz="1600" dirty="0"/>
              <a:t>보드의 상태가 </a:t>
            </a:r>
            <a:r>
              <a:rPr lang="ko-KR" altLang="en-US" sz="1600" dirty="0" err="1"/>
              <a:t>주워졌을때</a:t>
            </a:r>
            <a:r>
              <a:rPr lang="en-US" altLang="ko-KR" sz="1600" dirty="0"/>
              <a:t>,</a:t>
            </a:r>
            <a:r>
              <a:rPr lang="ko-KR" altLang="en-US" sz="1600" dirty="0"/>
              <a:t> 최소 몇 번 만에 </a:t>
            </a:r>
            <a:r>
              <a:rPr lang="ko-KR" altLang="en-US" sz="1600" dirty="0" err="1"/>
              <a:t>빨간공을</a:t>
            </a:r>
            <a:r>
              <a:rPr lang="ko-KR" altLang="en-US" sz="1600" dirty="0"/>
              <a:t> 구멍을 통해 빼낼 수 있는가</a:t>
            </a:r>
            <a:r>
              <a:rPr lang="en-US" altLang="ko-KR" sz="1600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9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6ED75-8FF0-4A8E-A0BA-41C4DBB9E6CE}"/>
              </a:ext>
            </a:extLst>
          </p:cNvPr>
          <p:cNvSpPr txBox="1"/>
          <p:nvPr/>
        </p:nvSpPr>
        <p:spPr>
          <a:xfrm>
            <a:off x="89607" y="924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0D22F-84B2-4558-A852-E29CA42E8A3E}"/>
              </a:ext>
            </a:extLst>
          </p:cNvPr>
          <p:cNvSpPr txBox="1"/>
          <p:nvPr/>
        </p:nvSpPr>
        <p:spPr>
          <a:xfrm>
            <a:off x="125838" y="5263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C27C3-D36A-45A9-BB68-0C078AD254B3}"/>
              </a:ext>
            </a:extLst>
          </p:cNvPr>
          <p:cNvSpPr txBox="1"/>
          <p:nvPr/>
        </p:nvSpPr>
        <p:spPr>
          <a:xfrm>
            <a:off x="1193120" y="771257"/>
            <a:ext cx="69127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endParaRPr lang="en-US" altLang="ko-KR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공의 좌표 정보 저장 </a:t>
            </a:r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상하좌우 공을 움직이기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구조체 이용 </a:t>
            </a:r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배열과 </a:t>
            </a:r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for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문으로 처리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빨간공과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파란공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움직이기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케이스 별로 분류하여 </a:t>
            </a:r>
            <a:r>
              <a:rPr lang="ko-KR" altLang="en-US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빨간공을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먼저 이동시킬지 파란 공을 먼저     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움직일지 처리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공이  몇 번 움직였는지 기억하고 움직였을 때 해당 경우가 답에 대해   서 유망한 결과만 탐색하기 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-&gt;4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차원 배열과 </a:t>
            </a:r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BFS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방법을 이용</a:t>
            </a:r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(queue</a:t>
            </a:r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컨테이너 이용</a:t>
            </a:r>
            <a:r>
              <a:rPr lang="en-US" altLang="ko-KR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algn="l"/>
            <a:r>
              <a:rPr lang="ko-KR" altLang="en-US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43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BFS</a:t>
            </a:r>
            <a:endParaRPr lang="ko-KR" altLang="en-US" spc="-150" dirty="0">
              <a:solidFill>
                <a:srgbClr val="2C2E2C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5C130-641D-488A-A7BD-F74E184D0BB5}"/>
              </a:ext>
            </a:extLst>
          </p:cNvPr>
          <p:cNvSpPr txBox="1"/>
          <p:nvPr/>
        </p:nvSpPr>
        <p:spPr>
          <a:xfrm>
            <a:off x="1200369" y="394967"/>
            <a:ext cx="74708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BFS(Breadth – First Search)</a:t>
            </a:r>
          </a:p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en-US" altLang="ko-KR" sz="2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시작 정점으로부터 가까운 정점을 먼저 방문하고 떨어져 있는 정점을 나중에 방문하는 방법</a:t>
            </a:r>
            <a:endParaRPr lang="en-US" altLang="ko-KR" sz="14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(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유망한 것들에 대해서만 조사</a:t>
            </a:r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)&lt;</a:t>
            </a:r>
            <a:r>
              <a:rPr lang="ko-KR" altLang="en-US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큐를 이용</a:t>
            </a:r>
            <a:r>
              <a:rPr lang="en-US" altLang="ko-KR" sz="14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D5E4BC-32E6-4CF9-9BA1-8F9B39056AC3}"/>
              </a:ext>
            </a:extLst>
          </p:cNvPr>
          <p:cNvSpPr/>
          <p:nvPr/>
        </p:nvSpPr>
        <p:spPr>
          <a:xfrm>
            <a:off x="4019408" y="1410899"/>
            <a:ext cx="1008112" cy="61444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813CAC-5A3B-41B9-8CCC-35DC4182B3C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283941" y="1718120"/>
            <a:ext cx="1735467" cy="91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F254C1-016E-4CEA-BFD1-BFD9AA8D1BCE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3907192" y="1935358"/>
            <a:ext cx="259851" cy="71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32EF59-B690-4CB8-9B28-3A22839D21FC}"/>
              </a:ext>
            </a:extLst>
          </p:cNvPr>
          <p:cNvCxnSpPr>
            <a:cxnSpLocks/>
            <a:stCxn id="7" idx="5"/>
            <a:endCxn id="37" idx="0"/>
          </p:cNvCxnSpPr>
          <p:nvPr/>
        </p:nvCxnSpPr>
        <p:spPr>
          <a:xfrm>
            <a:off x="4879885" y="1935358"/>
            <a:ext cx="551967" cy="71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210F2E-AA72-4EF9-9236-12EE854ED91A}"/>
              </a:ext>
            </a:extLst>
          </p:cNvPr>
          <p:cNvCxnSpPr>
            <a:cxnSpLocks/>
            <a:stCxn id="7" idx="6"/>
            <a:endCxn id="38" idx="0"/>
          </p:cNvCxnSpPr>
          <p:nvPr/>
        </p:nvCxnSpPr>
        <p:spPr>
          <a:xfrm>
            <a:off x="5027520" y="1718120"/>
            <a:ext cx="1839841" cy="91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BEFDEA07-481D-4D07-88B9-CFCCD1D3FCB3}"/>
              </a:ext>
            </a:extLst>
          </p:cNvPr>
          <p:cNvSpPr/>
          <p:nvPr/>
        </p:nvSpPr>
        <p:spPr>
          <a:xfrm>
            <a:off x="1791554" y="2629127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755555F-1D66-484C-A89F-0797101B414C}"/>
              </a:ext>
            </a:extLst>
          </p:cNvPr>
          <p:cNvSpPr/>
          <p:nvPr/>
        </p:nvSpPr>
        <p:spPr>
          <a:xfrm>
            <a:off x="3414805" y="2645885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70DCDD-8F70-4317-AE27-220C9A581D47}"/>
              </a:ext>
            </a:extLst>
          </p:cNvPr>
          <p:cNvSpPr/>
          <p:nvPr/>
        </p:nvSpPr>
        <p:spPr>
          <a:xfrm>
            <a:off x="4939465" y="2647607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39274A0-B817-498A-AF7C-3CE0675E6E8C}"/>
              </a:ext>
            </a:extLst>
          </p:cNvPr>
          <p:cNvSpPr/>
          <p:nvPr/>
        </p:nvSpPr>
        <p:spPr>
          <a:xfrm>
            <a:off x="6374974" y="2633691"/>
            <a:ext cx="98477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802E97E-2623-4ACB-9680-CF95C052D984}"/>
              </a:ext>
            </a:extLst>
          </p:cNvPr>
          <p:cNvCxnSpPr>
            <a:cxnSpLocks/>
            <a:stCxn id="34" idx="2"/>
            <a:endCxn id="83" idx="0"/>
          </p:cNvCxnSpPr>
          <p:nvPr/>
        </p:nvCxnSpPr>
        <p:spPr>
          <a:xfrm flipH="1">
            <a:off x="842150" y="2917159"/>
            <a:ext cx="949404" cy="99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68A8365-BB21-438A-92D0-52325D24F7BB}"/>
              </a:ext>
            </a:extLst>
          </p:cNvPr>
          <p:cNvCxnSpPr>
            <a:cxnSpLocks/>
            <a:stCxn id="34" idx="5"/>
            <a:endCxn id="85" idx="0"/>
          </p:cNvCxnSpPr>
          <p:nvPr/>
        </p:nvCxnSpPr>
        <p:spPr>
          <a:xfrm>
            <a:off x="2632111" y="3120828"/>
            <a:ext cx="356752" cy="76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6D5E3D0-F3C7-4B31-B9CB-556C5670EA76}"/>
              </a:ext>
            </a:extLst>
          </p:cNvPr>
          <p:cNvCxnSpPr>
            <a:cxnSpLocks/>
            <a:stCxn id="34" idx="6"/>
            <a:endCxn id="84" idx="0"/>
          </p:cNvCxnSpPr>
          <p:nvPr/>
        </p:nvCxnSpPr>
        <p:spPr>
          <a:xfrm>
            <a:off x="2776328" y="2917159"/>
            <a:ext cx="1243080" cy="99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80CC849-A02F-449A-89D7-733A39F47E00}"/>
              </a:ext>
            </a:extLst>
          </p:cNvPr>
          <p:cNvCxnSpPr>
            <a:cxnSpLocks/>
            <a:stCxn id="34" idx="3"/>
            <a:endCxn id="86" idx="0"/>
          </p:cNvCxnSpPr>
          <p:nvPr/>
        </p:nvCxnSpPr>
        <p:spPr>
          <a:xfrm flipH="1">
            <a:off x="1866562" y="3120828"/>
            <a:ext cx="69209" cy="76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52C96277-D703-4058-9D43-DA30E3CB7385}"/>
              </a:ext>
            </a:extLst>
          </p:cNvPr>
          <p:cNvSpPr/>
          <p:nvPr/>
        </p:nvSpPr>
        <p:spPr>
          <a:xfrm>
            <a:off x="349763" y="3911950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3524C75-02C2-47C3-AEF5-B67156974ECF}"/>
              </a:ext>
            </a:extLst>
          </p:cNvPr>
          <p:cNvSpPr/>
          <p:nvPr/>
        </p:nvSpPr>
        <p:spPr>
          <a:xfrm>
            <a:off x="3527021" y="3908582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524478B-0E32-4D98-81B8-DF7B65F214BD}"/>
              </a:ext>
            </a:extLst>
          </p:cNvPr>
          <p:cNvSpPr/>
          <p:nvPr/>
        </p:nvSpPr>
        <p:spPr>
          <a:xfrm>
            <a:off x="2496476" y="3888043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EEDDFDE-7AA2-47A9-A51C-B9DF6F146DFA}"/>
              </a:ext>
            </a:extLst>
          </p:cNvPr>
          <p:cNvSpPr/>
          <p:nvPr/>
        </p:nvSpPr>
        <p:spPr>
          <a:xfrm>
            <a:off x="1374175" y="3888513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9B7FB36-5B00-4D90-9633-7CD1E26FF252}"/>
              </a:ext>
            </a:extLst>
          </p:cNvPr>
          <p:cNvSpPr/>
          <p:nvPr/>
        </p:nvSpPr>
        <p:spPr>
          <a:xfrm>
            <a:off x="4800991" y="3860214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A0BFF89-7087-4A08-B469-4ADFDEE4A834}"/>
              </a:ext>
            </a:extLst>
          </p:cNvPr>
          <p:cNvSpPr/>
          <p:nvPr/>
        </p:nvSpPr>
        <p:spPr>
          <a:xfrm>
            <a:off x="6939233" y="3860214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6995DE-1400-4263-90F3-67D7A6ED1040}"/>
              </a:ext>
            </a:extLst>
          </p:cNvPr>
          <p:cNvSpPr/>
          <p:nvPr/>
        </p:nvSpPr>
        <p:spPr>
          <a:xfrm>
            <a:off x="5831536" y="3861595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A4E2D6C-6983-4D75-A8DE-E953A0D51DFB}"/>
              </a:ext>
            </a:extLst>
          </p:cNvPr>
          <p:cNvSpPr/>
          <p:nvPr/>
        </p:nvSpPr>
        <p:spPr>
          <a:xfrm>
            <a:off x="8004429" y="3860214"/>
            <a:ext cx="984774" cy="57606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7B169B-0278-4DE8-B012-3063681BA94E}"/>
              </a:ext>
            </a:extLst>
          </p:cNvPr>
          <p:cNvCxnSpPr>
            <a:cxnSpLocks/>
            <a:stCxn id="38" idx="6"/>
            <a:endCxn id="90" idx="0"/>
          </p:cNvCxnSpPr>
          <p:nvPr/>
        </p:nvCxnSpPr>
        <p:spPr>
          <a:xfrm>
            <a:off x="7359748" y="2921723"/>
            <a:ext cx="1137068" cy="93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8D8717E-2788-492D-9486-2472DD740D03}"/>
              </a:ext>
            </a:extLst>
          </p:cNvPr>
          <p:cNvCxnSpPr>
            <a:cxnSpLocks/>
            <a:stCxn id="38" idx="5"/>
            <a:endCxn id="88" idx="0"/>
          </p:cNvCxnSpPr>
          <p:nvPr/>
        </p:nvCxnSpPr>
        <p:spPr>
          <a:xfrm>
            <a:off x="7215531" y="3125392"/>
            <a:ext cx="216089" cy="73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39ACF24-AF32-41CC-8864-4F8DBE558B08}"/>
              </a:ext>
            </a:extLst>
          </p:cNvPr>
          <p:cNvCxnSpPr>
            <a:cxnSpLocks/>
            <a:stCxn id="38" idx="2"/>
            <a:endCxn id="87" idx="0"/>
          </p:cNvCxnSpPr>
          <p:nvPr/>
        </p:nvCxnSpPr>
        <p:spPr>
          <a:xfrm flipH="1">
            <a:off x="5293378" y="2921723"/>
            <a:ext cx="1081596" cy="93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E55A96E-C4C3-4258-8073-BCFC4515F7BD}"/>
              </a:ext>
            </a:extLst>
          </p:cNvPr>
          <p:cNvSpPr txBox="1"/>
          <p:nvPr/>
        </p:nvSpPr>
        <p:spPr>
          <a:xfrm>
            <a:off x="3618777" y="4343372"/>
            <a:ext cx="44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. . . . . . .  </a:t>
            </a:r>
            <a:endParaRPr lang="ko-KR" altLang="en-US" sz="36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D604A01-E90B-433D-BE0F-288E7A76F98E}"/>
              </a:ext>
            </a:extLst>
          </p:cNvPr>
          <p:cNvSpPr txBox="1"/>
          <p:nvPr/>
        </p:nvSpPr>
        <p:spPr>
          <a:xfrm>
            <a:off x="2877897" y="1909731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B139914-FBF1-4CF9-A207-3A668C6668F5}"/>
              </a:ext>
            </a:extLst>
          </p:cNvPr>
          <p:cNvSpPr txBox="1"/>
          <p:nvPr/>
        </p:nvSpPr>
        <p:spPr>
          <a:xfrm>
            <a:off x="5777331" y="1883659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1F40BA-1E7C-45A1-9AB8-7DC5C27C0835}"/>
              </a:ext>
            </a:extLst>
          </p:cNvPr>
          <p:cNvSpPr txBox="1"/>
          <p:nvPr/>
        </p:nvSpPr>
        <p:spPr>
          <a:xfrm>
            <a:off x="7333513" y="3299459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DAA328B-9F8D-4F5C-870D-CBDB091DBDFC}"/>
              </a:ext>
            </a:extLst>
          </p:cNvPr>
          <p:cNvSpPr txBox="1"/>
          <p:nvPr/>
        </p:nvSpPr>
        <p:spPr>
          <a:xfrm>
            <a:off x="6025270" y="3327706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FD9822-B734-4A3E-AB26-E97C10FB2E58}"/>
              </a:ext>
            </a:extLst>
          </p:cNvPr>
          <p:cNvSpPr txBox="1"/>
          <p:nvPr/>
        </p:nvSpPr>
        <p:spPr>
          <a:xfrm>
            <a:off x="934829" y="3120828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7A7121C-AE64-4FE6-A7D9-93B3829A842F}"/>
              </a:ext>
            </a:extLst>
          </p:cNvPr>
          <p:cNvSpPr txBox="1"/>
          <p:nvPr/>
        </p:nvSpPr>
        <p:spPr>
          <a:xfrm>
            <a:off x="4337657" y="2025055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pop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DF072F1-ACF4-456E-A7EC-BAD8A72EB950}"/>
              </a:ext>
            </a:extLst>
          </p:cNvPr>
          <p:cNvSpPr txBox="1"/>
          <p:nvPr/>
        </p:nvSpPr>
        <p:spPr>
          <a:xfrm>
            <a:off x="6650505" y="3135070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pop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5CC67C-40C6-465B-BC86-17C8624821AA}"/>
              </a:ext>
            </a:extLst>
          </p:cNvPr>
          <p:cNvSpPr txBox="1"/>
          <p:nvPr/>
        </p:nvSpPr>
        <p:spPr>
          <a:xfrm>
            <a:off x="2077687" y="3120040"/>
            <a:ext cx="69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pop</a:t>
            </a: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43D9A38-434B-4683-BEA8-B81483CFBFCF}"/>
              </a:ext>
            </a:extLst>
          </p:cNvPr>
          <p:cNvCxnSpPr>
            <a:cxnSpLocks/>
          </p:cNvCxnSpPr>
          <p:nvPr/>
        </p:nvCxnSpPr>
        <p:spPr>
          <a:xfrm flipH="1">
            <a:off x="6339305" y="3108375"/>
            <a:ext cx="195268" cy="73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47EE59A-1B32-4E44-A8DE-B257B6011E7B}"/>
              </a:ext>
            </a:extLst>
          </p:cNvPr>
          <p:cNvSpPr txBox="1"/>
          <p:nvPr/>
        </p:nvSpPr>
        <p:spPr>
          <a:xfrm>
            <a:off x="1016901" y="2525460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이동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9019BF-D7B1-44F1-B6D9-13CBB3D769C0}"/>
              </a:ext>
            </a:extLst>
          </p:cNvPr>
          <p:cNvSpPr txBox="1"/>
          <p:nvPr/>
        </p:nvSpPr>
        <p:spPr>
          <a:xfrm>
            <a:off x="267979" y="3366363"/>
            <a:ext cx="104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400" b="1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이동</a:t>
            </a:r>
          </a:p>
        </p:txBody>
      </p:sp>
    </p:spTree>
    <p:extLst>
      <p:ext uri="{BB962C8B-B14F-4D97-AF65-F5344CB8AC3E}">
        <p14:creationId xmlns:p14="http://schemas.microsoft.com/office/powerpoint/2010/main" val="10624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0" grpId="0"/>
      <p:bldP spid="133" grpId="0"/>
      <p:bldP spid="134" grpId="0"/>
      <p:bldP spid="137" grpId="0"/>
      <p:bldP spid="138" grpId="0"/>
      <p:bldP spid="139" grpId="0"/>
      <p:bldP spid="140" grpId="0"/>
      <p:bldP spid="145" grpId="0"/>
      <p:bldP spid="146" grpId="0"/>
      <p:bldP spid="152" grpId="0"/>
      <p:bldP spid="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573-7140-4EFC-97B7-99190CA23885}"/>
              </a:ext>
            </a:extLst>
          </p:cNvPr>
          <p:cNvSpPr txBox="1"/>
          <p:nvPr/>
        </p:nvSpPr>
        <p:spPr>
          <a:xfrm>
            <a:off x="1475656" y="724889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공의 좌표 정보 저장 </a:t>
            </a:r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상하좌우 공을 움직이기</a:t>
            </a:r>
            <a:endParaRPr lang="en-US" altLang="ko-KR" sz="20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l">
              <a:buAutoNum type="arabicPeriod"/>
            </a:pP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C87C5B-955E-45B8-9783-C4F2D4A64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1" y="1104921"/>
            <a:ext cx="6199443" cy="13109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D1EA9C-9CA6-486D-BB6C-3E08EE933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1" y="2516317"/>
            <a:ext cx="6527738" cy="9199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341350-038F-473D-8815-035540F3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1" y="3478803"/>
            <a:ext cx="6044234" cy="14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573-7140-4EFC-97B7-99190CA23885}"/>
              </a:ext>
            </a:extLst>
          </p:cNvPr>
          <p:cNvSpPr txBox="1"/>
          <p:nvPr/>
        </p:nvSpPr>
        <p:spPr>
          <a:xfrm>
            <a:off x="1475656" y="724889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공의 좌표 정보 저장 </a:t>
            </a:r>
            <a:r>
              <a:rPr lang="en-US" altLang="ko-KR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20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상하좌우 공을 움직이기</a:t>
            </a:r>
            <a:endParaRPr lang="en-US" altLang="ko-KR" sz="20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l">
              <a:buAutoNum type="arabicPeriod"/>
            </a:pP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CAAD6-600F-46C2-9E35-5A04E405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9" y="1371220"/>
            <a:ext cx="8064896" cy="33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573-7140-4EFC-97B7-99190CA23885}"/>
              </a:ext>
            </a:extLst>
          </p:cNvPr>
          <p:cNvSpPr txBox="1"/>
          <p:nvPr/>
        </p:nvSpPr>
        <p:spPr>
          <a:xfrm>
            <a:off x="1384633" y="56407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빨간공과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파란공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움직이기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(case 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분류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20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l">
              <a:buAutoNum type="arabicPeriod"/>
            </a:pP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A2E72B-0D81-49A0-A586-3335DB13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44848"/>
            <a:ext cx="3812715" cy="2873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003EC6-AE69-4D0A-8657-3E0A57B1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04" y="1531630"/>
            <a:ext cx="3906863" cy="28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607" y="7855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996" y="540223"/>
            <a:ext cx="12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2C2E2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31" y="104052"/>
            <a:ext cx="819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C4182-7784-4AD2-9200-387E37FEAAA3}"/>
              </a:ext>
            </a:extLst>
          </p:cNvPr>
          <p:cNvSpPr txBox="1"/>
          <p:nvPr/>
        </p:nvSpPr>
        <p:spPr>
          <a:xfrm>
            <a:off x="1259630" y="401723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빨간공과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파란공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움직이기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spc="-150" dirty="0" err="1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빨간공</a:t>
            </a:r>
            <a:r>
              <a:rPr lang="ko-KR" altLang="en-US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먼저 움직이는 경우</a:t>
            </a:r>
            <a:r>
              <a:rPr lang="en-US" altLang="ko-KR" sz="1600" spc="-150" dirty="0">
                <a:ln>
                  <a:solidFill>
                    <a:schemeClr val="bg1">
                      <a:lumMod val="50000"/>
                      <a:alpha val="4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20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 algn="l">
              <a:buAutoNum type="arabicPeriod"/>
            </a:pPr>
            <a:endParaRPr lang="ko-KR" altLang="en-US" sz="1200" spc="-150" dirty="0">
              <a:ln>
                <a:solidFill>
                  <a:schemeClr val="bg1">
                    <a:lumMod val="50000"/>
                    <a:alpha val="4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DC3426-E167-403F-8F74-E3E805AEC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" y="909555"/>
            <a:ext cx="8406204" cy="2687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F47318-4DF3-4436-BB53-C4C28757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3850318"/>
            <a:ext cx="7727072" cy="7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28600" indent="-228600" algn="l">
          <a:buAutoNum type="arabicPeriod"/>
          <a:defRPr sz="1200" spc="-150" dirty="0" smtClean="0">
            <a:ln>
              <a:solidFill>
                <a:schemeClr val="bg1">
                  <a:lumMod val="50000"/>
                  <a:alpha val="43000"/>
                </a:schemeClr>
              </a:solidFill>
            </a:ln>
            <a:solidFill>
              <a:schemeClr val="bg1">
                <a:lumMod val="50000"/>
              </a:schemeClr>
            </a:solidFill>
            <a:latin typeface="KoPub돋움체 Light" panose="02020603020101020101" pitchFamily="18" charset="-127"/>
            <a:ea typeface="KoPub돋움체 Light" panose="02020603020101020101" pitchFamily="18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520</Words>
  <Application>Microsoft Office PowerPoint</Application>
  <PresentationFormat>화면 슬라이드 쇼(16:9)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나눔스퀘어 Bold</vt:lpstr>
      <vt:lpstr>KoPub돋움체 Light</vt:lpstr>
      <vt:lpstr>KoPub돋움체 Bold</vt:lpstr>
      <vt:lpstr>Arial</vt:lpstr>
      <vt:lpstr>나눔바른고딕 Light</vt:lpstr>
      <vt:lpstr>맑은 고딕</vt:lpstr>
      <vt:lpstr>나눔스퀘어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gilmat@naver.com</cp:lastModifiedBy>
  <cp:revision>77</cp:revision>
  <dcterms:created xsi:type="dcterms:W3CDTF">2016-06-09T08:50:37Z</dcterms:created>
  <dcterms:modified xsi:type="dcterms:W3CDTF">2019-03-11T04:31:09Z</dcterms:modified>
</cp:coreProperties>
</file>