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3004800" cy="9753600"/>
  <p:notesSz cx="6858000" cy="9144000"/>
  <p:embeddedFontLst>
    <p:embeddedFont>
      <p:font typeface="D2Coding" panose="020B0609020101020101" pitchFamily="49" charset="-127"/>
      <p:regular r:id="rId20"/>
      <p:bold r:id="rId21"/>
    </p:embeddedFont>
    <p:embeddedFont>
      <p:font typeface="KoPubWorld돋움체 Medium" pitchFamily="2" charset="-127"/>
      <p:regular r:id="rId22"/>
    </p:embeddedFont>
    <p:embeddedFont>
      <p:font typeface="KoPubWorldDotum" pitchFamily="2" charset="-127"/>
      <p:regular r:id="rId23"/>
      <p:bold r:id="rId24"/>
    </p:embeddedFont>
    <p:embeddedFont>
      <p:font typeface="KoPubWorldDotum Medium" pitchFamily="2" charset="-127"/>
      <p:regular r:id="rId25"/>
    </p:embeddedFont>
    <p:embeddedFont>
      <p:font typeface="Nanum Gothic" panose="020D0604000000000000" pitchFamily="34" charset="-127"/>
      <p:regular r:id="rId26"/>
      <p:bold r:id="rId27"/>
    </p:embeddedFont>
    <p:embeddedFont>
      <p:font typeface="Nanum Gothic ExtraBold" panose="020D0604000000000000" pitchFamily="34" charset="-127"/>
      <p:bold r:id="rId28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8"/>
  </p:normalViewPr>
  <p:slideViewPr>
    <p:cSldViewPr snapToGrid="0" snapToObjects="1">
      <p:cViewPr varScale="1">
        <p:scale>
          <a:sx n="85" d="100"/>
          <a:sy n="8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3114:</a:t>
            </a:r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사과와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바나나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컴퓨터학부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20142314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김승호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um_a, sum_b 예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 </a:t>
            </a:r>
            <a:r>
              <a:rPr lang="en-US" altLang="ko-KR"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-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  <a:cs typeface="KoPubWorldDotum" pitchFamily="2" charset="-127"/>
              </a:rPr>
              <a:t>sum_a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  <a:cs typeface="KoPubWorldDotum" pitchFamily="2" charset="-127"/>
              </a:rPr>
              <a:t>,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  <a:cs typeface="KoPubWorldDotum" pitchFamily="2" charset="-127"/>
              </a:rPr>
              <a:t>sum_b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예제</a:t>
            </a:r>
            <a:endParaRPr b="1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graphicFrame>
        <p:nvGraphicFramePr>
          <p:cNvPr id="196" name="표"/>
          <p:cNvGraphicFramePr/>
          <p:nvPr/>
        </p:nvGraphicFramePr>
        <p:xfrm>
          <a:off x="1608027" y="3168493"/>
          <a:ext cx="2899536" cy="3261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B2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B1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A1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C7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A2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A4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B1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7E7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B3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7E7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7" name="표"/>
          <p:cNvGraphicFramePr/>
          <p:nvPr/>
        </p:nvGraphicFramePr>
        <p:xfrm>
          <a:off x="5055806" y="3168493"/>
          <a:ext cx="2899536" cy="3261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8" name="표"/>
          <p:cNvGraphicFramePr/>
          <p:nvPr/>
        </p:nvGraphicFramePr>
        <p:xfrm>
          <a:off x="8497233" y="3168493"/>
          <a:ext cx="2899536" cy="3261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9" name="화살표"/>
          <p:cNvSpPr/>
          <p:nvPr/>
        </p:nvSpPr>
        <p:spPr>
          <a:xfrm>
            <a:off x="5046281" y="2614905"/>
            <a:ext cx="2912238" cy="308051"/>
          </a:xfrm>
          <a:prstGeom prst="rightArrow">
            <a:avLst>
              <a:gd name="adj1" fmla="val 32000"/>
              <a:gd name="adj2" fmla="val 263854"/>
            </a:avLst>
          </a:prstGeom>
          <a:solidFill>
            <a:schemeClr val="accent6">
              <a:hueOff val="-10521704"/>
              <a:satOff val="-11099"/>
              <a:lumOff val="-71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200" name="화살표"/>
          <p:cNvSpPr/>
          <p:nvPr/>
        </p:nvSpPr>
        <p:spPr>
          <a:xfrm rot="5400000">
            <a:off x="10058994" y="4645083"/>
            <a:ext cx="3273930" cy="308051"/>
          </a:xfrm>
          <a:prstGeom prst="rightArrow">
            <a:avLst>
              <a:gd name="adj1" fmla="val 32000"/>
              <a:gd name="adj2" fmla="val 263854"/>
            </a:avLst>
          </a:prstGeom>
          <a:solidFill>
            <a:schemeClr val="accent6">
              <a:hueOff val="-10521704"/>
              <a:satOff val="-11099"/>
              <a:lumOff val="-71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201" name="sum_a"/>
          <p:cNvSpPr txBox="1"/>
          <p:nvPr/>
        </p:nvSpPr>
        <p:spPr>
          <a:xfrm>
            <a:off x="5874023" y="6506680"/>
            <a:ext cx="12567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45649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b="1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endParaRPr b="1">
              <a:solidFill>
                <a:srgbClr val="E45649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2" name="sum_b"/>
          <p:cNvSpPr txBox="1"/>
          <p:nvPr/>
        </p:nvSpPr>
        <p:spPr>
          <a:xfrm>
            <a:off x="9318625" y="6506680"/>
            <a:ext cx="12567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45649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b="1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endParaRPr b="1">
              <a:solidFill>
                <a:srgbClr val="E45649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3" name="3 + 6 + 0 + 3 + 5 = 17"/>
          <p:cNvSpPr txBox="1"/>
          <p:nvPr/>
        </p:nvSpPr>
        <p:spPr>
          <a:xfrm>
            <a:off x="4187663" y="7775599"/>
            <a:ext cx="462947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KoPubWorld돋움체 Bold"/>
              </a:defRPr>
            </a:lvl1pPr>
          </a:lstStyle>
          <a:p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3 + 6 + 0 + 3 + 5 = 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코드로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옮기기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#include &lt;algorithm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50A14F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&lt;algorithm&gt;</a:t>
            </a: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50A14F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&lt;iostream&gt;</a:t>
            </a: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50A1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&lt;string&gt;</a:t>
            </a: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tree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type;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count;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tree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r, c,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{},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{},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 main() {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4078F2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ios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sync_with_stdio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986801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sz="2800" b="1" dirty="0" err="1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r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c;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4078F2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fill_n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r;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c;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string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.type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.count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substr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</p:txBody>
      </p:sp>
      <p:graphicFrame>
        <p:nvGraphicFramePr>
          <p:cNvPr id="189" name="표"/>
          <p:cNvGraphicFramePr/>
          <p:nvPr>
            <p:extLst>
              <p:ext uri="{D42A27DB-BD31-4B8C-83A1-F6EECF244321}">
                <p14:modId xmlns:p14="http://schemas.microsoft.com/office/powerpoint/2010/main" val="3483846768"/>
              </p:ext>
            </p:extLst>
          </p:nvPr>
        </p:nvGraphicFramePr>
        <p:xfrm>
          <a:off x="8308617" y="4494119"/>
          <a:ext cx="3806576" cy="172339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169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1" i="0" dirty="0">
                          <a:solidFill>
                            <a:srgbClr val="444444"/>
                          </a:solidFill>
                          <a:latin typeface="KoPubWorldDotum" pitchFamily="2" charset="-127"/>
                          <a:ea typeface="KoPubWorldDotum" pitchFamily="2" charset="-127"/>
                          <a:cs typeface="KoPubWorldDotum" pitchFamily="2" charset="-127"/>
                          <a:sym typeface="KoPubWorld돋움체 Bold"/>
                        </a:rPr>
                        <a:t>type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747474"/>
                      </a:solidFill>
                      <a:miter lim="400000"/>
                    </a:lnL>
                    <a:lnR w="12700">
                      <a:solidFill>
                        <a:srgbClr val="747474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1" i="0" dirty="0">
                          <a:solidFill>
                            <a:srgbClr val="444444"/>
                          </a:solidFill>
                          <a:latin typeface="KoPubWorldDotum" pitchFamily="2" charset="-127"/>
                          <a:ea typeface="KoPubWorldDotum" pitchFamily="2" charset="-127"/>
                          <a:cs typeface="KoPubWorldDotum" pitchFamily="2" charset="-127"/>
                          <a:sym typeface="KoPubWorld돋움체 Bold"/>
                        </a:rPr>
                        <a:t>count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747474"/>
                      </a:solidFill>
                      <a:miter lim="400000"/>
                    </a:lnL>
                    <a:lnR w="12700">
                      <a:solidFill>
                        <a:srgbClr val="74747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69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1" i="0" dirty="0">
                          <a:solidFill>
                            <a:srgbClr val="444444"/>
                          </a:solidFill>
                          <a:latin typeface="KoPubWorldDotum" pitchFamily="2" charset="-127"/>
                          <a:ea typeface="KoPubWorldDotum" pitchFamily="2" charset="-127"/>
                          <a:cs typeface="KoPubWorldDotum" pitchFamily="2" charset="-127"/>
                          <a:sym typeface="KoPubWorld돋움체 Bold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1" i="0" dirty="0">
                          <a:solidFill>
                            <a:srgbClr val="444444"/>
                          </a:solidFill>
                          <a:latin typeface="KoPubWorldDotum" pitchFamily="2" charset="-127"/>
                          <a:ea typeface="KoPubWorldDotum" pitchFamily="2" charset="-127"/>
                          <a:cs typeface="KoPubWorldDotum" pitchFamily="2" charset="-127"/>
                          <a:sym typeface="KoPubWorld돋움체 Bold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0" name="화살표"/>
          <p:cNvSpPr/>
          <p:nvPr/>
        </p:nvSpPr>
        <p:spPr>
          <a:xfrm rot="20562057">
            <a:off x="6172448" y="6781436"/>
            <a:ext cx="2555505" cy="268498"/>
          </a:xfrm>
          <a:prstGeom prst="rightArrow">
            <a:avLst>
              <a:gd name="adj1" fmla="val 32000"/>
              <a:gd name="adj2" fmla="val 302722"/>
            </a:avLst>
          </a:prstGeom>
          <a:solidFill>
            <a:srgbClr val="7474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uiExpand="1" build="p" animBg="1"/>
      <p:bldP spid="1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rr[i][j].type = buf[0]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.type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.count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substr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(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50A1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.count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(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50A1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'B'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.count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(r, c)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93" name="직사각형"/>
          <p:cNvSpPr/>
          <p:nvPr/>
        </p:nvSpPr>
        <p:spPr>
          <a:xfrm>
            <a:off x="1294214" y="797678"/>
            <a:ext cx="9460648" cy="1843354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t solve(const int &amp;i, const int &amp;j) {…"/>
          <p:cNvSpPr txBox="1">
            <a:spLocks noGrp="1"/>
          </p:cNvSpPr>
          <p:nvPr>
            <p:ph type="body" idx="1"/>
          </p:nvPr>
        </p:nvSpPr>
        <p:spPr>
          <a:xfrm>
            <a:off x="895350" y="429069"/>
            <a:ext cx="11214101" cy="88954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4078F2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 err="1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ret;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  <a:p>
            <a:pPr marL="0" lvl="1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ret;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 &amp; 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Q &amp;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감사합니다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감사합니다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발표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순서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문제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요약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해결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방법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찾기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코드로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옮기기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Q&amp;A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요약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A나라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vs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B나라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A나라가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좋아하는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것은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B나라가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좋아하는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것은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불도저로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국경선을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정함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A나라의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+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B나라의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최대로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aphicFrame>
        <p:nvGraphicFramePr>
          <p:cNvPr id="135" name="표"/>
          <p:cNvGraphicFramePr/>
          <p:nvPr>
            <p:extLst>
              <p:ext uri="{D42A27DB-BD31-4B8C-83A1-F6EECF244321}">
                <p14:modId xmlns:p14="http://schemas.microsoft.com/office/powerpoint/2010/main" val="2505618718"/>
              </p:ext>
            </p:extLst>
          </p:nvPr>
        </p:nvGraphicFramePr>
        <p:xfrm>
          <a:off x="8597900" y="2006600"/>
          <a:ext cx="3863826" cy="6654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6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74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           </a:t>
                      </a:r>
                      <a:r>
                        <a:rPr sz="4500" b="0" i="0" dirty="0" err="1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B나라</a:t>
                      </a:r>
                      <a:endParaRPr sz="4500" b="0" i="0" dirty="0">
                        <a:solidFill>
                          <a:srgbClr val="444444"/>
                        </a:solidFill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  <a:sym typeface="KoPubWorld돋움체 Bold"/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          </a:t>
                      </a:r>
                      <a:r>
                        <a:rPr sz="4500" b="0" i="0" dirty="0" err="1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A나라</a:t>
                      </a:r>
                      <a:endParaRPr sz="4500" b="0" i="0" dirty="0">
                        <a:solidFill>
                          <a:srgbClr val="444444"/>
                        </a:solidFill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  <a:sym typeface="KoPubWorld돋움체 Bold"/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6" name="애플로고-07.png" descr="애플로고-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5411" y="6218733"/>
            <a:ext cx="1436847" cy="1486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g60528933.jpg" descr="img6052893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5161" y="2649636"/>
            <a:ext cx="1937346" cy="1937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표"/>
          <p:cNvGraphicFramePr/>
          <p:nvPr/>
        </p:nvGraphicFramePr>
        <p:xfrm>
          <a:off x="584200" y="2228850"/>
          <a:ext cx="5918199" cy="6654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7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3700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불도저가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움직이는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41" name="불도저"/>
          <p:cNvSpPr/>
          <p:nvPr/>
        </p:nvSpPr>
        <p:spPr>
          <a:xfrm>
            <a:off x="4693329" y="7633145"/>
            <a:ext cx="1509942" cy="837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2" name="불도저"/>
          <p:cNvSpPr/>
          <p:nvPr/>
        </p:nvSpPr>
        <p:spPr>
          <a:xfrm>
            <a:off x="743629" y="26039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3" name="화살표"/>
          <p:cNvSpPr/>
          <p:nvPr/>
        </p:nvSpPr>
        <p:spPr>
          <a:xfrm rot="3338706">
            <a:off x="1419683" y="5100477"/>
            <a:ext cx="4379589" cy="1002019"/>
          </a:xfrm>
          <a:prstGeom prst="rightArrow">
            <a:avLst>
              <a:gd name="adj1" fmla="val 32000"/>
              <a:gd name="adj2" fmla="val 7432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graphicFrame>
        <p:nvGraphicFramePr>
          <p:cNvPr id="144" name="표"/>
          <p:cNvGraphicFramePr/>
          <p:nvPr/>
        </p:nvGraphicFramePr>
        <p:xfrm>
          <a:off x="8191500" y="3719346"/>
          <a:ext cx="3266534" cy="367380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3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6903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03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불도저"/>
          <p:cNvSpPr/>
          <p:nvPr/>
        </p:nvSpPr>
        <p:spPr>
          <a:xfrm>
            <a:off x="8262029" y="41660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6" name="불도저"/>
          <p:cNvSpPr/>
          <p:nvPr/>
        </p:nvSpPr>
        <p:spPr>
          <a:xfrm>
            <a:off x="9913029" y="42549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7" name="불도저"/>
          <p:cNvSpPr/>
          <p:nvPr/>
        </p:nvSpPr>
        <p:spPr>
          <a:xfrm>
            <a:off x="8262029" y="60964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8" name="불도저"/>
          <p:cNvSpPr/>
          <p:nvPr/>
        </p:nvSpPr>
        <p:spPr>
          <a:xfrm>
            <a:off x="9913029" y="60964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9" name="화살표"/>
          <p:cNvSpPr/>
          <p:nvPr/>
        </p:nvSpPr>
        <p:spPr>
          <a:xfrm>
            <a:off x="9216308" y="6362402"/>
            <a:ext cx="1216919" cy="305397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50" name="화살표"/>
          <p:cNvSpPr/>
          <p:nvPr/>
        </p:nvSpPr>
        <p:spPr>
          <a:xfrm rot="5400000">
            <a:off x="10021441" y="5403552"/>
            <a:ext cx="1216919" cy="305396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51" name="화살표"/>
          <p:cNvSpPr/>
          <p:nvPr/>
        </p:nvSpPr>
        <p:spPr>
          <a:xfrm rot="2700000">
            <a:off x="9233584" y="5458928"/>
            <a:ext cx="1216919" cy="305396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국경선은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계산에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포함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X</a:t>
            </a: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국경선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아래는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사과만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국경선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위는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바나나만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aphicFrame>
        <p:nvGraphicFramePr>
          <p:cNvPr id="155" name="표"/>
          <p:cNvGraphicFramePr/>
          <p:nvPr/>
        </p:nvGraphicFramePr>
        <p:xfrm>
          <a:off x="6362700" y="2222564"/>
          <a:ext cx="5918199" cy="6654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7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37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B2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B1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A1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C7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A2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A4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B1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7E7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B3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7E7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해결 방법 찾기 - 케이스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케이스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#1</a:t>
            </a:r>
          </a:p>
        </p:txBody>
      </p:sp>
      <p:sp>
        <p:nvSpPr>
          <p:cNvPr id="158" name="불도저가 아래쪽으로 이동 (3, 3) → (3, 4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불도저가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아래쪽으로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이동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(3, 3) → (3, 4)</a:t>
            </a: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4행 [1,2]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일반화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(x, y) → (x, y+1)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때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(y + 1)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[1, x)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열의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763EC8-5C16-3D41-ACA4-9014F67AD804}"/>
              </a:ext>
            </a:extLst>
          </p:cNvPr>
          <p:cNvGrpSpPr/>
          <p:nvPr/>
        </p:nvGrpSpPr>
        <p:grpSpPr>
          <a:xfrm>
            <a:off x="6515100" y="2222500"/>
            <a:ext cx="5918200" cy="6654800"/>
            <a:chOff x="6515100" y="2222500"/>
            <a:chExt cx="5918200" cy="6654800"/>
          </a:xfrm>
        </p:grpSpPr>
        <p:graphicFrame>
          <p:nvGraphicFramePr>
            <p:cNvPr id="159" name="표"/>
            <p:cNvGraphicFramePr/>
            <p:nvPr>
              <p:extLst>
                <p:ext uri="{D42A27DB-BD31-4B8C-83A1-F6EECF244321}">
                  <p14:modId xmlns:p14="http://schemas.microsoft.com/office/powerpoint/2010/main" val="3855247441"/>
                </p:ext>
              </p:extLst>
            </p:nvPr>
          </p:nvGraphicFramePr>
          <p:xfrm>
            <a:off x="6515100" y="2222500"/>
            <a:ext cx="5918200" cy="6654800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836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60" name="불도저"/>
            <p:cNvSpPr/>
            <p:nvPr/>
          </p:nvSpPr>
          <p:spPr>
            <a:xfrm>
              <a:off x="8982966" y="527749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62" name="화살표"/>
            <p:cNvSpPr/>
            <p:nvPr/>
          </p:nvSpPr>
          <p:spPr>
            <a:xfrm rot="5400000">
              <a:off x="9069730" y="6150070"/>
              <a:ext cx="808940" cy="203011"/>
            </a:xfrm>
            <a:prstGeom prst="rightArrow">
              <a:avLst>
                <a:gd name="adj1" fmla="val 32000"/>
                <a:gd name="adj2" fmla="val 152395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61" name="불도저"/>
            <p:cNvSpPr/>
            <p:nvPr/>
          </p:nvSpPr>
          <p:spPr>
            <a:xfrm>
              <a:off x="8982966" y="661734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해결 방법 찾기 - 케이스 #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케이스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#2</a:t>
            </a:r>
          </a:p>
        </p:txBody>
      </p:sp>
      <p:sp>
        <p:nvSpPr>
          <p:cNvPr id="166" name="불도저가 오른쪽으로 이동 (3, 3) → (4, 3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불도저가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오른쪽으로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이동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(3, 3) → (4, 3)</a:t>
            </a: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4열 [1,2]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일반화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(x, y) → (x+1, y)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때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 + 1)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[1, y)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행의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pSp>
        <p:nvGrpSpPr>
          <p:cNvPr id="171" name="그룹"/>
          <p:cNvGrpSpPr/>
          <p:nvPr/>
        </p:nvGrpSpPr>
        <p:grpSpPr>
          <a:xfrm>
            <a:off x="6515100" y="2222500"/>
            <a:ext cx="5918200" cy="6654800"/>
            <a:chOff x="25400" y="25400"/>
            <a:chExt cx="5918200" cy="6654800"/>
          </a:xfrm>
        </p:grpSpPr>
        <p:graphicFrame>
          <p:nvGraphicFramePr>
            <p:cNvPr id="167" name="표"/>
            <p:cNvGraphicFramePr/>
            <p:nvPr/>
          </p:nvGraphicFramePr>
          <p:xfrm>
            <a:off x="25400" y="25400"/>
            <a:ext cx="5918200" cy="6654800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836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68" name="불도저"/>
            <p:cNvSpPr/>
            <p:nvPr/>
          </p:nvSpPr>
          <p:spPr>
            <a:xfrm>
              <a:off x="2493266" y="308039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69" name="불도저"/>
            <p:cNvSpPr/>
            <p:nvPr/>
          </p:nvSpPr>
          <p:spPr>
            <a:xfrm>
              <a:off x="3699766" y="308674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70" name="화살표"/>
            <p:cNvSpPr/>
            <p:nvPr/>
          </p:nvSpPr>
          <p:spPr>
            <a:xfrm>
              <a:off x="3183808" y="3257644"/>
              <a:ext cx="808940" cy="203011"/>
            </a:xfrm>
            <a:prstGeom prst="rightArrow">
              <a:avLst>
                <a:gd name="adj1" fmla="val 32000"/>
                <a:gd name="adj2" fmla="val 152395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해결 방법 찾기 - 케이스 #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케이스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#3</a:t>
            </a:r>
          </a:p>
        </p:txBody>
      </p:sp>
      <p:sp>
        <p:nvSpPr>
          <p:cNvPr id="174" name="불도저가 오른쪽 아래 대각선으로 이동 (3, 3) → (4, 4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60" indent="-365760" defTabSz="467359">
              <a:spcBef>
                <a:spcPts val="3300"/>
              </a:spcBef>
              <a:defRPr sz="2880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불도저가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오른쪽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아래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대각선으로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이동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(3, 3) → (4, 4)</a:t>
            </a:r>
          </a:p>
          <a:p>
            <a:pPr marL="365760" indent="-365760" defTabSz="467359">
              <a:spcBef>
                <a:spcPts val="3300"/>
              </a:spcBef>
              <a:defRPr sz="2880"/>
            </a:pP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4열 [1,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]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4행 [1,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]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365760" indent="-365760" defTabSz="467359">
              <a:spcBef>
                <a:spcPts val="3300"/>
              </a:spcBef>
              <a:defRPr sz="2880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일반화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(x, y) → (x+1, y+1)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때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 + 1)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[1, y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(y + 1)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[1, x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b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lang="en-US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pSp>
        <p:nvGrpSpPr>
          <p:cNvPr id="179" name="그룹"/>
          <p:cNvGrpSpPr/>
          <p:nvPr/>
        </p:nvGrpSpPr>
        <p:grpSpPr>
          <a:xfrm>
            <a:off x="6515100" y="2222500"/>
            <a:ext cx="5918200" cy="6654800"/>
            <a:chOff x="25400" y="25400"/>
            <a:chExt cx="6341869" cy="6654800"/>
          </a:xfrm>
        </p:grpSpPr>
        <p:graphicFrame>
          <p:nvGraphicFramePr>
            <p:cNvPr id="175" name="표"/>
            <p:cNvGraphicFramePr/>
            <p:nvPr/>
          </p:nvGraphicFramePr>
          <p:xfrm>
            <a:off x="25400" y="25400"/>
            <a:ext cx="6341869" cy="6654800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836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76" name="불도저"/>
            <p:cNvSpPr/>
            <p:nvPr/>
          </p:nvSpPr>
          <p:spPr>
            <a:xfrm>
              <a:off x="2766339" y="308039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77" name="불도저"/>
            <p:cNvSpPr/>
            <p:nvPr/>
          </p:nvSpPr>
          <p:spPr>
            <a:xfrm>
              <a:off x="3960138" y="442024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78" name="화살표"/>
            <p:cNvSpPr/>
            <p:nvPr/>
          </p:nvSpPr>
          <p:spPr>
            <a:xfrm rot="2700000">
              <a:off x="3450002" y="3914870"/>
              <a:ext cx="808940" cy="203011"/>
            </a:xfrm>
            <a:prstGeom prst="rightArrow">
              <a:avLst>
                <a:gd name="adj1" fmla="val 32000"/>
                <a:gd name="adj2" fmla="val 152395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해결 방법 찾기 - 점화식 만들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점화식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만들기</a:t>
            </a:r>
            <a:endParaRPr b="1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82" name="i열 j행에 대하여…"/>
          <p:cNvSpPr txBox="1"/>
          <p:nvPr/>
        </p:nvSpPr>
        <p:spPr>
          <a:xfrm>
            <a:off x="657859" y="2147627"/>
            <a:ext cx="10958128" cy="666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>
                <a:solidFill>
                  <a:srgbClr val="747474"/>
                </a:solidFill>
              </a:defRPr>
            </a:pP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  <a:sym typeface="Fira Code Regular"/>
              </a:rPr>
              <a:t>i</a:t>
            </a: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</a:t>
            </a:r>
            <a:r>
              <a:rPr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  <a:sym typeface="Fira Code Regular"/>
              </a:rPr>
              <a:t>j</a:t>
            </a: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행에</a:t>
            </a:r>
            <a:r>
              <a:rPr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대하여</a:t>
            </a:r>
            <a:endParaRPr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algn="l">
              <a:lnSpc>
                <a:spcPct val="150000"/>
              </a:lnSpc>
              <a:spcBef>
                <a:spcPts val="4200"/>
              </a:spcBef>
              <a:defRPr sz="3100">
                <a:solidFill>
                  <a:srgbClr val="74747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solve(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, j) = max(</a:t>
            </a:r>
            <a:b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  solve(i-1, j) +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][j-1]</a:t>
            </a:r>
            <a:r>
              <a:rPr lang="ko-KR" altLang="en-US" b="1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(if</a:t>
            </a:r>
            <a:r>
              <a:rPr lang="ko-KR" altLang="en-US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err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1)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  solve(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, j-1) +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[i-1][j]</a:t>
            </a:r>
            <a:r>
              <a:rPr lang="en-US" altLang="ko-KR" b="1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(if</a:t>
            </a:r>
            <a:r>
              <a:rPr lang="ko-KR" altLang="en-US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 &gt; 1)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  solve(i-1, j-1) +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][j-1] +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[i-1][j]</a:t>
            </a:r>
            <a:br>
              <a:rPr lang="en-US" altLang="ko-KR" b="1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b="1">
                <a:latin typeface="D2Coding" panose="020B0609020101020101" pitchFamily="49" charset="-127"/>
                <a:ea typeface="D2Coding" panose="020B0609020101020101" pitchFamily="49" charset="-127"/>
              </a:rPr>
              <a:t>												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(if </a:t>
            </a:r>
            <a:r>
              <a:rPr lang="en-US" altLang="ko-KR" b="1" err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1 &amp;&amp; j &gt; 1)</a:t>
            </a:r>
            <a:br>
              <a:rPr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b="1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  <a:spcBef>
                <a:spcPts val="4200"/>
              </a:spcBef>
              <a:defRPr sz="3100">
                <a:solidFill>
                  <a:srgbClr val="74747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lang="en-US" b="1">
                <a:latin typeface="D2Coding" panose="020B0609020101020101" pitchFamily="49" charset="-127"/>
                <a:ea typeface="D2Coding" panose="020B0609020101020101" pitchFamily="49" charset="-127"/>
              </a:rPr>
              <a:t>solve(1, 1) = 0</a:t>
            </a:r>
            <a:endParaRPr b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718</Words>
  <Application>Microsoft Macintosh PowerPoint</Application>
  <PresentationFormat>사용자 지정</PresentationFormat>
  <Paragraphs>160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Nanum Gothic ExtraBold</vt:lpstr>
      <vt:lpstr>KoPubWorld돋움체 Medium</vt:lpstr>
      <vt:lpstr>KoPubWorldDotum Medium</vt:lpstr>
      <vt:lpstr>KoPubWorldDotum</vt:lpstr>
      <vt:lpstr>Nanum Gothic</vt:lpstr>
      <vt:lpstr>D2Coding</vt:lpstr>
      <vt:lpstr>ModernPortfolio</vt:lpstr>
      <vt:lpstr>3114: 사과와 바나나</vt:lpstr>
      <vt:lpstr>발표 순서</vt:lpstr>
      <vt:lpstr>문제 요약</vt:lpstr>
      <vt:lpstr>문제 요약 - 불도저가 움직이는 방법</vt:lpstr>
      <vt:lpstr>해결 방법 찾기</vt:lpstr>
      <vt:lpstr>해결 방법 찾기 - 케이스 #1</vt:lpstr>
      <vt:lpstr>해결 방법 찾기 - 케이스 #2</vt:lpstr>
      <vt:lpstr>해결 방법 찾기 - 케이스 #3</vt:lpstr>
      <vt:lpstr>해결 방법 찾기 - 점화식 만들기</vt:lpstr>
      <vt:lpstr>해결 방법 찾기 - sum_a, sum_b 예제</vt:lpstr>
      <vt:lpstr>코드로 옮기기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김 승호</cp:lastModifiedBy>
  <cp:revision>7</cp:revision>
  <cp:lastPrinted>2019-04-07T08:37:03Z</cp:lastPrinted>
  <dcterms:modified xsi:type="dcterms:W3CDTF">2019-04-07T08:38:55Z</dcterms:modified>
</cp:coreProperties>
</file>