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319" r:id="rId3"/>
    <p:sldId id="311" r:id="rId4"/>
    <p:sldId id="357" r:id="rId5"/>
    <p:sldId id="354" r:id="rId6"/>
    <p:sldId id="355" r:id="rId7"/>
    <p:sldId id="356" r:id="rId8"/>
    <p:sldId id="358" r:id="rId9"/>
    <p:sldId id="359" r:id="rId10"/>
    <p:sldId id="360" r:id="rId11"/>
    <p:sldId id="276" r:id="rId12"/>
    <p:sldId id="320" r:id="rId13"/>
    <p:sldId id="321" r:id="rId14"/>
    <p:sldId id="322" r:id="rId15"/>
    <p:sldId id="327" r:id="rId16"/>
    <p:sldId id="328" r:id="rId17"/>
    <p:sldId id="329" r:id="rId18"/>
    <p:sldId id="323" r:id="rId19"/>
    <p:sldId id="332" r:id="rId20"/>
    <p:sldId id="324" r:id="rId21"/>
    <p:sldId id="325" r:id="rId22"/>
    <p:sldId id="326" r:id="rId23"/>
    <p:sldId id="330" r:id="rId24"/>
    <p:sldId id="331" r:id="rId25"/>
    <p:sldId id="333" r:id="rId26"/>
    <p:sldId id="334" r:id="rId27"/>
    <p:sldId id="335" r:id="rId28"/>
    <p:sldId id="336" r:id="rId29"/>
    <p:sldId id="337" r:id="rId30"/>
    <p:sldId id="339" r:id="rId31"/>
    <p:sldId id="338" r:id="rId32"/>
    <p:sldId id="343" r:id="rId33"/>
    <p:sldId id="345" r:id="rId34"/>
    <p:sldId id="340" r:id="rId35"/>
    <p:sldId id="341" r:id="rId36"/>
    <p:sldId id="342" r:id="rId37"/>
    <p:sldId id="346" r:id="rId38"/>
    <p:sldId id="347" r:id="rId39"/>
    <p:sldId id="350" r:id="rId40"/>
    <p:sldId id="351" r:id="rId41"/>
    <p:sldId id="352" r:id="rId42"/>
    <p:sldId id="353" r:id="rId43"/>
    <p:sldId id="349" r:id="rId44"/>
  </p:sldIdLst>
  <p:sldSz cx="13004800" cy="9753600"/>
  <p:notesSz cx="6858000" cy="9144000"/>
  <p:embeddedFontLst>
    <p:embeddedFont>
      <p:font typeface="KoPubWorldDotum" panose="020B0600000101010101" charset="-127"/>
      <p:regular r:id="rId46"/>
      <p:bold r:id="rId47"/>
    </p:embeddedFont>
    <p:embeddedFont>
      <p:font typeface="KoPubWorld돋움체 Bold" panose="020B0600000101010101" charset="-127"/>
      <p:bold r:id="rId48"/>
    </p:embeddedFont>
    <p:embeddedFont>
      <p:font typeface="KoPubWorld돋움체 Medium" panose="020B0600000101010101" charset="-127"/>
      <p:regular r:id="rId49"/>
    </p:embeddedFont>
    <p:embeddedFont>
      <p:font typeface="Nanum Gothic" panose="020B0600000101010101" charset="-127"/>
      <p:regular r:id="rId50"/>
      <p:bold r:id="rId51"/>
    </p:embeddedFont>
    <p:embeddedFont>
      <p:font typeface="Nanum Gothic ExtraBold" panose="020B0600000101010101" charset="-127"/>
      <p:bold r:id="rId52"/>
    </p:embeddedFont>
    <p:embeddedFont>
      <p:font typeface="KBIZ한마음고딕 B" panose="02020503020101020101" pitchFamily="18" charset="-127"/>
      <p:regular r:id="rId53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57" d="100"/>
          <a:sy n="57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7" TargetMode="External"/><Relationship Id="rId2" Type="http://schemas.openxmlformats.org/officeDocument/2006/relationships/hyperlink" Target="https://www.acmicpc.net/problem/10872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cmicpc.net/problem/1914" TargetMode="External"/><Relationship Id="rId4" Type="http://schemas.openxmlformats.org/officeDocument/2006/relationships/hyperlink" Target="https://www.acmicpc.net/problem/277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58" TargetMode="External"/><Relationship Id="rId2" Type="http://schemas.openxmlformats.org/officeDocument/2006/relationships/hyperlink" Target="https://www.acmicpc.net/problem/140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cmicpc.net/problem/3045" TargetMode="External"/><Relationship Id="rId4" Type="http://schemas.openxmlformats.org/officeDocument/2006/relationships/hyperlink" Target="https://www.acmicpc.net/problem/539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2019_Winter_Data_Structure : Week_3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xfrm>
            <a:off x="571500" y="5016500"/>
            <a:ext cx="11861800" cy="279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과제 피드백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(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하노이의 탑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Chapter 3,4,5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진행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-&gt; linked list</a:t>
            </a:r>
          </a:p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관련 백준 문제 </a:t>
            </a:r>
            <a:b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</a:b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: 1406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에디터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1158 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조세퍼스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5397 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키로거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3045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이중 연결 리스트</a:t>
            </a:r>
            <a:endParaRPr b="1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FCCE1-7ADA-45C8-9D74-4C178E015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58" b="54640"/>
          <a:stretch/>
        </p:blipFill>
        <p:spPr>
          <a:xfrm>
            <a:off x="181536" y="366348"/>
            <a:ext cx="7035112" cy="29416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20EBA8-4D69-4B06-9BBE-898BE9DD7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12" b="60933"/>
          <a:stretch/>
        </p:blipFill>
        <p:spPr>
          <a:xfrm>
            <a:off x="7955739" y="366348"/>
            <a:ext cx="4618319" cy="27940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007347"/>
            <a:ext cx="12110384" cy="66675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(2)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함수를 새로 만듦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78E31-0776-400D-AC81-1F3B03533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1423"/>
          <a:stretch/>
        </p:blipFill>
        <p:spPr>
          <a:xfrm>
            <a:off x="174812" y="3267634"/>
            <a:ext cx="5692201" cy="6485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2B4088-E76D-4B49-A68C-9CBDB2AF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13" y="4532966"/>
            <a:ext cx="6162675" cy="514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F5A90-F6A7-4B6E-9B48-82C126B4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316" y="2686049"/>
            <a:ext cx="4382484" cy="25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77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Chapter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3-1.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추상 자료형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(ADT)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이해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(Abstract Data Type)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2C9525-3B44-4DA7-8FF3-3E5A96E5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97" y="2140696"/>
            <a:ext cx="12080586" cy="72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81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지갑을 의미하는 구조체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Wallet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3EE61-3CC3-415B-B14D-A1B7E97D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3" y="2172633"/>
            <a:ext cx="12272334" cy="7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455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구조체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Wallet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추상 자료형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(ADT)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정의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3EE61-3CC3-415B-B14D-A1B7E97D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3" y="2172633"/>
            <a:ext cx="12272334" cy="7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02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자료구조를 접하는 데에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첫걸음은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부터 시작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C1BA0-EC73-4A63-8D6D-2A4FECFF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4" y="2128276"/>
            <a:ext cx="11803738" cy="71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45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는 연결 리스트인가요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 No! 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엄밀한 정의임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C08EA52-8249-4E04-8E1C-E938BD46DFDE}"/>
              </a:ext>
            </a:extLst>
          </p:cNvPr>
          <p:cNvSpPr txBox="1">
            <a:spLocks/>
          </p:cNvSpPr>
          <p:nvPr/>
        </p:nvSpPr>
        <p:spPr>
          <a:xfrm>
            <a:off x="447553" y="2198163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순차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배열을 기반으로 구현된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메모리의 동적 할당을 기반으로 구현된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두 리스트의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는 동일하다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 자료구조는 데이터를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나란히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”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저장하며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중복된 데이터의 저장을 막지 않는다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 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이는 집합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(set)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 다르다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.)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#include &lt;list&gt; 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 허용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#include &lt;set&gt; 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 허용하지 않음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2445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F60E-041B-43D6-9941-2303BF0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3" y="90487"/>
            <a:ext cx="687705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1A7B6F-90F9-4629-BF5D-869EF39D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0" y="2175248"/>
            <a:ext cx="12517280" cy="67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3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F60E-041B-43D6-9941-2303BF0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3" y="90487"/>
            <a:ext cx="6877050" cy="1876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29331-24F6-49E7-B9F9-2FC69DED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8" y="2072248"/>
            <a:ext cx="12410385" cy="68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61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구현하는 방법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Array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이용하는 방법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3)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‘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’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기반으로 하는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포인터와 구조체를 이용하는 방법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 4)</a:t>
            </a:r>
          </a:p>
        </p:txBody>
      </p:sp>
      <p:pic>
        <p:nvPicPr>
          <p:cNvPr id="2050" name="Picture 2" descr="http://soen.kr/lecture/ccpp/cpp2/19-2-1.files/image002.gif">
            <a:extLst>
              <a:ext uri="{FF2B5EF4-FFF2-40B4-BE49-F238E27FC236}">
                <a16:creationId xmlns:a16="http://schemas.microsoft.com/office/drawing/2014/main" id="{809941C5-B9BE-45A4-89BF-657A6FE6E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0" y="5421687"/>
            <a:ext cx="11403479" cy="32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858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구현하는 방법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Array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이용하는 방법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장점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참조가 쉽다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(index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값을 기준으로 한번에 가능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배열의 길이 변경이 불가능하다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/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삭제의 과정에서 데이터의 이동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복사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빈번하게 일어난다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‘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’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기반으로 하는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포인터와 구조체를 이용하는 방법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 4)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장점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삽입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삭제에 있어 용이하다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참조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검색이 불편하다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 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앞에서부터 계속 찾아가는 수밖에 없음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15276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지난 주에는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…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2FEC622-6BB3-4327-804D-BCAE54A2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팩토리얼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문제 구현해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2"/>
              </a:rPr>
              <a:t>https://www.acmicpc.net/problem/10872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피보나치 수열을 구해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3"/>
              </a:rPr>
              <a:t>https://www.acmicpc.net/problem/2747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이진 탐색을 시도해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4"/>
              </a:rPr>
              <a:t>https://www.acmicpc.net/problem/2776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 타워를 구현해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5"/>
              </a:rPr>
              <a:t>https://www.acmicpc.net/problem/1914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030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117480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 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3,4)</a:t>
            </a:r>
          </a:p>
          <a:p>
            <a:pPr marL="0" indent="0" hangingPunct="1">
              <a:lnSpc>
                <a:spcPct val="120000"/>
              </a:lnSpc>
              <a:buNone/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(Doubly Linked List) (Chapter 5)</a:t>
            </a: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(Circular Linked List) (Chapter 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65520-1A55-4AB4-B82A-8D2FDE727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5"/>
          <a:stretch/>
        </p:blipFill>
        <p:spPr>
          <a:xfrm>
            <a:off x="2496650" y="2947981"/>
            <a:ext cx="7763605" cy="1010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BC256-8396-4FD9-8B9B-A83AC9C59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943"/>
          <a:stretch/>
        </p:blipFill>
        <p:spPr>
          <a:xfrm>
            <a:off x="2812692" y="7256295"/>
            <a:ext cx="7131520" cy="23778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43FB1D-CBF6-4818-9BDE-5F576222D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95"/>
          <a:stretch/>
        </p:blipFill>
        <p:spPr>
          <a:xfrm>
            <a:off x="2725569" y="5060652"/>
            <a:ext cx="7553662" cy="14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96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en-US" altLang="ko-KR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cf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 Dummy Node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있는가 없는가에 따라서 구현의 방법이 살짝 달라진다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48AD6-8C9E-4359-96D4-B044E870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84" y="4000578"/>
            <a:ext cx="10761663" cy="54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13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형식이 딱 정해진 것은 아니며 구현하기 나름이다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다만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전정공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3-1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 수업 같은 경우는 정형화된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들을 다루기 때문에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그런 기본형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(1,2,3,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외워두면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좋음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FDB08-50F7-4485-9EC0-3810B3042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6" t="3826" r="596" b="13391"/>
          <a:stretch/>
        </p:blipFill>
        <p:spPr>
          <a:xfrm>
            <a:off x="695447" y="3585498"/>
            <a:ext cx="11232112" cy="29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90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85p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배열로 구현하는 리스트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리스트를 생성 및 초기화 한 다음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정수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부터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까지 리스트에 저장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리스트에 저장된 값을 순차적으로 참조하여 그 합을 계산하여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리스트에 저장된 값들 중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배수와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배수에 해당하는 값을 모두 삭제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마지막으로 리스트 에 저장된 데이터를 순서대로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55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99p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03-2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배열로 구현하는 리스트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총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명의 전화번호 정보를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앞서 우리가 구현한 리스트에 저장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정보를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전화번호 정보를 변경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정보를 삭제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남아있는 모든 사람의 전화번호 정보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7332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122p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새 노드를 연결 리스트의 꼬리가 아닌 머리에 추가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노드를 머리가 아닌 꼬리에 추가할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순으로 연결되어 있는 리스트에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삽입하면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3-&gt;2-&gt;7-&gt;8-&gt;5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그러나 노드를 머리에 추가할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순으로 연결되어 있는 리스트에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삽입하면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5-&gt;3-&gt;2-&gt;7-&gt;8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3172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기본형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5CD85-6A66-4163-BE3B-6EE2DBC1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7" y="2166937"/>
            <a:ext cx="12385365" cy="71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73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함수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FE947-591B-4259-9B9A-07709AAF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4" y="2173940"/>
            <a:ext cx="10849349" cy="74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70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함수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9D3B0-0CD1-4380-AA8C-95B1F8B6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6" y="2105586"/>
            <a:ext cx="11828987" cy="7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17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리스트에서 정렬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1BCB0-C7A7-4399-A848-89EF3783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4" y="2298886"/>
            <a:ext cx="11678771" cy="72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36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4DF246-9E84-4365-9AD0-3A2371CC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59" y="4628964"/>
            <a:ext cx="8503117" cy="49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059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기능이 추가되면서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리스트의 구조체 표현은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D748F9-D432-4E2D-BB6B-213EA272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6" y="2257145"/>
            <a:ext cx="12246907" cy="70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82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 기반의 연결 리스트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562C8-5F48-4616-9B85-945FA6C4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67778"/>
            <a:ext cx="12172939" cy="72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75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 기반의 연결 리스트의 장점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B36DCD-7081-4EA2-BE55-E773E47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64404"/>
            <a:ext cx="12243800" cy="6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3589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127p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노드를 적용했을 때의 코드 변화를 확인하기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제대로 했다면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코드가 더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간결해진다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4490596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91CDE-7A70-4F00-B93C-E5371597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1" y="2085175"/>
            <a:ext cx="11719019" cy="7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198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양방향으로 노드를 연결하는 이유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4171E-C58E-41FE-9E05-3E9F827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47314"/>
            <a:ext cx="12231444" cy="73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548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역으로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왜 양방향 연결 리스트만 쓰지 않고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리스트는 왜 쓰는 것일까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4171E-C58E-41FE-9E05-3E9F8273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87" b="-76387"/>
          <a:stretch/>
        </p:blipFill>
        <p:spPr>
          <a:xfrm>
            <a:off x="571500" y="2275914"/>
            <a:ext cx="12231444" cy="7376085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6143B40-14BA-42ED-9478-69525E2D64DA}"/>
              </a:ext>
            </a:extLst>
          </p:cNvPr>
          <p:cNvSpPr txBox="1">
            <a:spLocks/>
          </p:cNvSpPr>
          <p:nvPr/>
        </p:nvSpPr>
        <p:spPr>
          <a:xfrm>
            <a:off x="447553" y="4413518"/>
            <a:ext cx="11861800" cy="50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리스트가 포인터 변수가 하나 더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많잖아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리스트가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1000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개쯤 되면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메모리 공간을 더 많이 차지하지 않을까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</a:p>
          <a:p>
            <a:pPr marL="0" indent="0" hangingPunct="1">
              <a:lnSpc>
                <a:spcPct val="120000"/>
              </a:lnSpc>
              <a:buNone/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용도에 맞게 사용하면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리스트를 사용해서 편함을 추구할 수도 있고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단순 연결 리스트를 사용해서 공간적인 이득을 추구할 수도 있다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61351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143p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04-3,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152p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04-4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리스트에서 정렬해보는 문제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Point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구조체를 기반으로 진행한다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값을 기준으로 오름차순 정렬을 시도한다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좌표의 값이 같은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좌표 대상으로 오름차순 정렬을 시도한다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2739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 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30C0E-DE2A-4E70-A05B-3F5BED2E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97" y="2287120"/>
            <a:ext cx="11060206" cy="72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26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리스트에 노드를 추가할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513DA2-DF06-4E12-8547-3981F499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76462"/>
            <a:ext cx="11807775" cy="70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58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</a:p>
        </p:txBody>
      </p:sp>
      <p:pic>
        <p:nvPicPr>
          <p:cNvPr id="6" name="Picture 4" descr="http://swworld.woobi.co.kr/img/hanoi/recursive_hanoi_func.jpg">
            <a:extLst>
              <a:ext uri="{FF2B5EF4-FFF2-40B4-BE49-F238E27FC236}">
                <a16:creationId xmlns:a16="http://schemas.microsoft.com/office/drawing/2014/main" id="{F04C1F25-0788-44C3-A6C9-FAFD2212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1" y="2911289"/>
            <a:ext cx="9260417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4846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장점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B36C7-3760-4AF0-8D31-304BBF04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6" y="2058520"/>
            <a:ext cx="11902943" cy="70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260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장점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AC532-FCDB-4A4D-8F68-3952E974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76" y="2096620"/>
            <a:ext cx="11586136" cy="73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637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초기화와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44D50C-01ED-444E-9EC5-7659B52B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4" y="2203075"/>
            <a:ext cx="11998046" cy="72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29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리스트와 관련된 백준 문제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BF2E10B-DDEE-4411-BF4A-51796BB2153A}"/>
              </a:ext>
            </a:extLst>
          </p:cNvPr>
          <p:cNvSpPr txBox="1">
            <a:spLocks/>
          </p:cNvSpPr>
          <p:nvPr/>
        </p:nvSpPr>
        <p:spPr>
          <a:xfrm>
            <a:off x="599953" y="26329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1406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에디터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2"/>
              </a:rPr>
              <a:t>https://www.acmicpc.net/problem/1406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1158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조세퍼스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dirty="0">
                <a:hlinkClick r:id="rId3"/>
              </a:rPr>
              <a:t>https://www.acmicpc.net/problem/1158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5397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키로거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4"/>
              </a:rPr>
              <a:t>https://www.acmicpc.net/problem/5397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3045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</a:t>
            </a:r>
            <a:r>
              <a:rPr lang="ko-KR" altLang="en-US" sz="3200" b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</a:t>
            </a:r>
            <a:r>
              <a:rPr lang="en-US" altLang="ko-KR" sz="3200" b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sz="3200" b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도전 문제</a:t>
            </a:r>
            <a:r>
              <a:rPr lang="en-US" altLang="ko-KR" sz="3200" b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r>
              <a:rPr lang="ko-KR" altLang="en-US" sz="3200" b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5"/>
              </a:rPr>
              <a:t>https://www.acmicpc.net/problem/3045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5096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BF825-069C-4099-90A7-7ED8843E9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4"/>
          <a:stretch/>
        </p:blipFill>
        <p:spPr>
          <a:xfrm>
            <a:off x="0" y="3446225"/>
            <a:ext cx="13004800" cy="54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5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N &lt;= 20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 때만 이 과정을 수행한다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(Q.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총 수행 횟수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7262B-9098-4E7E-A6BC-DC537A08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6" y="4051300"/>
            <a:ext cx="119824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18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이동하는 최소 수행 횟수는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(n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은 원판의 개수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T(n) = 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– 1, Big O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 나타내면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O(2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6FF07-5E96-47DF-A7F5-60E16BA4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37" y="3953808"/>
            <a:ext cx="8260510" cy="56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10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따라서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 &gt; 20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인 경우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출력하면 된다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N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약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40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넘어갈 경우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출력이 불가능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따라서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</a:t>
            </a:r>
          </a:p>
        </p:txBody>
      </p:sp>
    </p:spTree>
    <p:extLst>
      <p:ext uri="{BB962C8B-B14F-4D97-AF65-F5344CB8AC3E}">
        <p14:creationId xmlns:p14="http://schemas.microsoft.com/office/powerpoint/2010/main" val="40208860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(1)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아스키 코드를 이용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(48 = ‘0’)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0BD1D-3D95-4F28-990A-4F07D210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9245"/>
            <a:ext cx="128206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573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919</Words>
  <Application>Microsoft Office PowerPoint</Application>
  <PresentationFormat>사용자 지정</PresentationFormat>
  <Paragraphs>109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Nanum Gothic ExtraBold</vt:lpstr>
      <vt:lpstr>KoPubWorldDotum</vt:lpstr>
      <vt:lpstr>KBIZ한마음고딕 B</vt:lpstr>
      <vt:lpstr>KoPubWorld돋움체 Medium</vt:lpstr>
      <vt:lpstr>KoPubWorld돋움체 Bold</vt:lpstr>
      <vt:lpstr>Nanum Gothic</vt:lpstr>
      <vt:lpstr>ModernPortfolio</vt:lpstr>
      <vt:lpstr>2019_Winter_Data_Structure : Week_3</vt:lpstr>
      <vt:lpstr>지난 주에는…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Chapter 3-1. 추상 자료형(ADT)의 이해 (Abstract Data Type)</vt:lpstr>
      <vt:lpstr>지갑을 의미하는 구조체 Wallet의 정의</vt:lpstr>
      <vt:lpstr>구조체 Wallet의 추상 자료형(ADT) 정의 </vt:lpstr>
      <vt:lpstr>자료구조를 접하는 데에, 첫걸음은 ADT부터 시작!</vt:lpstr>
      <vt:lpstr>List는 연결 리스트인가요? No! (엄밀한 정의임)</vt:lpstr>
      <vt:lpstr>List 자료구조의 ADT</vt:lpstr>
      <vt:lpstr>List 자료구조의 ADT</vt:lpstr>
      <vt:lpstr>Linked List를 구현하는 방법</vt:lpstr>
      <vt:lpstr>Linked List를 구현하는 방법</vt:lpstr>
      <vt:lpstr>Linked List의 종류</vt:lpstr>
      <vt:lpstr>Linked List의 종류</vt:lpstr>
      <vt:lpstr>Linked List의 종류</vt:lpstr>
      <vt:lpstr>책 85p 문제 03-1을 진행해 보자!  – 배열로 구현하는 리스트</vt:lpstr>
      <vt:lpstr>책 99p 문제 03-2를 진행해 보자!  - 배열로 구현하는 리스트</vt:lpstr>
      <vt:lpstr>책 122p 문제 04-1을 진행해 보자!  - 새 노드를 연결 리스트의 꼬리가 아닌 머리에 추가</vt:lpstr>
      <vt:lpstr>단순 연결 리스트 (Singly Linked List) 기본형</vt:lpstr>
      <vt:lpstr>단순 연결 리스트 (Singly Linked List)의 ADT + 정렬 함수 추가</vt:lpstr>
      <vt:lpstr>단순 연결 리스트 (Singly Linked List)의 ADT + 정렬 함수 추가</vt:lpstr>
      <vt:lpstr>단순 연결 리스트에서 정렬 함수?</vt:lpstr>
      <vt:lpstr>정렬 기능이 추가되면서, 연결 리스트의 구조체 표현은?</vt:lpstr>
      <vt:lpstr>더미 노드 기반의 연결 리스트 구현</vt:lpstr>
      <vt:lpstr>더미 노드 기반의 연결 리스트의 장점</vt:lpstr>
      <vt:lpstr>책 127p 문제 04-2를 진행해 보자!  - 더미 노드를 적용했을 때의 코드 변화를 확인하기</vt:lpstr>
      <vt:lpstr>양방향 연결 리스트 구현</vt:lpstr>
      <vt:lpstr>양방향으로 노드를 연결하는 이유?</vt:lpstr>
      <vt:lpstr>역으로, 왜 양방향 연결 리스트만 쓰지 않고, 단순 연결 리스트는 왜 쓰는 것일까?</vt:lpstr>
      <vt:lpstr>책 143p 문제 04-3, 책 152p 문제 04-4를 진행해 보자!  - 연결 리스트에서 정렬해보는 문제</vt:lpstr>
      <vt:lpstr>원형 연결 리스트 개념</vt:lpstr>
      <vt:lpstr>원형 연결 리스트에 노드를 추가할 경우</vt:lpstr>
      <vt:lpstr>원형 연결 리스트의 장점?</vt:lpstr>
      <vt:lpstr>원형 연결 리스트의 장점?</vt:lpstr>
      <vt:lpstr>원형 연결 리스트의 초기화와 ADT 소개</vt:lpstr>
      <vt:lpstr>연결 리스트와 관련된 백준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41</cp:revision>
  <cp:lastPrinted>2019-04-07T08:37:03Z</cp:lastPrinted>
  <dcterms:modified xsi:type="dcterms:W3CDTF">2019-11-20T08:48:57Z</dcterms:modified>
</cp:coreProperties>
</file>