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7"/>
  </p:notesMasterIdLst>
  <p:sldIdLst>
    <p:sldId id="256" r:id="rId2"/>
    <p:sldId id="311" r:id="rId3"/>
    <p:sldId id="312" r:id="rId4"/>
    <p:sldId id="314" r:id="rId5"/>
    <p:sldId id="274" r:id="rId6"/>
    <p:sldId id="315" r:id="rId7"/>
    <p:sldId id="316" r:id="rId8"/>
    <p:sldId id="317" r:id="rId9"/>
    <p:sldId id="313" r:id="rId10"/>
    <p:sldId id="275" r:id="rId11"/>
    <p:sldId id="318" r:id="rId12"/>
    <p:sldId id="319" r:id="rId13"/>
    <p:sldId id="276" r:id="rId14"/>
    <p:sldId id="320" r:id="rId15"/>
    <p:sldId id="321" r:id="rId16"/>
    <p:sldId id="322" r:id="rId17"/>
    <p:sldId id="327" r:id="rId18"/>
    <p:sldId id="328" r:id="rId19"/>
    <p:sldId id="329" r:id="rId20"/>
    <p:sldId id="323" r:id="rId21"/>
    <p:sldId id="332" r:id="rId22"/>
    <p:sldId id="324" r:id="rId23"/>
    <p:sldId id="325" r:id="rId24"/>
    <p:sldId id="326" r:id="rId25"/>
    <p:sldId id="330" r:id="rId26"/>
    <p:sldId id="331" r:id="rId27"/>
    <p:sldId id="333" r:id="rId28"/>
    <p:sldId id="334" r:id="rId29"/>
    <p:sldId id="335" r:id="rId30"/>
    <p:sldId id="336" r:id="rId31"/>
    <p:sldId id="337" r:id="rId32"/>
    <p:sldId id="339" r:id="rId33"/>
    <p:sldId id="338" r:id="rId34"/>
    <p:sldId id="343" r:id="rId35"/>
    <p:sldId id="345" r:id="rId36"/>
    <p:sldId id="340" r:id="rId37"/>
    <p:sldId id="341" r:id="rId38"/>
    <p:sldId id="342" r:id="rId39"/>
    <p:sldId id="346" r:id="rId40"/>
    <p:sldId id="347" r:id="rId41"/>
    <p:sldId id="350" r:id="rId42"/>
    <p:sldId id="351" r:id="rId43"/>
    <p:sldId id="352" r:id="rId44"/>
    <p:sldId id="353" r:id="rId45"/>
    <p:sldId id="349" r:id="rId46"/>
  </p:sldIdLst>
  <p:sldSz cx="13004800" cy="9753600"/>
  <p:notesSz cx="6858000" cy="9144000"/>
  <p:embeddedFontLst>
    <p:embeddedFont>
      <p:font typeface="KoPubWorldDotum" panose="020B0600000101010101" charset="-127"/>
      <p:regular r:id="rId48"/>
      <p:bold r:id="rId49"/>
    </p:embeddedFont>
    <p:embeddedFont>
      <p:font typeface="KoPubWorld돋움체 Bold" panose="020B0600000101010101" charset="-127"/>
      <p:bold r:id="rId50"/>
    </p:embeddedFont>
    <p:embeddedFont>
      <p:font typeface="KoPubWorld돋움체 Medium" panose="020B0600000101010101" charset="-127"/>
      <p:regular r:id="rId51"/>
    </p:embeddedFont>
    <p:embeddedFont>
      <p:font typeface="Nanum Gothic" panose="020B0600000101010101" charset="-127"/>
      <p:regular r:id="rId52"/>
      <p:bold r:id="rId53"/>
    </p:embeddedFont>
    <p:embeddedFont>
      <p:font typeface="Nanum Gothic ExtraBold" panose="020B0600000101010101" charset="-127"/>
      <p:bold r:id="rId54"/>
    </p:embeddedFont>
    <p:embeddedFont>
      <p:font typeface="KBIZ한마음고딕 B" panose="02020503020101020101" pitchFamily="18" charset="-127"/>
      <p:regular r:id="rId55"/>
    </p:embeddedFont>
  </p:embeddedFont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9D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1EAF24-38D2-C243-8A96-55220C13514B}" v="222" dt="2019-04-07T08:33:59.459"/>
    <p1510:client id="{71672FB1-D53A-AC4D-A263-5E6A12D9E209}" v="27" dt="2019-04-07T06:35:13.693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satOff val="12166"/>
              <a:lumOff val="-13042"/>
            </a:schemeClr>
          </a:solidFill>
        </a:fill>
      </a:tcStyle>
    </a:firstRow>
  </a:tblStyle>
  <a:tblStyle styleId="{C7B018BB-80A7-4F77-B60F-C8B233D01FF8}" styleName="">
    <a:tblBg/>
    <a:wholeTb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8FA"/>
          </a:solidFill>
        </a:fill>
      </a:tcStyle>
    </a:band2H>
    <a:firstCo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/>
      <a:tcStyle>
        <a:tcBdr/>
        <a:fill>
          <a:solidFill>
            <a:srgbClr val="E4E4E0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38"/>
  </p:normalViewPr>
  <p:slideViewPr>
    <p:cSldViewPr snapToGrid="0" snapToObjects="1">
      <p:cViewPr varScale="1">
        <p:scale>
          <a:sx n="57" d="100"/>
          <a:sy n="57" d="100"/>
        </p:scale>
        <p:origin x="133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6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25" name="Shape 1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 b="0" i="0">
        <a:latin typeface="Nanum Gothic ExtraBold" panose="020D0604000000000000" pitchFamily="34" charset="-127"/>
        <a:ea typeface="Nanum Gothic" panose="020D0604000000000000" pitchFamily="34" charset="-127"/>
        <a:cs typeface="KoPubWorldDotum Medium" pitchFamily="2" charset="-127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선"/>
          <p:cNvSpPr/>
          <p:nvPr/>
        </p:nvSpPr>
        <p:spPr>
          <a:xfrm>
            <a:off x="571500" y="4749800"/>
            <a:ext cx="11868094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 b="0" i="0" dirty="0">
              <a:latin typeface="Nanum Gothic ExtraBold" panose="020D0604000000000000" pitchFamily="34" charset="-127"/>
              <a:ea typeface="Nanum Gothic" panose="020D0604000000000000" pitchFamily="34" charset="-127"/>
              <a:cs typeface="KoPubWorldDotum Medium" pitchFamily="2" charset="-127"/>
            </a:endParaRPr>
          </a:p>
        </p:txBody>
      </p:sp>
      <p:sp>
        <p:nvSpPr>
          <p:cNvPr id="13" name="제목 텍스트"/>
          <p:cNvSpPr txBox="1">
            <a:spLocks noGrp="1"/>
          </p:cNvSpPr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1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571500" y="5016500"/>
            <a:ext cx="11861800" cy="1016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5pPr>
          </a:lstStyle>
          <a:p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1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2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3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</p:txBody>
      </p:sp>
      <p:sp>
        <p:nvSpPr>
          <p:cNvPr id="1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선"/>
          <p:cNvSpPr/>
          <p:nvPr/>
        </p:nvSpPr>
        <p:spPr>
          <a:xfrm>
            <a:off x="571500" y="4864100"/>
            <a:ext cx="5334476" cy="58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 b="0" i="0" dirty="0">
              <a:latin typeface="Nanum Gothic ExtraBold" panose="020D0604000000000000" pitchFamily="34" charset="-127"/>
              <a:ea typeface="Nanum Gothic" panose="020D0604000000000000" pitchFamily="34" charset="-127"/>
              <a:cs typeface="KoPubWorldDotum Medium" pitchFamily="2" charset="-127"/>
            </a:endParaRPr>
          </a:p>
        </p:txBody>
      </p:sp>
      <p:sp>
        <p:nvSpPr>
          <p:cNvPr id="42" name="이미지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 b="0" i="0"/>
            </a:lvl1pPr>
          </a:lstStyle>
          <a:p>
            <a:endParaRPr dirty="0"/>
          </a:p>
        </p:txBody>
      </p:sp>
      <p:sp>
        <p:nvSpPr>
          <p:cNvPr id="43" name="제목 텍스트"/>
          <p:cNvSpPr txBox="1">
            <a:spLocks noGrp="1"/>
          </p:cNvSpPr>
          <p:nvPr>
            <p:ph type="title"/>
          </p:nvPr>
        </p:nvSpPr>
        <p:spPr>
          <a:xfrm>
            <a:off x="571500" y="1435100"/>
            <a:ext cx="5334000" cy="3175000"/>
          </a:xfrm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4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571500" y="5130800"/>
            <a:ext cx="53340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5pPr>
          </a:lstStyle>
          <a:p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1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2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3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</p:txBody>
      </p:sp>
      <p:sp>
        <p:nvSpPr>
          <p:cNvPr id="4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61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1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2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3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</p:txBody>
      </p:sp>
      <p:sp>
        <p:nvSpPr>
          <p:cNvPr id="6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선"/>
          <p:cNvSpPr/>
          <p:nvPr/>
        </p:nvSpPr>
        <p:spPr>
          <a:xfrm>
            <a:off x="571500" y="1968500"/>
            <a:ext cx="5073394" cy="133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 b="0" i="0" dirty="0">
              <a:latin typeface="Nanum Gothic ExtraBold" panose="020D0604000000000000" pitchFamily="34" charset="-127"/>
              <a:ea typeface="Nanum Gothic" panose="020D0604000000000000" pitchFamily="34" charset="-127"/>
              <a:cs typeface="KoPubWorldDotum Medium" pitchFamily="2" charset="-127"/>
            </a:endParaRPr>
          </a:p>
        </p:txBody>
      </p:sp>
      <p:sp>
        <p:nvSpPr>
          <p:cNvPr id="70" name="이미지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 b="0" i="0"/>
            </a:lvl1pPr>
          </a:lstStyle>
          <a:p>
            <a:endParaRPr dirty="0"/>
          </a:p>
        </p:txBody>
      </p:sp>
      <p:sp>
        <p:nvSpPr>
          <p:cNvPr id="71" name="제목 텍스트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72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571500" y="2222500"/>
            <a:ext cx="5080000" cy="6667500"/>
          </a:xfrm>
          <a:prstGeom prst="rect">
            <a:avLst/>
          </a:prstGeom>
        </p:spPr>
        <p:txBody>
          <a:bodyPr/>
          <a:lstStyle>
            <a:lvl1pPr marL="330200" indent="-330200">
              <a:spcBef>
                <a:spcPts val="3000"/>
              </a:spcBef>
              <a:defRPr sz="2600" b="0" i="0"/>
            </a:lvl1pPr>
            <a:lvl2pPr marL="660400" indent="-330200">
              <a:spcBef>
                <a:spcPts val="3000"/>
              </a:spcBef>
              <a:defRPr sz="2600" b="0" i="0"/>
            </a:lvl2pPr>
            <a:lvl3pPr marL="990600" indent="-330200">
              <a:spcBef>
                <a:spcPts val="3000"/>
              </a:spcBef>
              <a:defRPr sz="2600" b="0" i="0"/>
            </a:lvl3pPr>
            <a:lvl4pPr marL="1320800" indent="-330200">
              <a:spcBef>
                <a:spcPts val="3000"/>
              </a:spcBef>
              <a:defRPr sz="2600" b="0" i="0"/>
            </a:lvl4pPr>
            <a:lvl5pPr marL="1651000" indent="-330200">
              <a:spcBef>
                <a:spcPts val="3000"/>
              </a:spcBef>
              <a:defRPr sz="2600" b="0" i="0"/>
            </a:lvl5pPr>
          </a:lstStyle>
          <a:p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1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2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3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</p:txBody>
      </p:sp>
      <p:sp>
        <p:nvSpPr>
          <p:cNvPr id="73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510743" y="9181564"/>
            <a:ext cx="548227" cy="318036"/>
          </a:xfrm>
          <a:prstGeom prst="rect">
            <a:avLst/>
          </a:prstGeom>
        </p:spPr>
        <p:txBody>
          <a:bodyPr/>
          <a:lstStyle>
            <a:lvl1pPr algn="l"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선"/>
          <p:cNvSpPr/>
          <p:nvPr/>
        </p:nvSpPr>
        <p:spPr>
          <a:xfrm flipH="1">
            <a:off x="9055098" y="508000"/>
            <a:ext cx="128" cy="7975631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 b="0" i="0" dirty="0">
              <a:latin typeface="Nanum Gothic ExtraBold" panose="020D0604000000000000" pitchFamily="34" charset="-127"/>
              <a:ea typeface="Nanum Gothic" panose="020D0604000000000000" pitchFamily="34" charset="-127"/>
              <a:cs typeface="KoPubWorldDotum Medium" pitchFamily="2" charset="-127"/>
            </a:endParaRPr>
          </a:p>
        </p:txBody>
      </p:sp>
      <p:sp>
        <p:nvSpPr>
          <p:cNvPr id="89" name="선"/>
          <p:cNvSpPr/>
          <p:nvPr/>
        </p:nvSpPr>
        <p:spPr>
          <a:xfrm>
            <a:off x="9055096" y="4464050"/>
            <a:ext cx="3448503" cy="5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 b="0" i="0" dirty="0">
              <a:latin typeface="Nanum Gothic ExtraBold" panose="020D0604000000000000" pitchFamily="34" charset="-127"/>
              <a:ea typeface="Nanum Gothic" panose="020D0604000000000000" pitchFamily="34" charset="-127"/>
              <a:cs typeface="KoPubWorldDotum Medium" pitchFamily="2" charset="-127"/>
            </a:endParaRPr>
          </a:p>
        </p:txBody>
      </p:sp>
      <p:sp>
        <p:nvSpPr>
          <p:cNvPr id="90" name="이미지"/>
          <p:cNvSpPr>
            <a:spLocks noGrp="1"/>
          </p:cNvSpPr>
          <p:nvPr>
            <p:ph type="pic" sz="quarter" idx="13"/>
          </p:nvPr>
        </p:nvSpPr>
        <p:spPr>
          <a:xfrm>
            <a:off x="9220200" y="4622800"/>
            <a:ext cx="3276600" cy="386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 b="0" i="0"/>
            </a:lvl1pPr>
          </a:lstStyle>
          <a:p>
            <a:endParaRPr dirty="0"/>
          </a:p>
        </p:txBody>
      </p:sp>
      <p:sp>
        <p:nvSpPr>
          <p:cNvPr id="91" name="이미지"/>
          <p:cNvSpPr>
            <a:spLocks noGrp="1"/>
          </p:cNvSpPr>
          <p:nvPr>
            <p:ph type="pic" sz="quarter" idx="14"/>
          </p:nvPr>
        </p:nvSpPr>
        <p:spPr>
          <a:xfrm>
            <a:off x="9220200" y="508000"/>
            <a:ext cx="3276600" cy="3797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 b="0" i="0"/>
            </a:lvl1pPr>
          </a:lstStyle>
          <a:p>
            <a:endParaRPr dirty="0"/>
          </a:p>
        </p:txBody>
      </p:sp>
      <p:sp>
        <p:nvSpPr>
          <p:cNvPr id="92" name="이미지"/>
          <p:cNvSpPr>
            <a:spLocks noGrp="1"/>
          </p:cNvSpPr>
          <p:nvPr>
            <p:ph type="pic" idx="15"/>
          </p:nvPr>
        </p:nvSpPr>
        <p:spPr>
          <a:xfrm>
            <a:off x="520700" y="508000"/>
            <a:ext cx="8369300" cy="7975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 b="0" i="0"/>
            </a:lvl1pPr>
          </a:lstStyle>
          <a:p>
            <a:endParaRPr dirty="0"/>
          </a:p>
        </p:txBody>
      </p:sp>
      <p:sp>
        <p:nvSpPr>
          <p:cNvPr id="93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520700" y="8661400"/>
            <a:ext cx="8369300" cy="939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5pPr>
          </a:lstStyle>
          <a:p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1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2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3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</p:txBody>
      </p:sp>
      <p:sp>
        <p:nvSpPr>
          <p:cNvPr id="9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50270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 defTabSz="457200">
              <a:spcBef>
                <a:spcPts val="0"/>
              </a:spcBef>
              <a:buSzTx/>
              <a:buFontTx/>
              <a:buNone/>
              <a:defRPr sz="2600" b="0" i="0">
                <a:solidFill>
                  <a:srgbClr val="000000"/>
                </a:solidFill>
              </a:defRPr>
            </a:lvl1pPr>
          </a:lstStyle>
          <a:p>
            <a:r>
              <a:rPr dirty="0"/>
              <a:t>–Johnny Appleseed</a:t>
            </a:r>
          </a:p>
        </p:txBody>
      </p:sp>
      <p:sp>
        <p:nvSpPr>
          <p:cNvPr id="102" name="“여기에 인용을 입력하십시오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89127"/>
            <a:ext cx="10464800" cy="718145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 defTabSz="457200">
              <a:spcBef>
                <a:spcPts val="2400"/>
              </a:spcBef>
              <a:buSzTx/>
              <a:buFontTx/>
              <a:buNone/>
              <a:defRPr sz="4000" b="0" i="0"/>
            </a:lvl1pPr>
          </a:lstStyle>
          <a:p>
            <a:r>
              <a:rPr dirty="0"/>
              <a:t>“</a:t>
            </a:r>
            <a:r>
              <a:rPr dirty="0" err="1"/>
              <a:t>여기에</a:t>
            </a:r>
            <a:r>
              <a:rPr dirty="0"/>
              <a:t> </a:t>
            </a:r>
            <a:r>
              <a:rPr dirty="0" err="1"/>
              <a:t>인용을</a:t>
            </a:r>
            <a:r>
              <a:rPr dirty="0"/>
              <a:t> </a:t>
            </a:r>
            <a:r>
              <a:rPr dirty="0" err="1"/>
              <a:t>입력하십시오</a:t>
            </a:r>
            <a:r>
              <a:rPr dirty="0"/>
              <a:t>.”</a:t>
            </a:r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이미지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 b="0" i="0"/>
            </a:lvl1pPr>
          </a:lstStyle>
          <a:p>
            <a:endParaRPr dirty="0"/>
          </a:p>
        </p:txBody>
      </p:sp>
      <p:sp>
        <p:nvSpPr>
          <p:cNvPr id="11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선"/>
          <p:cNvSpPr/>
          <p:nvPr/>
        </p:nvSpPr>
        <p:spPr>
          <a:xfrm>
            <a:off x="571500" y="19685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Nanum Gothic"/>
                <a:ea typeface="Nanum Gothic"/>
                <a:cs typeface="Nanum Gothic"/>
                <a:sym typeface="Nanum Gothic"/>
              </a:defRPr>
            </a:pPr>
            <a:endParaRPr b="0" i="0">
              <a:latin typeface="Nanum Gothic ExtraBold" panose="020D0604000000000000" pitchFamily="34" charset="-127"/>
              <a:ea typeface="Nanum Gothic" panose="020D0604000000000000" pitchFamily="34" charset="-127"/>
              <a:cs typeface="Nanum Gothic" pitchFamily="2" charset="-127"/>
            </a:endParaRPr>
          </a:p>
        </p:txBody>
      </p:sp>
      <p:sp>
        <p:nvSpPr>
          <p:cNvPr id="3" name="제목 텍스트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rPr err="1"/>
              <a:t>제목</a:t>
            </a:r>
            <a:r>
              <a:t> </a:t>
            </a:r>
            <a:r>
              <a:rPr err="1"/>
              <a:t>텍스트</a:t>
            </a:r>
            <a:endParaRPr/>
          </a:p>
        </p:txBody>
      </p:sp>
      <p:sp>
        <p:nvSpPr>
          <p:cNvPr id="4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err="1"/>
              <a:t>본문</a:t>
            </a:r>
            <a:r>
              <a:t> </a:t>
            </a:r>
            <a:r>
              <a:rPr err="1"/>
              <a:t>첫</a:t>
            </a:r>
            <a:r>
              <a:t> </a:t>
            </a:r>
            <a:r>
              <a:rPr err="1"/>
              <a:t>번째</a:t>
            </a:r>
            <a:r>
              <a:t> </a:t>
            </a:r>
            <a:r>
              <a:rPr err="1"/>
              <a:t>줄</a:t>
            </a:r>
            <a:endParaRPr/>
          </a:p>
          <a:p>
            <a:pPr lvl="1"/>
            <a:r>
              <a:rPr err="1"/>
              <a:t>본문</a:t>
            </a:r>
            <a:r>
              <a:t> </a:t>
            </a:r>
            <a:r>
              <a:rPr err="1"/>
              <a:t>두</a:t>
            </a:r>
            <a:r>
              <a:t> </a:t>
            </a:r>
            <a:r>
              <a:rPr err="1"/>
              <a:t>번째</a:t>
            </a:r>
            <a:r>
              <a:t> </a:t>
            </a:r>
            <a:r>
              <a:rPr err="1"/>
              <a:t>줄</a:t>
            </a:r>
            <a:endParaRPr/>
          </a:p>
          <a:p>
            <a:pPr lvl="2"/>
            <a:r>
              <a:rPr err="1"/>
              <a:t>본문</a:t>
            </a:r>
            <a:r>
              <a:t> </a:t>
            </a:r>
            <a:r>
              <a:rPr err="1"/>
              <a:t>세</a:t>
            </a:r>
            <a:r>
              <a:t> </a:t>
            </a:r>
            <a:r>
              <a:rPr err="1"/>
              <a:t>번째</a:t>
            </a:r>
            <a:r>
              <a:t> </a:t>
            </a:r>
            <a:r>
              <a:rPr err="1"/>
              <a:t>줄</a:t>
            </a:r>
            <a:endParaRPr/>
          </a:p>
          <a:p>
            <a:pPr lvl="3"/>
            <a:r>
              <a:rPr err="1"/>
              <a:t>본문</a:t>
            </a:r>
            <a:r>
              <a:t> </a:t>
            </a:r>
            <a:r>
              <a:rPr err="1"/>
              <a:t>네</a:t>
            </a:r>
            <a:r>
              <a:t> </a:t>
            </a:r>
            <a:r>
              <a:rPr err="1"/>
              <a:t>번째</a:t>
            </a:r>
            <a:r>
              <a:t> </a:t>
            </a:r>
            <a:r>
              <a:rPr err="1"/>
              <a:t>줄</a:t>
            </a:r>
            <a:endParaRPr/>
          </a:p>
          <a:p>
            <a:pPr lvl="4"/>
            <a:r>
              <a:rPr err="1"/>
              <a:t>본문</a:t>
            </a:r>
            <a:r>
              <a:t> </a:t>
            </a:r>
            <a:r>
              <a:rPr err="1"/>
              <a:t>다섯</a:t>
            </a:r>
            <a:r>
              <a:t> </a:t>
            </a:r>
            <a:r>
              <a:rPr err="1"/>
              <a:t>번째</a:t>
            </a:r>
            <a:r>
              <a:t> </a:t>
            </a:r>
            <a:r>
              <a:rPr err="1"/>
              <a:t>줄</a:t>
            </a:r>
            <a:endParaRPr/>
          </a:p>
        </p:txBody>
      </p:sp>
      <p:sp>
        <p:nvSpPr>
          <p:cNvPr id="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31986" y="9181564"/>
            <a:ext cx="548228" cy="31803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>
              <a:defRPr sz="14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4" r:id="rId3"/>
    <p:sldLayoutId id="2147483655" r:id="rId4"/>
    <p:sldLayoutId id="2147483657" r:id="rId5"/>
    <p:sldLayoutId id="2147483658" r:id="rId6"/>
    <p:sldLayoutId id="2147483659" r:id="rId7"/>
  </p:sldLayoutIdLst>
  <p:transition spd="med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Nanum Gothic ExtraBold" panose="020D0604000000000000" pitchFamily="34" charset="-127"/>
          <a:ea typeface="Nanum Gothic" panose="020D0604000000000000" pitchFamily="34" charset="-127"/>
          <a:cs typeface="Nanum Gothic" pitchFamily="2" charset="-127"/>
          <a:sym typeface="KoPubWorldDotum Bold"/>
        </a:defRPr>
      </a:lvl1pPr>
      <a:lvl2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2pPr>
      <a:lvl3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3pPr>
      <a:lvl4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4pPr>
      <a:lvl5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5pPr>
      <a:lvl6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6pPr>
      <a:lvl7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7pPr>
      <a:lvl8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8pPr>
      <a:lvl9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Nanum Gothic ExtraBold" panose="020D0604000000000000" pitchFamily="34" charset="-127"/>
          <a:ea typeface="Nanum Gothic" panose="020D0604000000000000" pitchFamily="34" charset="-127"/>
          <a:cs typeface="Nanum Gothic" pitchFamily="2" charset="-127"/>
          <a:sym typeface="Nanum Gothic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Nanum Gothic ExtraBold" panose="020D0604000000000000" pitchFamily="34" charset="-127"/>
          <a:ea typeface="Nanum Gothic" panose="020D0604000000000000" pitchFamily="34" charset="-127"/>
          <a:cs typeface="Nanum Gothic" pitchFamily="2" charset="-127"/>
          <a:sym typeface="Nanum Gothic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Nanum Gothic ExtraBold" panose="020D0604000000000000" pitchFamily="34" charset="-127"/>
          <a:ea typeface="Nanum Gothic" panose="020D0604000000000000" pitchFamily="34" charset="-127"/>
          <a:cs typeface="Nanum Gothic" pitchFamily="2" charset="-127"/>
          <a:sym typeface="Nanum Gothic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Nanum Gothic ExtraBold" panose="020D0604000000000000" pitchFamily="34" charset="-127"/>
          <a:ea typeface="Nanum Gothic" panose="020D0604000000000000" pitchFamily="34" charset="-127"/>
          <a:cs typeface="Nanum Gothic" pitchFamily="2" charset="-127"/>
          <a:sym typeface="Nanum Gothic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Nanum Gothic ExtraBold" panose="020D0604000000000000" pitchFamily="34" charset="-127"/>
          <a:ea typeface="Nanum Gothic" panose="020D0604000000000000" pitchFamily="34" charset="-127"/>
          <a:cs typeface="Nanum Gothic" pitchFamily="2" charset="-127"/>
          <a:sym typeface="Nanum Gothic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Nanum Gothic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Nanum Gothic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Nanum Gothic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Nanum Gothic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2747" TargetMode="External"/><Relationship Id="rId2" Type="http://schemas.openxmlformats.org/officeDocument/2006/relationships/hyperlink" Target="https://www.acmicpc.net/problem/10872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acmicpc.net/problem/1914" TargetMode="External"/><Relationship Id="rId4" Type="http://schemas.openxmlformats.org/officeDocument/2006/relationships/hyperlink" Target="https://www.acmicpc.net/problem/2776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158" TargetMode="External"/><Relationship Id="rId2" Type="http://schemas.openxmlformats.org/officeDocument/2006/relationships/hyperlink" Target="https://www.acmicpc.net/problem/1406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acmicpc.net/problem/3045" TargetMode="External"/><Relationship Id="rId4" Type="http://schemas.openxmlformats.org/officeDocument/2006/relationships/hyperlink" Target="https://www.acmicpc.net/problem/5397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사과와 바나나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rPr lang="en-US" altLang="ko-KR"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2019_Winter_Data_Structure : Week_2</a:t>
            </a:r>
            <a:endParaRPr b="1" dirty="0">
              <a:latin typeface="KoPubWorldDotum" pitchFamily="2" charset="-127"/>
              <a:ea typeface="KoPubWorldDotum" pitchFamily="2" charset="-127"/>
              <a:cs typeface="KoPubWorldDotum" pitchFamily="2" charset="-127"/>
            </a:endParaRPr>
          </a:p>
        </p:txBody>
      </p:sp>
      <p:sp>
        <p:nvSpPr>
          <p:cNvPr id="128" name="컴퓨터학부 20142314 김승호"/>
          <p:cNvSpPr txBox="1">
            <a:spLocks noGrp="1"/>
          </p:cNvSpPr>
          <p:nvPr>
            <p:ph type="subTitle" sz="quarter" idx="1"/>
          </p:nvPr>
        </p:nvSpPr>
        <p:spPr>
          <a:xfrm>
            <a:off x="571500" y="5016500"/>
            <a:ext cx="11861800" cy="2794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>
              <a:buFontTx/>
              <a:buChar char="-"/>
            </a:pPr>
            <a:r>
              <a:rPr lang="ko-KR" altLang="en-US" b="1" dirty="0">
                <a:latin typeface="KBIZ한마음고딕 B" panose="02020503020101020101" pitchFamily="18" charset="-127"/>
                <a:ea typeface="KBIZ한마음고딕 B" panose="02020503020101020101" pitchFamily="18" charset="-127"/>
                <a:cs typeface="KoPubWorldDotum" pitchFamily="2" charset="-127"/>
              </a:rPr>
              <a:t>과제 피드백 </a:t>
            </a:r>
            <a:r>
              <a:rPr lang="en-US" altLang="ko-KR" b="1" dirty="0">
                <a:latin typeface="KBIZ한마음고딕 B" panose="02020503020101020101" pitchFamily="18" charset="-127"/>
                <a:ea typeface="KBIZ한마음고딕 B" panose="02020503020101020101" pitchFamily="18" charset="-127"/>
                <a:cs typeface="KoPubWorldDotum" pitchFamily="2" charset="-127"/>
              </a:rPr>
              <a:t>(</a:t>
            </a:r>
            <a:r>
              <a:rPr lang="ko-KR" altLang="en-US" b="1" dirty="0">
                <a:latin typeface="KBIZ한마음고딕 B" panose="02020503020101020101" pitchFamily="18" charset="-127"/>
                <a:ea typeface="KBIZ한마음고딕 B" panose="02020503020101020101" pitchFamily="18" charset="-127"/>
                <a:cs typeface="KoPubWorldDotum" pitchFamily="2" charset="-127"/>
              </a:rPr>
              <a:t>괄호</a:t>
            </a:r>
            <a:r>
              <a:rPr lang="en-US" altLang="ko-KR" b="1" dirty="0">
                <a:latin typeface="KBIZ한마음고딕 B" panose="02020503020101020101" pitchFamily="18" charset="-127"/>
                <a:ea typeface="KBIZ한마음고딕 B" panose="02020503020101020101" pitchFamily="18" charset="-127"/>
                <a:cs typeface="KoPubWorldDotum" pitchFamily="2" charset="-127"/>
              </a:rPr>
              <a:t>, </a:t>
            </a:r>
            <a:r>
              <a:rPr lang="ko-KR" altLang="en-US" b="1" dirty="0" err="1">
                <a:latin typeface="KBIZ한마음고딕 B" panose="02020503020101020101" pitchFamily="18" charset="-127"/>
                <a:ea typeface="KBIZ한마음고딕 B" panose="02020503020101020101" pitchFamily="18" charset="-127"/>
                <a:cs typeface="KoPubWorldDotum" pitchFamily="2" charset="-127"/>
              </a:rPr>
              <a:t>팰린드롬</a:t>
            </a:r>
            <a:r>
              <a:rPr lang="en-US" altLang="ko-KR" b="1" dirty="0">
                <a:latin typeface="KBIZ한마음고딕 B" panose="02020503020101020101" pitchFamily="18" charset="-127"/>
                <a:ea typeface="KBIZ한마음고딕 B" panose="02020503020101020101" pitchFamily="18" charset="-127"/>
                <a:cs typeface="KoPubWorldDotum" pitchFamily="2" charset="-127"/>
              </a:rPr>
              <a:t>) – with stack or array</a:t>
            </a:r>
          </a:p>
          <a:p>
            <a:pPr marL="457200" indent="-457200">
              <a:buFontTx/>
              <a:buChar char="-"/>
            </a:pPr>
            <a:r>
              <a:rPr lang="en-US" b="1" dirty="0">
                <a:latin typeface="KBIZ한마음고딕 B" panose="02020503020101020101" pitchFamily="18" charset="-127"/>
                <a:ea typeface="KBIZ한마음고딕 B" panose="02020503020101020101" pitchFamily="18" charset="-127"/>
                <a:cs typeface="KoPubWorldDotum" pitchFamily="2" charset="-127"/>
              </a:rPr>
              <a:t>Chapter 1, 2 </a:t>
            </a:r>
            <a:r>
              <a:rPr lang="ko-KR" altLang="en-US" b="1" dirty="0">
                <a:latin typeface="KBIZ한마음고딕 B" panose="02020503020101020101" pitchFamily="18" charset="-127"/>
                <a:ea typeface="KBIZ한마음고딕 B" panose="02020503020101020101" pitchFamily="18" charset="-127"/>
                <a:cs typeface="KoPubWorldDotum" pitchFamily="2" charset="-127"/>
              </a:rPr>
              <a:t>진행 </a:t>
            </a:r>
            <a:r>
              <a:rPr lang="en-US" altLang="ko-KR" b="1" dirty="0">
                <a:latin typeface="KBIZ한마음고딕 B" panose="02020503020101020101" pitchFamily="18" charset="-127"/>
                <a:ea typeface="KBIZ한마음고딕 B" panose="02020503020101020101" pitchFamily="18" charset="-127"/>
                <a:cs typeface="KoPubWorldDotum" pitchFamily="2" charset="-127"/>
              </a:rPr>
              <a:t>-&gt; Week_1_</a:t>
            </a:r>
            <a:r>
              <a:rPr lang="ko-KR" altLang="en-US" b="1" dirty="0">
                <a:latin typeface="KBIZ한마음고딕 B" panose="02020503020101020101" pitchFamily="18" charset="-127"/>
                <a:ea typeface="KBIZ한마음고딕 B" panose="02020503020101020101" pitchFamily="18" charset="-127"/>
                <a:cs typeface="KoPubWorldDotum" pitchFamily="2" charset="-127"/>
              </a:rPr>
              <a:t>설명</a:t>
            </a:r>
            <a:r>
              <a:rPr lang="en-US" altLang="ko-KR" b="1" dirty="0">
                <a:latin typeface="KBIZ한마음고딕 B" panose="02020503020101020101" pitchFamily="18" charset="-127"/>
                <a:ea typeface="KBIZ한마음고딕 B" panose="02020503020101020101" pitchFamily="18" charset="-127"/>
                <a:cs typeface="KoPubWorldDotum" pitchFamily="2" charset="-127"/>
              </a:rPr>
              <a:t>.pptx</a:t>
            </a:r>
          </a:p>
          <a:p>
            <a:pPr marL="457200" indent="-457200">
              <a:buFontTx/>
              <a:buChar char="-"/>
            </a:pPr>
            <a:r>
              <a:rPr lang="en-US" b="1" dirty="0">
                <a:latin typeface="KBIZ한마음고딕 B" panose="02020503020101020101" pitchFamily="18" charset="-127"/>
                <a:ea typeface="KBIZ한마음고딕 B" panose="02020503020101020101" pitchFamily="18" charset="-127"/>
                <a:cs typeface="KoPubWorldDotum" pitchFamily="2" charset="-127"/>
              </a:rPr>
              <a:t>Chapter 3,4,5 </a:t>
            </a:r>
            <a:r>
              <a:rPr lang="ko-KR" altLang="en-US" b="1" dirty="0">
                <a:latin typeface="KBIZ한마음고딕 B" panose="02020503020101020101" pitchFamily="18" charset="-127"/>
                <a:ea typeface="KBIZ한마음고딕 B" panose="02020503020101020101" pitchFamily="18" charset="-127"/>
                <a:cs typeface="KoPubWorldDotum" pitchFamily="2" charset="-127"/>
              </a:rPr>
              <a:t>진행 </a:t>
            </a:r>
            <a:r>
              <a:rPr lang="en-US" altLang="ko-KR" b="1" dirty="0">
                <a:latin typeface="KBIZ한마음고딕 B" panose="02020503020101020101" pitchFamily="18" charset="-127"/>
                <a:ea typeface="KBIZ한마음고딕 B" panose="02020503020101020101" pitchFamily="18" charset="-127"/>
                <a:cs typeface="KoPubWorldDotum" pitchFamily="2" charset="-127"/>
              </a:rPr>
              <a:t>-&gt; linked list</a:t>
            </a:r>
          </a:p>
          <a:p>
            <a:pPr marL="457200" indent="-457200">
              <a:buFontTx/>
              <a:buChar char="-"/>
            </a:pPr>
            <a:r>
              <a:rPr lang="ko-KR" altLang="en-US" b="1" dirty="0">
                <a:latin typeface="KBIZ한마음고딕 B" panose="02020503020101020101" pitchFamily="18" charset="-127"/>
                <a:ea typeface="KBIZ한마음고딕 B" panose="02020503020101020101" pitchFamily="18" charset="-127"/>
                <a:cs typeface="KoPubWorldDotum" pitchFamily="2" charset="-127"/>
              </a:rPr>
              <a:t>관련 백준 문제 </a:t>
            </a:r>
            <a:br>
              <a:rPr lang="en-US" altLang="ko-KR" b="1" dirty="0">
                <a:latin typeface="KBIZ한마음고딕 B" panose="02020503020101020101" pitchFamily="18" charset="-127"/>
                <a:ea typeface="KBIZ한마음고딕 B" panose="02020503020101020101" pitchFamily="18" charset="-127"/>
                <a:cs typeface="KoPubWorldDotum" pitchFamily="2" charset="-127"/>
              </a:rPr>
            </a:br>
            <a:r>
              <a:rPr lang="en-US" altLang="ko-KR" b="1" dirty="0">
                <a:latin typeface="KBIZ한마음고딕 B" panose="02020503020101020101" pitchFamily="18" charset="-127"/>
                <a:ea typeface="KBIZ한마음고딕 B" panose="02020503020101020101" pitchFamily="18" charset="-127"/>
                <a:cs typeface="KoPubWorldDotum" pitchFamily="2" charset="-127"/>
              </a:rPr>
              <a:t>: 1406 </a:t>
            </a:r>
            <a:r>
              <a:rPr lang="ko-KR" altLang="en-US" b="1" dirty="0">
                <a:latin typeface="KBIZ한마음고딕 B" panose="02020503020101020101" pitchFamily="18" charset="-127"/>
                <a:ea typeface="KBIZ한마음고딕 B" panose="02020503020101020101" pitchFamily="18" charset="-127"/>
                <a:cs typeface="KoPubWorldDotum" pitchFamily="2" charset="-127"/>
              </a:rPr>
              <a:t>에디터</a:t>
            </a:r>
            <a:r>
              <a:rPr lang="en-US" altLang="ko-KR" b="1" dirty="0">
                <a:latin typeface="KBIZ한마음고딕 B" panose="02020503020101020101" pitchFamily="18" charset="-127"/>
                <a:ea typeface="KBIZ한마음고딕 B" panose="02020503020101020101" pitchFamily="18" charset="-127"/>
                <a:cs typeface="KoPubWorldDotum" pitchFamily="2" charset="-127"/>
              </a:rPr>
              <a:t>, 1158 </a:t>
            </a:r>
            <a:r>
              <a:rPr lang="ko-KR" altLang="en-US" b="1" dirty="0" err="1">
                <a:latin typeface="KBIZ한마음고딕 B" panose="02020503020101020101" pitchFamily="18" charset="-127"/>
                <a:ea typeface="KBIZ한마음고딕 B" panose="02020503020101020101" pitchFamily="18" charset="-127"/>
                <a:cs typeface="KoPubWorldDotum" pitchFamily="2" charset="-127"/>
              </a:rPr>
              <a:t>조세퍼스</a:t>
            </a:r>
            <a:r>
              <a:rPr lang="en-US" altLang="ko-KR" b="1" dirty="0">
                <a:latin typeface="KBIZ한마음고딕 B" panose="02020503020101020101" pitchFamily="18" charset="-127"/>
                <a:ea typeface="KBIZ한마음고딕 B" panose="02020503020101020101" pitchFamily="18" charset="-127"/>
                <a:cs typeface="KoPubWorldDotum" pitchFamily="2" charset="-127"/>
              </a:rPr>
              <a:t>, 5397 </a:t>
            </a:r>
            <a:r>
              <a:rPr lang="ko-KR" altLang="en-US" b="1" dirty="0" err="1">
                <a:latin typeface="KBIZ한마음고딕 B" panose="02020503020101020101" pitchFamily="18" charset="-127"/>
                <a:ea typeface="KBIZ한마음고딕 B" panose="02020503020101020101" pitchFamily="18" charset="-127"/>
                <a:cs typeface="KoPubWorldDotum" pitchFamily="2" charset="-127"/>
              </a:rPr>
              <a:t>키로거</a:t>
            </a:r>
            <a:r>
              <a:rPr lang="en-US" altLang="ko-KR" b="1" dirty="0">
                <a:latin typeface="KBIZ한마음고딕 B" panose="02020503020101020101" pitchFamily="18" charset="-127"/>
                <a:ea typeface="KBIZ한마음고딕 B" panose="02020503020101020101" pitchFamily="18" charset="-127"/>
                <a:cs typeface="KoPubWorldDotum" pitchFamily="2" charset="-127"/>
              </a:rPr>
              <a:t>, 3045 </a:t>
            </a:r>
            <a:r>
              <a:rPr lang="ko-KR" altLang="en-US" b="1" dirty="0">
                <a:latin typeface="KBIZ한마음고딕 B" panose="02020503020101020101" pitchFamily="18" charset="-127"/>
                <a:ea typeface="KBIZ한마음고딕 B" panose="02020503020101020101" pitchFamily="18" charset="-127"/>
                <a:cs typeface="KoPubWorldDotum" pitchFamily="2" charset="-127"/>
              </a:rPr>
              <a:t>이중 연결 리스트</a:t>
            </a:r>
            <a:endParaRPr b="1" dirty="0">
              <a:latin typeface="KBIZ한마음고딕 B" panose="02020503020101020101" pitchFamily="18" charset="-127"/>
              <a:ea typeface="KBIZ한마음고딕 B" panose="02020503020101020101" pitchFamily="18" charset="-127"/>
              <a:cs typeface="KoPubWorldDotum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8DDA5B-2E0C-A24B-B721-DDCD1DEFED18}"/>
              </a:ext>
            </a:extLst>
          </p:cNvPr>
          <p:cNvSpPr txBox="1"/>
          <p:nvPr/>
        </p:nvSpPr>
        <p:spPr>
          <a:xfrm>
            <a:off x="3936056" y="4453567"/>
            <a:ext cx="10265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KoPubWorld돋움체 Medium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4FCCE1-7ADA-45C8-9D74-4C178E0154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358" b="54640"/>
          <a:stretch/>
        </p:blipFill>
        <p:spPr>
          <a:xfrm>
            <a:off x="181536" y="366348"/>
            <a:ext cx="7035112" cy="294162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E20EBA8-4D69-4B06-9BBE-898BE9DD76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712" b="60933"/>
          <a:stretch/>
        </p:blipFill>
        <p:spPr>
          <a:xfrm>
            <a:off x="7955739" y="366348"/>
            <a:ext cx="4618319" cy="2794001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  <p:bldP spid="128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Chapter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1,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2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진행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-&gt; Week_1_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설명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PPT 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참고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!</a:t>
            </a:r>
            <a:endParaRPr lang="ko-KR" altLang="en-US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82FEC622-6BB3-4327-804D-BCAE54A22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2222500"/>
            <a:ext cx="11861800" cy="66675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자료구조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? 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데이터의 표현 및 저장방법</a:t>
            </a:r>
            <a:endParaRPr lang="en-US" altLang="ko-KR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  <a:p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알고리즘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? 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자료구조를 대상으로 하는 문제의 해결 방법</a:t>
            </a:r>
            <a:endParaRPr lang="en-US" altLang="ko-KR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  <a:p>
            <a:endParaRPr lang="en-US" altLang="ko-KR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  <a:p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자료구조에 따라서 알고리즘은 달라지며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, 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알고리즘은 자료구조에 의존적이다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.</a:t>
            </a:r>
          </a:p>
          <a:p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좋은 자료구조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&gt;&gt; 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좋은 알고리즘</a:t>
            </a:r>
            <a:endParaRPr lang="en-US" altLang="ko-KR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  <a:p>
            <a:r>
              <a:rPr lang="ko-KR" altLang="en-US" dirty="0" err="1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시간복잡도와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</a:t>
            </a:r>
            <a:r>
              <a:rPr lang="ko-KR" altLang="en-US" dirty="0" err="1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공간복잡도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계산하기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– Big O</a:t>
            </a:r>
          </a:p>
        </p:txBody>
      </p:sp>
    </p:spTree>
    <p:extLst>
      <p:ext uri="{BB962C8B-B14F-4D97-AF65-F5344CB8AC3E}">
        <p14:creationId xmlns:p14="http://schemas.microsoft.com/office/powerpoint/2010/main" val="224215884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Chapter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1,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2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진행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-&gt; Week_1_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설명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PPT 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참고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!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82FEC622-6BB3-4327-804D-BCAE54A22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2222500"/>
            <a:ext cx="11861800" cy="66675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재귀함수를 이해해 보기</a:t>
            </a:r>
            <a:endParaRPr lang="en-US" altLang="ko-KR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B93D95C-2B9D-4916-982D-6811A1589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0" y="3175000"/>
            <a:ext cx="982980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53397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Chapter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1,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2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진행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-&gt; Week_1_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설명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PPT 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참고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!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82FEC622-6BB3-4327-804D-BCAE54A22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2222500"/>
            <a:ext cx="11861800" cy="66675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재귀 함수를 이용해서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, </a:t>
            </a:r>
            <a:r>
              <a:rPr lang="ko-KR" altLang="en-US" dirty="0" err="1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팩토리얼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문제 구현해 보기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!</a:t>
            </a:r>
            <a:b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</a:br>
            <a:r>
              <a:rPr lang="en-US" altLang="ko-KR" dirty="0">
                <a:hlinkClick r:id="rId2"/>
              </a:rPr>
              <a:t>https://www.acmicpc.net/problem/10872</a:t>
            </a:r>
            <a:endParaRPr lang="en-US" altLang="ko-KR" dirty="0"/>
          </a:p>
          <a:p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재귀 함수를 이용해서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, 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피보나치 수열을 구해 보기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!</a:t>
            </a:r>
            <a:b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</a:br>
            <a:r>
              <a:rPr lang="en-US" altLang="ko-KR" dirty="0">
                <a:hlinkClick r:id="rId3"/>
              </a:rPr>
              <a:t>https://www.acmicpc.net/problem/2747</a:t>
            </a:r>
            <a:endParaRPr lang="en-US" altLang="ko-KR" dirty="0"/>
          </a:p>
          <a:p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재귀 함수를 이용해서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, 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이진 탐색을 시도해 보기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!</a:t>
            </a:r>
            <a:b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</a:br>
            <a:r>
              <a:rPr lang="en-US" altLang="ko-KR" dirty="0">
                <a:hlinkClick r:id="rId4"/>
              </a:rPr>
              <a:t>https://www.acmicpc.net/problem/2776</a:t>
            </a:r>
            <a:endParaRPr lang="en-US" altLang="ko-KR" dirty="0"/>
          </a:p>
          <a:p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재귀 함수를 이용해서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, 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하노이 타워를 구현해 보기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!</a:t>
            </a:r>
            <a:b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</a:br>
            <a:r>
              <a:rPr lang="en-US" altLang="ko-KR" dirty="0">
                <a:hlinkClick r:id="rId5"/>
              </a:rPr>
              <a:t>https://www.acmicpc.net/problem/1914</a:t>
            </a:r>
            <a:endParaRPr lang="en-US" altLang="ko-KR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880300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Chapter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3-1.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추상 자료형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(ADT)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의 이해</a:t>
            </a:r>
            <a:b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</a:b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(Abstract Data Type)</a:t>
            </a:r>
            <a:endParaRPr lang="ko-KR" altLang="en-US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32C9525-3B44-4DA7-8FF3-3E5A96E59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97" y="2140696"/>
            <a:ext cx="12080586" cy="728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59812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지갑을 의미하는 구조체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Wallet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의 정의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03EE61-3CC3-415B-B14D-A1B7E97D5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33" y="2172633"/>
            <a:ext cx="12272334" cy="725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64555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구조체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Wallet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의 추상 자료형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(ADT)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정의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03EE61-3CC3-415B-B14D-A1B7E97D5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33" y="2172633"/>
            <a:ext cx="12272334" cy="725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80027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자료구조를 접하는 데에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,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첫걸음은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ADT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부터 시작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!</a:t>
            </a:r>
            <a:endParaRPr lang="ko-KR" altLang="en-US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7C1BA0-EC73-4A63-8D6D-2A4FECFF4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34" y="2128276"/>
            <a:ext cx="11803738" cy="713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01453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</p:spPr>
        <p:txBody>
          <a:bodyPr/>
          <a:lstStyle/>
          <a:p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List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는 연결 리스트인가요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? No! (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엄밀한 정의임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)</a:t>
            </a:r>
            <a:endParaRPr lang="ko-KR" altLang="en-US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5C08EA52-8249-4E04-8E1C-E938BD46DFDE}"/>
              </a:ext>
            </a:extLst>
          </p:cNvPr>
          <p:cNvSpPr txBox="1">
            <a:spLocks/>
          </p:cNvSpPr>
          <p:nvPr/>
        </p:nvSpPr>
        <p:spPr>
          <a:xfrm>
            <a:off x="447553" y="2198163"/>
            <a:ext cx="11861800" cy="6980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Autofit/>
          </a:bodyPr>
          <a:lstStyle>
            <a:lvl1pPr marL="457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1pPr>
            <a:lvl2pPr marL="914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2pPr>
            <a:lvl3pPr marL="1371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3pPr>
            <a:lvl4pPr marL="1828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4pPr>
            <a:lvl5pPr marL="22860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9pPr>
          </a:lstStyle>
          <a:p>
            <a:pPr hangingPunct="1">
              <a:lnSpc>
                <a:spcPct val="120000"/>
              </a:lnSpc>
            </a:pP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순차 리스트 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: 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배열을 기반으로 구현된 리스트</a:t>
            </a:r>
            <a:endParaRPr lang="en-US" altLang="ko-KR" sz="3200" b="1" dirty="0">
              <a:solidFill>
                <a:srgbClr val="0070C0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  <a:p>
            <a:pPr hangingPunct="1">
              <a:lnSpc>
                <a:spcPct val="120000"/>
              </a:lnSpc>
            </a:pP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연결 리스트 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: 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메모리의 동적 할당을 기반으로 구현된 리스트</a:t>
            </a:r>
            <a:endParaRPr lang="en-US" altLang="ko-KR" sz="3200" b="1" dirty="0">
              <a:solidFill>
                <a:srgbClr val="0070C0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  <a:p>
            <a:pPr hangingPunct="1">
              <a:lnSpc>
                <a:spcPct val="120000"/>
              </a:lnSpc>
            </a:pP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이 두 리스트의 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ADT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는 동일하다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.</a:t>
            </a:r>
          </a:p>
          <a:p>
            <a:pPr hangingPunct="1">
              <a:lnSpc>
                <a:spcPct val="120000"/>
              </a:lnSpc>
            </a:pP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리스트 자료구조는 데이터를 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“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나란히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” 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저장하며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, 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중복된 데이터의 저장을 막지 않는다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! (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이는 집합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(set)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과 다르다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.)</a:t>
            </a:r>
          </a:p>
          <a:p>
            <a:pPr hangingPunct="1">
              <a:lnSpc>
                <a:spcPct val="120000"/>
              </a:lnSpc>
            </a:pP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#include &lt;list&gt; : 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중복 허용</a:t>
            </a:r>
            <a:endParaRPr lang="en-US" altLang="ko-KR" sz="3200" b="1" dirty="0">
              <a:solidFill>
                <a:srgbClr val="0070C0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  <a:p>
            <a:pPr hangingPunct="1">
              <a:lnSpc>
                <a:spcPct val="120000"/>
              </a:lnSpc>
            </a:pP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#include &lt;set&gt; : 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중복 허용하지 않음</a:t>
            </a:r>
            <a:endParaRPr lang="en-US" altLang="ko-KR" sz="3200" b="1" dirty="0">
              <a:solidFill>
                <a:srgbClr val="0070C0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224457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</p:spPr>
        <p:txBody>
          <a:bodyPr/>
          <a:lstStyle/>
          <a:p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List 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자료구조의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ADT</a:t>
            </a:r>
            <a:endParaRPr lang="ko-KR" altLang="en-US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A0CF60E-041B-43D6-9941-2303BF083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523" y="90487"/>
            <a:ext cx="6877050" cy="18764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71A7B6F-90F9-4629-BF5D-869EF39DE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760" y="2175248"/>
            <a:ext cx="12517280" cy="676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48372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</p:spPr>
        <p:txBody>
          <a:bodyPr/>
          <a:lstStyle/>
          <a:p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List 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자료구조의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ADT</a:t>
            </a:r>
            <a:endParaRPr lang="ko-KR" altLang="en-US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A0CF60E-041B-43D6-9941-2303BF083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523" y="90487"/>
            <a:ext cx="6877050" cy="18764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9729331-24F6-49E7-B9F9-2FC69DEDC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28" y="2072248"/>
            <a:ext cx="12410385" cy="688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38612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과제 피드백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– 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괄호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(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백준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9012)</a:t>
            </a:r>
            <a:endParaRPr lang="ko-KR" altLang="en-US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7E5E46-3826-4EDA-B23C-75C9A8C13B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스택을 사용하는 경우 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ko-KR" altLang="en-US" dirty="0">
                <a:latin typeface="+mn-ea"/>
                <a:ea typeface="+mn-ea"/>
              </a:rPr>
              <a:t>스택의 구현은 </a:t>
            </a:r>
            <a:r>
              <a:rPr lang="en-US" altLang="ko-KR" dirty="0">
                <a:latin typeface="+mn-ea"/>
                <a:ea typeface="+mn-ea"/>
              </a:rPr>
              <a:t>3</a:t>
            </a:r>
            <a:r>
              <a:rPr lang="ko-KR" altLang="en-US" dirty="0">
                <a:latin typeface="+mn-ea"/>
                <a:ea typeface="+mn-ea"/>
              </a:rPr>
              <a:t>주차에서 배워봅시다</a:t>
            </a:r>
            <a:r>
              <a:rPr lang="en-US" altLang="ko-KR" dirty="0">
                <a:latin typeface="+mn-ea"/>
                <a:ea typeface="+mn-ea"/>
              </a:rPr>
              <a:t>!)</a:t>
            </a:r>
          </a:p>
          <a:p>
            <a:r>
              <a:rPr lang="en-US" altLang="ko-KR" dirty="0">
                <a:latin typeface="+mn-ea"/>
                <a:ea typeface="+mn-ea"/>
              </a:rPr>
              <a:t>#include &lt;stack&gt; </a:t>
            </a:r>
            <a:r>
              <a:rPr lang="ko-KR" altLang="en-US" dirty="0">
                <a:latin typeface="+mn-ea"/>
                <a:ea typeface="+mn-ea"/>
              </a:rPr>
              <a:t>사용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07FD30-DDC9-4BB9-87AB-2721FE492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5547" y="3550024"/>
            <a:ext cx="7449253" cy="606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600593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Linked List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를 구현하는 방법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E775720F-3AB1-4734-A076-84C802AC1030}"/>
              </a:ext>
            </a:extLst>
          </p:cNvPr>
          <p:cNvSpPr txBox="1">
            <a:spLocks/>
          </p:cNvSpPr>
          <p:nvPr/>
        </p:nvSpPr>
        <p:spPr>
          <a:xfrm>
            <a:off x="447553" y="2480551"/>
            <a:ext cx="11861800" cy="6980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Autofit/>
          </a:bodyPr>
          <a:lstStyle>
            <a:lvl1pPr marL="457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1pPr>
            <a:lvl2pPr marL="914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2pPr>
            <a:lvl3pPr marL="1371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3pPr>
            <a:lvl4pPr marL="1828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4pPr>
            <a:lvl5pPr marL="22860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9pPr>
          </a:lstStyle>
          <a:p>
            <a:pPr hangingPunct="1">
              <a:lnSpc>
                <a:spcPct val="120000"/>
              </a:lnSpc>
            </a:pP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1. Array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를 이용하는 방법 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(Chapter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3)</a:t>
            </a:r>
          </a:p>
          <a:p>
            <a:pPr hangingPunct="1">
              <a:lnSpc>
                <a:spcPct val="120000"/>
              </a:lnSpc>
            </a:pP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2. ‘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연결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’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을 기반으로 하는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, 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포인터와 구조체를 이용하는 방법</a:t>
            </a:r>
            <a:b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</a:b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(Chapter 4)</a:t>
            </a:r>
          </a:p>
        </p:txBody>
      </p:sp>
      <p:pic>
        <p:nvPicPr>
          <p:cNvPr id="2050" name="Picture 2" descr="http://soen.kr/lecture/ccpp/cpp2/19-2-1.files/image002.gif">
            <a:extLst>
              <a:ext uri="{FF2B5EF4-FFF2-40B4-BE49-F238E27FC236}">
                <a16:creationId xmlns:a16="http://schemas.microsoft.com/office/drawing/2014/main" id="{809941C5-B9BE-45A4-89BF-657A6FE6E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660" y="5421687"/>
            <a:ext cx="11403479" cy="3282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608585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Linked List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를 구현하는 방법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E775720F-3AB1-4734-A076-84C802AC1030}"/>
              </a:ext>
            </a:extLst>
          </p:cNvPr>
          <p:cNvSpPr txBox="1">
            <a:spLocks/>
          </p:cNvSpPr>
          <p:nvPr/>
        </p:nvSpPr>
        <p:spPr>
          <a:xfrm>
            <a:off x="447553" y="2480551"/>
            <a:ext cx="11861800" cy="6980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Autofit/>
          </a:bodyPr>
          <a:lstStyle>
            <a:lvl1pPr marL="457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1pPr>
            <a:lvl2pPr marL="914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2pPr>
            <a:lvl3pPr marL="1371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3pPr>
            <a:lvl4pPr marL="1828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4pPr>
            <a:lvl5pPr marL="22860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9pPr>
          </a:lstStyle>
          <a:p>
            <a:pPr hangingPunct="1">
              <a:lnSpc>
                <a:spcPct val="120000"/>
              </a:lnSpc>
            </a:pP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1. Array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를 이용하는 방법 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(Chapter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3)</a:t>
            </a:r>
            <a:b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</a:b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-&gt; 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장점 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: 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데이터의 참조가 쉽다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. (index 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값을 기준으로 한번에 가능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)</a:t>
            </a:r>
            <a:b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</a:b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-&gt; 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단점 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: 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배열의 길이 변경이 불가능하다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. / 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삭제의 과정에서 데이터의 이동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(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복사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)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이 빈번하게 일어난다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.</a:t>
            </a:r>
          </a:p>
          <a:p>
            <a:pPr hangingPunct="1">
              <a:lnSpc>
                <a:spcPct val="120000"/>
              </a:lnSpc>
            </a:pP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2. ‘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연결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’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을 기반으로 하는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, 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포인터와 구조체를 이용하는 방법</a:t>
            </a:r>
            <a:b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</a:b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(Chapter 4)</a:t>
            </a:r>
            <a:b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</a:b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-&gt; 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장점 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: 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데이터의 삽입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, 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삭제에 있어 용이하다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.</a:t>
            </a:r>
            <a:b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</a:b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-&gt; 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단점 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: 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데이터의 참조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, 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검색이 불편하다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. </a:t>
            </a:r>
            <a:b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</a:b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    (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앞에서부터 계속 찾아가는 수밖에 없음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0152763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Linked List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의 종류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E775720F-3AB1-4734-A076-84C802AC1030}"/>
              </a:ext>
            </a:extLst>
          </p:cNvPr>
          <p:cNvSpPr txBox="1">
            <a:spLocks/>
          </p:cNvSpPr>
          <p:nvPr/>
        </p:nvSpPr>
        <p:spPr>
          <a:xfrm>
            <a:off x="447553" y="2117480"/>
            <a:ext cx="11861800" cy="6980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Autofit/>
          </a:bodyPr>
          <a:lstStyle>
            <a:lvl1pPr marL="457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1pPr>
            <a:lvl2pPr marL="914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2pPr>
            <a:lvl3pPr marL="1371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3pPr>
            <a:lvl4pPr marL="1828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4pPr>
            <a:lvl5pPr marL="22860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9pPr>
          </a:lstStyle>
          <a:p>
            <a:pPr hangingPunct="1">
              <a:lnSpc>
                <a:spcPct val="120000"/>
              </a:lnSpc>
            </a:pP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1. 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단순 연결 리스트 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(Singly Linked List) (Chapter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3,4)</a:t>
            </a:r>
          </a:p>
          <a:p>
            <a:pPr marL="0" indent="0" hangingPunct="1">
              <a:lnSpc>
                <a:spcPct val="120000"/>
              </a:lnSpc>
              <a:buNone/>
            </a:pPr>
            <a:endParaRPr lang="en-US" altLang="ko-KR" sz="3200" b="1" dirty="0">
              <a:solidFill>
                <a:srgbClr val="0070C0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  <a:p>
            <a:pPr hangingPunct="1">
              <a:lnSpc>
                <a:spcPct val="120000"/>
              </a:lnSpc>
            </a:pP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2. 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이중 연결 리스트 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(Doubly Linked List) (Chapter 5)</a:t>
            </a:r>
          </a:p>
          <a:p>
            <a:pPr hangingPunct="1">
              <a:lnSpc>
                <a:spcPct val="120000"/>
              </a:lnSpc>
            </a:pPr>
            <a:endParaRPr lang="en-US" altLang="ko-KR" sz="3200" b="1" dirty="0">
              <a:solidFill>
                <a:srgbClr val="0070C0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  <a:p>
            <a:pPr hangingPunct="1">
              <a:lnSpc>
                <a:spcPct val="120000"/>
              </a:lnSpc>
            </a:pP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3. 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원형 연결 리스트 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(Circular Linked List) (Chapter 5)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E65520-1A55-4AB4-B82A-8D2FDE7277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205"/>
          <a:stretch/>
        </p:blipFill>
        <p:spPr>
          <a:xfrm>
            <a:off x="2496650" y="2947981"/>
            <a:ext cx="7763605" cy="101096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20BC256-8396-4FD9-8B9B-A83AC9C59C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1943"/>
          <a:stretch/>
        </p:blipFill>
        <p:spPr>
          <a:xfrm>
            <a:off x="2812692" y="7256295"/>
            <a:ext cx="7131520" cy="237786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F43FB1D-CBF6-4818-9BDE-5F576222DF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4295"/>
          <a:stretch/>
        </p:blipFill>
        <p:spPr>
          <a:xfrm>
            <a:off x="2725569" y="5060652"/>
            <a:ext cx="7553662" cy="14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57966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Linked List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의 종류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E775720F-3AB1-4734-A076-84C802AC1030}"/>
              </a:ext>
            </a:extLst>
          </p:cNvPr>
          <p:cNvSpPr txBox="1">
            <a:spLocks/>
          </p:cNvSpPr>
          <p:nvPr/>
        </p:nvSpPr>
        <p:spPr>
          <a:xfrm>
            <a:off x="447553" y="2480551"/>
            <a:ext cx="11861800" cy="6980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Autofit/>
          </a:bodyPr>
          <a:lstStyle>
            <a:lvl1pPr marL="457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1pPr>
            <a:lvl2pPr marL="914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2pPr>
            <a:lvl3pPr marL="1371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3pPr>
            <a:lvl4pPr marL="1828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4pPr>
            <a:lvl5pPr marL="22860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9pPr>
          </a:lstStyle>
          <a:p>
            <a:pPr hangingPunct="1">
              <a:lnSpc>
                <a:spcPct val="120000"/>
              </a:lnSpc>
            </a:pP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(</a:t>
            </a:r>
            <a:r>
              <a:rPr lang="en-US" altLang="ko-KR" sz="3200" b="1" dirty="0" err="1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cf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) Dummy Node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가 있는가 없는가에 따라서 구현의 방법이 살짝 달라진다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!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D48AD6-8C9E-4359-96D4-B044E8701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584" y="4000578"/>
            <a:ext cx="10761663" cy="546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261361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Linked List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의 종류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E775720F-3AB1-4734-A076-84C802AC1030}"/>
              </a:ext>
            </a:extLst>
          </p:cNvPr>
          <p:cNvSpPr txBox="1">
            <a:spLocks/>
          </p:cNvSpPr>
          <p:nvPr/>
        </p:nvSpPr>
        <p:spPr>
          <a:xfrm>
            <a:off x="447553" y="2480551"/>
            <a:ext cx="11861800" cy="6980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Autofit/>
          </a:bodyPr>
          <a:lstStyle>
            <a:lvl1pPr marL="457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1pPr>
            <a:lvl2pPr marL="914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2pPr>
            <a:lvl3pPr marL="1371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3pPr>
            <a:lvl4pPr marL="1828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4pPr>
            <a:lvl5pPr marL="22860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9pPr>
          </a:lstStyle>
          <a:p>
            <a:pPr hangingPunct="1">
              <a:lnSpc>
                <a:spcPct val="120000"/>
              </a:lnSpc>
            </a:pP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이중 연결 리스트 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+ 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원형 연결 리스트</a:t>
            </a:r>
            <a:endParaRPr lang="en-US" altLang="ko-KR" sz="3200" b="1" dirty="0">
              <a:solidFill>
                <a:srgbClr val="0070C0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  <a:p>
            <a:pPr hangingPunct="1">
              <a:lnSpc>
                <a:spcPct val="120000"/>
              </a:lnSpc>
            </a:pPr>
            <a:endParaRPr lang="en-US" altLang="ko-KR" sz="3200" b="1" dirty="0">
              <a:solidFill>
                <a:srgbClr val="0070C0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  <a:p>
            <a:pPr hangingPunct="1">
              <a:lnSpc>
                <a:spcPct val="120000"/>
              </a:lnSpc>
            </a:pPr>
            <a:endParaRPr lang="en-US" altLang="ko-KR" sz="3200" b="1" dirty="0">
              <a:solidFill>
                <a:srgbClr val="0070C0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  <a:p>
            <a:pPr hangingPunct="1">
              <a:lnSpc>
                <a:spcPct val="120000"/>
              </a:lnSpc>
            </a:pPr>
            <a:endParaRPr lang="en-US" altLang="ko-KR" sz="3200" b="1" dirty="0">
              <a:solidFill>
                <a:srgbClr val="0070C0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  <a:p>
            <a:pPr hangingPunct="1">
              <a:lnSpc>
                <a:spcPct val="120000"/>
              </a:lnSpc>
            </a:pP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형식이 딱 정해진 것은 아니며 구현하기 나름이다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!</a:t>
            </a:r>
          </a:p>
          <a:p>
            <a:pPr hangingPunct="1">
              <a:lnSpc>
                <a:spcPct val="120000"/>
              </a:lnSpc>
            </a:pP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다만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, </a:t>
            </a:r>
            <a:r>
              <a:rPr lang="ko-KR" altLang="en-US" sz="3200" b="1" dirty="0" err="1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전정공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3-1 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자료구조 수업 같은 경우는 정형화된 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Linked List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들을 다루기 때문에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, 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그런 기본형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(1,2,3,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더미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)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을 </a:t>
            </a:r>
            <a:r>
              <a:rPr lang="ko-KR" altLang="en-US" sz="3200" b="1" dirty="0" err="1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외워두면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좋음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!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EFDB08-50F7-4485-9EC0-3810B30421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596" t="3826" r="596" b="13391"/>
          <a:stretch/>
        </p:blipFill>
        <p:spPr>
          <a:xfrm>
            <a:off x="695447" y="3585498"/>
            <a:ext cx="11232112" cy="290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409041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</p:spPr>
        <p:txBody>
          <a:bodyPr/>
          <a:lstStyle/>
          <a:p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책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85p 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문제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03-1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을 진행해 보자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!</a:t>
            </a:r>
            <a:b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</a:b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– 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배열로 구현하는 리스트</a:t>
            </a: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46DB7F7E-5CAE-4068-9367-C11171255252}"/>
              </a:ext>
            </a:extLst>
          </p:cNvPr>
          <p:cNvSpPr txBox="1">
            <a:spLocks/>
          </p:cNvSpPr>
          <p:nvPr/>
        </p:nvSpPr>
        <p:spPr>
          <a:xfrm>
            <a:off x="447553" y="2480551"/>
            <a:ext cx="11861800" cy="6980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Autofit/>
          </a:bodyPr>
          <a:lstStyle>
            <a:lvl1pPr marL="457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1pPr>
            <a:lvl2pPr marL="914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2pPr>
            <a:lvl3pPr marL="1371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3pPr>
            <a:lvl4pPr marL="1828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4pPr>
            <a:lvl5pPr marL="22860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9pPr>
          </a:lstStyle>
          <a:p>
            <a:pPr hangingPunct="1">
              <a:lnSpc>
                <a:spcPct val="120000"/>
              </a:lnSpc>
            </a:pP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1.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리스트를 생성 및 초기화 한 다음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, 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정수 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1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부터 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9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까지 리스트에 저장</a:t>
            </a:r>
            <a:endParaRPr lang="en-US" altLang="ko-KR" sz="3200" b="1" dirty="0">
              <a:solidFill>
                <a:srgbClr val="0070C0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  <a:p>
            <a:pPr hangingPunct="1">
              <a:lnSpc>
                <a:spcPct val="120000"/>
              </a:lnSpc>
            </a:pP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2. 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리스트에 저장된 값을 순차적으로 참조하여 그 합을 계산하여 출력</a:t>
            </a:r>
            <a:endParaRPr lang="en-US" altLang="ko-KR" sz="3200" b="1" dirty="0">
              <a:solidFill>
                <a:srgbClr val="0070C0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  <a:p>
            <a:pPr hangingPunct="1">
              <a:lnSpc>
                <a:spcPct val="120000"/>
              </a:lnSpc>
            </a:pP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3. 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리스트에 저장된 값들 중 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2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의 배수와 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3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의 배수에 해당하는 값을 모두 삭제</a:t>
            </a:r>
            <a:endParaRPr lang="en-US" altLang="ko-KR" sz="3200" b="1" dirty="0">
              <a:solidFill>
                <a:srgbClr val="0070C0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  <a:p>
            <a:pPr hangingPunct="1">
              <a:lnSpc>
                <a:spcPct val="120000"/>
              </a:lnSpc>
            </a:pP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4. 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마지막으로 리스트 에 저장된 데이터를 순서대로 출력</a:t>
            </a:r>
            <a:endParaRPr lang="en-US" altLang="ko-KR" sz="3200" b="1" dirty="0">
              <a:solidFill>
                <a:srgbClr val="0070C0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04556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</p:spPr>
        <p:txBody>
          <a:bodyPr/>
          <a:lstStyle/>
          <a:p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책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99p 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문제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03-2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를 진행해 보자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!</a:t>
            </a:r>
            <a:b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</a:b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- 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배열로 구현하는 리스트</a:t>
            </a: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46DB7F7E-5CAE-4068-9367-C11171255252}"/>
              </a:ext>
            </a:extLst>
          </p:cNvPr>
          <p:cNvSpPr txBox="1">
            <a:spLocks/>
          </p:cNvSpPr>
          <p:nvPr/>
        </p:nvSpPr>
        <p:spPr>
          <a:xfrm>
            <a:off x="447553" y="2480551"/>
            <a:ext cx="11861800" cy="6980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Autofit/>
          </a:bodyPr>
          <a:lstStyle>
            <a:lvl1pPr marL="457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1pPr>
            <a:lvl2pPr marL="914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2pPr>
            <a:lvl3pPr marL="1371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3pPr>
            <a:lvl4pPr marL="1828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4pPr>
            <a:lvl5pPr marL="22860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9pPr>
          </a:lstStyle>
          <a:p>
            <a:pPr hangingPunct="1">
              <a:lnSpc>
                <a:spcPct val="120000"/>
              </a:lnSpc>
            </a:pP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1.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총 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3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명의 전화번호 정보를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, 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앞서 우리가 구현한 리스트에 저장</a:t>
            </a:r>
            <a:endParaRPr lang="en-US" altLang="ko-KR" sz="3200" b="1" dirty="0">
              <a:solidFill>
                <a:srgbClr val="0070C0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  <a:p>
            <a:pPr hangingPunct="1">
              <a:lnSpc>
                <a:spcPct val="120000"/>
              </a:lnSpc>
            </a:pP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2. 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특정 이름을 대상으로 탐색을 진행하여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, 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그 사람의 정보를 출력</a:t>
            </a:r>
            <a:endParaRPr lang="en-US" altLang="ko-KR" sz="3200" b="1" dirty="0">
              <a:solidFill>
                <a:srgbClr val="0070C0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  <a:p>
            <a:pPr hangingPunct="1">
              <a:lnSpc>
                <a:spcPct val="120000"/>
              </a:lnSpc>
            </a:pP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3. 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특정 이름을 대상으로 탐색을 진행하여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, 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그 사람의 전화번호 정보를 변경</a:t>
            </a:r>
            <a:endParaRPr lang="en-US" altLang="ko-KR" sz="3200" b="1" dirty="0">
              <a:solidFill>
                <a:srgbClr val="0070C0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  <a:p>
            <a:pPr hangingPunct="1">
              <a:lnSpc>
                <a:spcPct val="120000"/>
              </a:lnSpc>
            </a:pP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4. 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특정 이름을 대상으로 탐색을 진행하여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, 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그 사람의 정보를 삭제</a:t>
            </a:r>
            <a:endParaRPr lang="en-US" altLang="ko-KR" sz="3200" b="1" dirty="0">
              <a:solidFill>
                <a:srgbClr val="0070C0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  <a:p>
            <a:pPr hangingPunct="1">
              <a:lnSpc>
                <a:spcPct val="120000"/>
              </a:lnSpc>
            </a:pP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5. 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남아있는 모든 사람의 전화번호 정보 출력</a:t>
            </a:r>
            <a:endParaRPr lang="en-US" altLang="ko-KR" sz="3200" b="1" dirty="0">
              <a:solidFill>
                <a:srgbClr val="0070C0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0733210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책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122p 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문제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04-1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을 진행해 보자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!</a:t>
            </a:r>
            <a:b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</a:b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- 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새 노드를 연결 리스트의 꼬리가 아닌 머리에 추가</a:t>
            </a: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46DB7F7E-5CAE-4068-9367-C11171255252}"/>
              </a:ext>
            </a:extLst>
          </p:cNvPr>
          <p:cNvSpPr txBox="1">
            <a:spLocks/>
          </p:cNvSpPr>
          <p:nvPr/>
        </p:nvSpPr>
        <p:spPr>
          <a:xfrm>
            <a:off x="447553" y="2480551"/>
            <a:ext cx="11861800" cy="6980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Autofit/>
          </a:bodyPr>
          <a:lstStyle>
            <a:lvl1pPr marL="457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1pPr>
            <a:lvl2pPr marL="914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2pPr>
            <a:lvl3pPr marL="1371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3pPr>
            <a:lvl4pPr marL="1828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4pPr>
            <a:lvl5pPr marL="22860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9pPr>
          </a:lstStyle>
          <a:p>
            <a:pPr hangingPunct="1">
              <a:lnSpc>
                <a:spcPct val="120000"/>
              </a:lnSpc>
            </a:pP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노드를 머리가 아닌 꼬리에 추가할 경우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, </a:t>
            </a:r>
            <a:b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</a:b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3-&gt;2-&gt;7-&gt;8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의 순으로 연결되어 있는 리스트에 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5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를 삽입하면</a:t>
            </a:r>
            <a:b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</a:b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3-&gt;2-&gt;7-&gt;8-&gt;5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가 된다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.</a:t>
            </a:r>
          </a:p>
          <a:p>
            <a:pPr hangingPunct="1">
              <a:lnSpc>
                <a:spcPct val="120000"/>
              </a:lnSpc>
            </a:pP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그러나 노드를 머리에 추가할 경우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,</a:t>
            </a:r>
            <a:b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</a:b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3-&gt;2-&gt;7-&gt;8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의 순으로 연결되어 있는 리스트에 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5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를 삽입하면</a:t>
            </a:r>
            <a:b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</a:b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5-&gt;3-&gt;2-&gt;7-&gt;8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이 된다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3317204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단순 연결 리스트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(Singly Linked List)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기본형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F35CD85-6A66-4163-BE3B-6EE2DBC12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17" y="2166937"/>
            <a:ext cx="12385365" cy="715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727319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단순 연결 리스트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(Singly Linked List)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의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ADT</a:t>
            </a:r>
            <a:b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</a:b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+ 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정렬 함수 추가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94FE947-591B-4259-9B9A-07709AAF5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464" y="2173940"/>
            <a:ext cx="10849349" cy="740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79703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과제 피드백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- 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괄호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(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백준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9012)</a:t>
            </a:r>
            <a:endParaRPr lang="ko-KR" altLang="en-US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7E5E46-3826-4EDA-B23C-75C9A8C13B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스택을 사용하지 않는 경우 </a:t>
            </a:r>
            <a:r>
              <a:rPr lang="en-US" altLang="ko-KR" dirty="0">
                <a:latin typeface="+mn-ea"/>
                <a:ea typeface="+mn-ea"/>
              </a:rPr>
              <a:t>(string</a:t>
            </a:r>
            <a:r>
              <a:rPr lang="ko-KR" altLang="en-US" dirty="0">
                <a:latin typeface="+mn-ea"/>
                <a:ea typeface="+mn-ea"/>
              </a:rPr>
              <a:t>을 이용하여 해결하는 방법</a:t>
            </a:r>
            <a:r>
              <a:rPr lang="en-US" altLang="ko-KR" dirty="0">
                <a:latin typeface="+mn-ea"/>
                <a:ea typeface="+mn-ea"/>
              </a:rPr>
              <a:t>)</a:t>
            </a: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DD53448-8BC7-45D7-B0A9-A834A46B8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377" y="3092824"/>
            <a:ext cx="9213867" cy="654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876528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단순 연결 리스트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(Singly Linked List)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의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ADT</a:t>
            </a:r>
            <a:b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</a:b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+ 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정렬 함수 추가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D59D3B0-0CD1-4380-AA8C-95B1F8B60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266" y="2105586"/>
            <a:ext cx="11828987" cy="718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841730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단순 연결 리스트에서 정렬 함수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?</a:t>
            </a:r>
            <a:endParaRPr lang="ko-KR" altLang="en-US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41BCB0-C7A7-4399-A848-89EF37838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014" y="2298886"/>
            <a:ext cx="11678771" cy="726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493668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정렬 기능이 추가되면서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, 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연결 리스트의 구조체 표현은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?</a:t>
            </a:r>
            <a:endParaRPr lang="ko-KR" altLang="en-US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ED748F9-D432-4E2D-BB6B-213EA272E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46" y="2257145"/>
            <a:ext cx="12246907" cy="704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248237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더미 노드 기반의 연결 리스트 구현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AA562C8-5F48-4616-9B85-945FA6C49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99" y="2167778"/>
            <a:ext cx="12172939" cy="725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917549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더미 노드 기반의 연결 리스트의 장점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AB36DCD-7081-4EA2-BE55-E773E4726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2064404"/>
            <a:ext cx="12243800" cy="699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835894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책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127p 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문제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04-2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를 진행해 보자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!</a:t>
            </a:r>
            <a:b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</a:b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- 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더미 노드를 적용했을 때의 코드 변화를 확인하기</a:t>
            </a: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46DB7F7E-5CAE-4068-9367-C11171255252}"/>
              </a:ext>
            </a:extLst>
          </p:cNvPr>
          <p:cNvSpPr txBox="1">
            <a:spLocks/>
          </p:cNvSpPr>
          <p:nvPr/>
        </p:nvSpPr>
        <p:spPr>
          <a:xfrm>
            <a:off x="447553" y="2480551"/>
            <a:ext cx="11861800" cy="6980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Autofit/>
          </a:bodyPr>
          <a:lstStyle>
            <a:lvl1pPr marL="457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1pPr>
            <a:lvl2pPr marL="914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2pPr>
            <a:lvl3pPr marL="1371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3pPr>
            <a:lvl4pPr marL="1828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4pPr>
            <a:lvl5pPr marL="22860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9pPr>
          </a:lstStyle>
          <a:p>
            <a:pPr hangingPunct="1">
              <a:lnSpc>
                <a:spcPct val="120000"/>
              </a:lnSpc>
            </a:pP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제대로 했다면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, 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코드가 더 </a:t>
            </a:r>
            <a:r>
              <a:rPr lang="ko-KR" altLang="en-US" sz="3200" b="1" dirty="0" err="1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간결해진다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!</a:t>
            </a:r>
          </a:p>
          <a:p>
            <a:pPr hangingPunct="1">
              <a:lnSpc>
                <a:spcPct val="120000"/>
              </a:lnSpc>
            </a:pP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HOW?</a:t>
            </a:r>
          </a:p>
        </p:txBody>
      </p:sp>
    </p:spTree>
    <p:extLst>
      <p:ext uri="{BB962C8B-B14F-4D97-AF65-F5344CB8AC3E}">
        <p14:creationId xmlns:p14="http://schemas.microsoft.com/office/powerpoint/2010/main" val="2449059616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양방향 연결 리스트 구현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0891CDE-7A70-4F00-B93C-E53715973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281" y="2085175"/>
            <a:ext cx="11719019" cy="73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001985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양방향으로 노드를 연결하는 이유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?</a:t>
            </a:r>
            <a:endParaRPr lang="ko-KR" altLang="en-US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74171E-C58E-41FE-9E05-3E9F8273F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2047314"/>
            <a:ext cx="12231444" cy="737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965487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역으로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, 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왜 양방향 연결 리스트만 쓰지 않고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,</a:t>
            </a:r>
            <a:b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</a:b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단순 연결 리스트는 왜 쓰는 것일까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?</a:t>
            </a:r>
            <a:endParaRPr lang="ko-KR" altLang="en-US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74171E-C58E-41FE-9E05-3E9F8273FD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387" b="-76387"/>
          <a:stretch/>
        </p:blipFill>
        <p:spPr>
          <a:xfrm>
            <a:off x="571500" y="2275914"/>
            <a:ext cx="12231444" cy="7376085"/>
          </a:xfrm>
          <a:prstGeom prst="rect">
            <a:avLst/>
          </a:prstGeom>
        </p:spPr>
      </p:pic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86143B40-14BA-42ED-9478-69525E2D64DA}"/>
              </a:ext>
            </a:extLst>
          </p:cNvPr>
          <p:cNvSpPr txBox="1">
            <a:spLocks/>
          </p:cNvSpPr>
          <p:nvPr/>
        </p:nvSpPr>
        <p:spPr>
          <a:xfrm>
            <a:off x="447553" y="4413518"/>
            <a:ext cx="11861800" cy="5009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Autofit/>
          </a:bodyPr>
          <a:lstStyle>
            <a:lvl1pPr marL="457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1pPr>
            <a:lvl2pPr marL="914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2pPr>
            <a:lvl3pPr marL="1371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3pPr>
            <a:lvl4pPr marL="1828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4pPr>
            <a:lvl5pPr marL="22860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9pPr>
          </a:lstStyle>
          <a:p>
            <a:pPr hangingPunct="1">
              <a:lnSpc>
                <a:spcPct val="120000"/>
              </a:lnSpc>
            </a:pP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양방향 연결 리스트가 포인터 변수가 하나 더 </a:t>
            </a:r>
            <a:r>
              <a:rPr lang="ko-KR" altLang="en-US" sz="3200" b="1" dirty="0" err="1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많잖아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?</a:t>
            </a:r>
          </a:p>
          <a:p>
            <a:pPr hangingPunct="1">
              <a:lnSpc>
                <a:spcPct val="120000"/>
              </a:lnSpc>
            </a:pP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리스트가 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1000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개쯤 되면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, 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메모리 공간을 더 많이 차지하지 않을까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?</a:t>
            </a:r>
          </a:p>
          <a:p>
            <a:pPr marL="0" indent="0" hangingPunct="1">
              <a:lnSpc>
                <a:spcPct val="120000"/>
              </a:lnSpc>
              <a:buNone/>
            </a:pP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-&gt; 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용도에 맞게 사용하면 된다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!</a:t>
            </a:r>
            <a:b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</a:b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   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양방향 연결 리스트를 사용해서 편함을 추구할 수도 있고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, </a:t>
            </a:r>
            <a:b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</a:b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  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단순 연결 리스트를 사용해서 공간적인 이득을 추구할 수도 있다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16135107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책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143p 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문제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04-3, 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책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152p 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문제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04-4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를 진행해 보자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!</a:t>
            </a:r>
            <a:b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</a:b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- 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연결 리스트에서 정렬해보는 문제</a:t>
            </a: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46DB7F7E-5CAE-4068-9367-C11171255252}"/>
              </a:ext>
            </a:extLst>
          </p:cNvPr>
          <p:cNvSpPr txBox="1">
            <a:spLocks/>
          </p:cNvSpPr>
          <p:nvPr/>
        </p:nvSpPr>
        <p:spPr>
          <a:xfrm>
            <a:off x="447553" y="2480551"/>
            <a:ext cx="11861800" cy="6980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Autofit/>
          </a:bodyPr>
          <a:lstStyle>
            <a:lvl1pPr marL="457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1pPr>
            <a:lvl2pPr marL="914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2pPr>
            <a:lvl3pPr marL="1371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3pPr>
            <a:lvl4pPr marL="1828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4pPr>
            <a:lvl5pPr marL="22860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9pPr>
          </a:lstStyle>
          <a:p>
            <a:pPr hangingPunct="1">
              <a:lnSpc>
                <a:spcPct val="120000"/>
              </a:lnSpc>
            </a:pP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Point 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구조체를 기반으로 진행한다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.</a:t>
            </a:r>
          </a:p>
          <a:p>
            <a:pPr hangingPunct="1">
              <a:lnSpc>
                <a:spcPct val="120000"/>
              </a:lnSpc>
            </a:pP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X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값을 기준으로 오름차순 정렬을 시도한다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.</a:t>
            </a:r>
          </a:p>
          <a:p>
            <a:pPr hangingPunct="1">
              <a:lnSpc>
                <a:spcPct val="120000"/>
              </a:lnSpc>
            </a:pP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X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좌표의 값이 같은 경우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, Y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좌표 대상으로 오름차순 정렬을 시도한다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127395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과제 피드백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– </a:t>
            </a:r>
            <a:r>
              <a:rPr lang="ko-KR" altLang="en-US" dirty="0" err="1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팰린드롬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(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백준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10174)</a:t>
            </a:r>
            <a:endParaRPr lang="ko-KR" altLang="en-US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7E5E46-3826-4EDA-B23C-75C9A8C13B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문제의 이해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– </a:t>
            </a:r>
            <a:r>
              <a:rPr lang="ko-KR" altLang="en-US" dirty="0" err="1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입력값이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짝수인 경우와 홀수인 경우</a:t>
            </a:r>
            <a:endParaRPr lang="en-US" altLang="ko-KR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  <a:p>
            <a:r>
              <a:rPr lang="en-US" altLang="ko-KR" b="1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"</a:t>
            </a:r>
            <a:r>
              <a:rPr lang="ko-KR" altLang="en-US" b="1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회문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(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回文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) 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또는 </a:t>
            </a:r>
            <a:r>
              <a:rPr lang="ko-KR" altLang="en-US" b="1" dirty="0" err="1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팰린드롬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(palindrome)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은 거꾸로 읽어도 제대로 읽는 것과 같은 문장이나 낱말을 의미한다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.</a:t>
            </a:r>
          </a:p>
          <a:p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문장을 둘로 나눠 앞쪽을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pre, 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뒤쪽을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post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로 정의하자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.</a:t>
            </a:r>
          </a:p>
          <a:p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1. 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문장의 길이가 홀수인지 짝수인지 고려해야 한다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.</a:t>
            </a:r>
          </a:p>
          <a:p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2. pre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와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post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를 어떻게 비교할지 정해야 한다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.</a:t>
            </a:r>
            <a:endParaRPr lang="ko-KR" altLang="en-US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pic>
        <p:nvPicPr>
          <p:cNvPr id="1026" name="Picture 2" descr="https://t1.daumcdn.net/cfile/tistory/99A7243F5AF70B021B">
            <a:extLst>
              <a:ext uri="{FF2B5EF4-FFF2-40B4-BE49-F238E27FC236}">
                <a16:creationId xmlns:a16="http://schemas.microsoft.com/office/drawing/2014/main" id="{6ADCCAC9-6F70-4DB1-9FF8-490E3EC54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064" y="2984966"/>
            <a:ext cx="271462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t1.daumcdn.net/cfile/tistory/994ACB445AF70B2F01">
            <a:extLst>
              <a:ext uri="{FF2B5EF4-FFF2-40B4-BE49-F238E27FC236}">
                <a16:creationId xmlns:a16="http://schemas.microsoft.com/office/drawing/2014/main" id="{8E7DB4DF-389B-40AD-B307-EEEA13EE3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461" y="3089740"/>
            <a:ext cx="334327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6987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원형 연결 리스트 개념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230C0E-DE2A-4E70-A05B-3F5BED2E4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297" y="2287120"/>
            <a:ext cx="11060206" cy="721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052662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원형 연결 리스트에 노드를 추가할 경우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513DA2-DF06-4E12-8547-3981F499C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99" y="2176462"/>
            <a:ext cx="11807775" cy="703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665875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원형 연결 리스트의 장점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?</a:t>
            </a:r>
            <a:endParaRPr lang="ko-KR" altLang="en-US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F4B36C7-3760-4AF0-8D31-304BBF043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86" y="2058520"/>
            <a:ext cx="11902943" cy="708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652607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원형 연결 리스트의 장점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?</a:t>
            </a:r>
            <a:endParaRPr lang="ko-KR" altLang="en-US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6AC532-FCDB-4A4D-8F68-3952E974E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76" y="2096620"/>
            <a:ext cx="11586136" cy="732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796376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원형 연결 리스트의 초기화와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ADT 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소개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D44D50C-01ED-444E-9EC5-7659B52BA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54" y="2203075"/>
            <a:ext cx="11998046" cy="724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209291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연결 리스트와 관련된 백준 문제</a:t>
            </a:r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ABF2E10B-DDEE-4411-BF4A-51796BB2153A}"/>
              </a:ext>
            </a:extLst>
          </p:cNvPr>
          <p:cNvSpPr txBox="1">
            <a:spLocks/>
          </p:cNvSpPr>
          <p:nvPr/>
        </p:nvSpPr>
        <p:spPr>
          <a:xfrm>
            <a:off x="599953" y="2632951"/>
            <a:ext cx="11861800" cy="6980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Autofit/>
          </a:bodyPr>
          <a:lstStyle>
            <a:lvl1pPr marL="457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1pPr>
            <a:lvl2pPr marL="914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2pPr>
            <a:lvl3pPr marL="1371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3pPr>
            <a:lvl4pPr marL="1828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4pPr>
            <a:lvl5pPr marL="22860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9pPr>
          </a:lstStyle>
          <a:p>
            <a:pPr hangingPunct="1">
              <a:lnSpc>
                <a:spcPct val="120000"/>
              </a:lnSpc>
            </a:pP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1406 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에디터 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: </a:t>
            </a:r>
            <a:r>
              <a:rPr lang="en-US" altLang="ko-KR" sz="3200" dirty="0">
                <a:hlinkClick r:id="rId2"/>
              </a:rPr>
              <a:t>https://www.acmicpc.net/problem/1406</a:t>
            </a:r>
            <a:endParaRPr lang="en-US" altLang="ko-KR" sz="3200" b="1" dirty="0">
              <a:solidFill>
                <a:srgbClr val="0070C0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  <a:p>
            <a:pPr hangingPunct="1">
              <a:lnSpc>
                <a:spcPct val="120000"/>
              </a:lnSpc>
            </a:pP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1158 </a:t>
            </a:r>
            <a:r>
              <a:rPr lang="ko-KR" altLang="en-US" sz="3200" b="1" dirty="0" err="1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조세퍼스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: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</a:t>
            </a:r>
            <a:r>
              <a:rPr lang="en-US" altLang="ko-KR" sz="3200" dirty="0">
                <a:hlinkClick r:id="rId3"/>
              </a:rPr>
              <a:t>https://www.acmicpc.net/problem/1158</a:t>
            </a:r>
            <a:endParaRPr lang="en-US" altLang="ko-KR" sz="3200" b="1" dirty="0">
              <a:solidFill>
                <a:srgbClr val="0070C0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  <a:p>
            <a:pPr hangingPunct="1">
              <a:lnSpc>
                <a:spcPct val="120000"/>
              </a:lnSpc>
            </a:pP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5397 </a:t>
            </a:r>
            <a:r>
              <a:rPr lang="ko-KR" altLang="en-US" sz="3200" b="1" dirty="0" err="1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키로거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: </a:t>
            </a:r>
            <a:r>
              <a:rPr lang="en-US" altLang="ko-KR" sz="3200" dirty="0">
                <a:hlinkClick r:id="rId4"/>
              </a:rPr>
              <a:t>https://www.acmicpc.net/problem/5397</a:t>
            </a:r>
            <a:endParaRPr lang="en-US" altLang="ko-KR" sz="3200" b="1" dirty="0">
              <a:solidFill>
                <a:srgbClr val="0070C0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  <a:p>
            <a:pPr hangingPunct="1">
              <a:lnSpc>
                <a:spcPct val="120000"/>
              </a:lnSpc>
            </a:pP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3045 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이중 연결 리스트 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: </a:t>
            </a:r>
            <a:r>
              <a:rPr lang="en-US" altLang="ko-KR" sz="3200" dirty="0">
                <a:hlinkClick r:id="rId5"/>
              </a:rPr>
              <a:t>https://www.acmicpc.net/problem/3045</a:t>
            </a:r>
            <a:endParaRPr lang="en-US" altLang="ko-KR" sz="3200" b="1" dirty="0">
              <a:solidFill>
                <a:srgbClr val="0070C0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950963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과제 피드백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– </a:t>
            </a:r>
            <a:r>
              <a:rPr lang="ko-KR" altLang="en-US" dirty="0" err="1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팰린드롬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(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백준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10174)</a:t>
            </a:r>
            <a:endParaRPr lang="ko-KR" altLang="en-US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7E5E46-3826-4EDA-B23C-75C9A8C13B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스택을 사용하는 경우 </a:t>
            </a:r>
            <a:b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</a:b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주어진 문제에서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I, a, o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가 차례대로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pre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에 위치하면 이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pre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를 스택에서 꺼냈을 땐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, o, a, I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의 순서로 꺼내어진다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. </a:t>
            </a:r>
          </a:p>
          <a:p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이 순서가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post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와 일치하면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, </a:t>
            </a:r>
            <a:r>
              <a:rPr lang="ko-KR" altLang="en-US" dirty="0" err="1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팰린드롬이라고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 판단할 수 있다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.</a:t>
            </a:r>
          </a:p>
          <a:p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따라서 다음과 같이 코드를 구성하였다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.</a:t>
            </a:r>
            <a:b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</a:br>
            <a:b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</a:b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(1) main 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함수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– 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입력을 받은 뒤 </a:t>
            </a:r>
            <a:r>
              <a:rPr lang="en-US" altLang="ko-KR" dirty="0" err="1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isPalindrome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함수 이용</a:t>
            </a:r>
            <a:b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</a:b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(2) </a:t>
            </a:r>
            <a:r>
              <a:rPr lang="en-US" altLang="ko-KR" dirty="0" err="1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comPreAndPost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함수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– </a:t>
            </a:r>
            <a:r>
              <a:rPr lang="ko-KR" altLang="en-US" dirty="0" err="1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입력받은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Pre,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Post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를 비교</a:t>
            </a:r>
            <a:b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</a:b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(3) </a:t>
            </a:r>
            <a:r>
              <a:rPr lang="en-US" altLang="ko-KR" dirty="0" err="1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isPalindrome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함수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– Pre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와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Post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를 나눈 뒤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,</a:t>
            </a:r>
            <a:b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</a:b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									  (2)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를 수행 후 결과를 반환</a:t>
            </a:r>
            <a:endParaRPr lang="en-US" altLang="ko-KR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657235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과제 피드백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– </a:t>
            </a:r>
            <a:r>
              <a:rPr lang="ko-KR" altLang="en-US" dirty="0" err="1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팰린드롬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(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백준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10174)</a:t>
            </a:r>
            <a:endParaRPr lang="ko-KR" altLang="en-US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7E5E46-3826-4EDA-B23C-75C9A8C13B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스택을 사용하는 경우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(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소스코드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) – main 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함수</a:t>
            </a:r>
            <a:br>
              <a:rPr lang="en-US" altLang="ko-KR" dirty="0"/>
            </a:br>
            <a:endParaRPr lang="en-US" altLang="ko-KR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71FD9A-2747-473F-A2A4-CB145798C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704" y="2942699"/>
            <a:ext cx="8751004" cy="663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5042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과제 피드백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– </a:t>
            </a:r>
            <a:r>
              <a:rPr lang="ko-KR" altLang="en-US" dirty="0" err="1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팰린드롬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(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백준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10174)</a:t>
            </a:r>
            <a:endParaRPr lang="ko-KR" altLang="en-US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7E5E46-3826-4EDA-B23C-75C9A8C13B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스택을 사용하는 경우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(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소스코드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) – </a:t>
            </a:r>
            <a:r>
              <a:rPr lang="en-US" altLang="ko-KR" dirty="0" err="1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comPreAndPost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함수</a:t>
            </a:r>
            <a:endParaRPr lang="en-US" altLang="ko-KR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34B32E-2729-4022-8810-F8D03ED7D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26" y="3163234"/>
            <a:ext cx="12358950" cy="572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81068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과제 피드백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– </a:t>
            </a:r>
            <a:r>
              <a:rPr lang="ko-KR" altLang="en-US" dirty="0" err="1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팰린드롬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(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백준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10174)</a:t>
            </a:r>
            <a:endParaRPr lang="ko-KR" altLang="en-US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7E5E46-3826-4EDA-B23C-75C9A8C13B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스택을 사용하는 경우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(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소스코드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) – </a:t>
            </a:r>
            <a:r>
              <a:rPr lang="en-US" altLang="ko-KR" dirty="0" err="1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isPalindrome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함수</a:t>
            </a:r>
            <a:endParaRPr lang="en-US" altLang="ko-KR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A40B81C-B276-4346-9A29-ACEA59EE4D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07"/>
          <a:stretch/>
        </p:blipFill>
        <p:spPr>
          <a:xfrm>
            <a:off x="2740586" y="2886635"/>
            <a:ext cx="7200900" cy="686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8989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과제 피드백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– </a:t>
            </a:r>
            <a:r>
              <a:rPr lang="ko-KR" altLang="en-US" dirty="0" err="1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팰린드롬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(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백준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10174)</a:t>
            </a:r>
            <a:endParaRPr lang="ko-KR" altLang="en-US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7E5E46-3826-4EDA-B23C-75C9A8C13B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스택을 사용하지 않는 경우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(string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을 이용하여 해결하는 방법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)</a:t>
            </a:r>
          </a:p>
          <a:p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S[0], S[n] 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비교</a:t>
            </a:r>
            <a:endParaRPr lang="en-US" altLang="ko-KR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  <a:p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S[1], S[n-1] 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비교</a:t>
            </a:r>
            <a:endParaRPr lang="en-US" altLang="ko-KR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  <a:p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…</a:t>
            </a:r>
          </a:p>
          <a:p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S[n/2], S[n-n/2] 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비교</a:t>
            </a:r>
            <a:endParaRPr lang="en-US" altLang="ko-KR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  <a:p>
            <a:r>
              <a:rPr lang="ko-KR" altLang="en-US" dirty="0" err="1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홀수든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</a:t>
            </a:r>
            <a:r>
              <a:rPr lang="ko-KR" altLang="en-US" dirty="0" err="1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짝수든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상관없음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!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B2975F-735C-482C-8B59-998169591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8447" y="2952106"/>
            <a:ext cx="7155329" cy="680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26178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KoPubWorld돋움체 Bold"/>
        <a:ea typeface="KoPubWorld돋움체 Bold"/>
        <a:cs typeface="KoPubWorld돋움체 Bold"/>
      </a:majorFont>
      <a:minorFont>
        <a:latin typeface="KoPubWorld돋움체 Medium"/>
        <a:ea typeface="KoPubWorld돋움체 Medium"/>
        <a:cs typeface="KoPubWorld돋움체 Medium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KoPubWorld돋움체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KoPubWorld돋움체 Bold"/>
        <a:ea typeface="KoPubWorld돋움체 Bold"/>
        <a:cs typeface="KoPubWorld돋움체 Bold"/>
      </a:majorFont>
      <a:minorFont>
        <a:latin typeface="KoPubWorld돋움체 Medium"/>
        <a:ea typeface="KoPubWorld돋움체 Medium"/>
        <a:cs typeface="KoPubWorld돋움체 Medium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KoPubWorld돋움체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967</Words>
  <Application>Microsoft Office PowerPoint</Application>
  <PresentationFormat>사용자 지정</PresentationFormat>
  <Paragraphs>126</Paragraphs>
  <Slides>45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3" baseType="lpstr">
      <vt:lpstr>KoPubWorld돋움체 Bold</vt:lpstr>
      <vt:lpstr>KBIZ한마음고딕 B</vt:lpstr>
      <vt:lpstr>KoPubWorld돋움체 Medium</vt:lpstr>
      <vt:lpstr>Nanum Gothic ExtraBold</vt:lpstr>
      <vt:lpstr>KoPubWorldDotum</vt:lpstr>
      <vt:lpstr>Nanum Gothic</vt:lpstr>
      <vt:lpstr>Arial</vt:lpstr>
      <vt:lpstr>ModernPortfolio</vt:lpstr>
      <vt:lpstr>2019_Winter_Data_Structure : Week_2</vt:lpstr>
      <vt:lpstr>과제 피드백 – 괄호 (백준 9012)</vt:lpstr>
      <vt:lpstr>과제 피드백 - 괄호 (백준 9012)</vt:lpstr>
      <vt:lpstr>과제 피드백 – 팰린드롬 (백준 10174)</vt:lpstr>
      <vt:lpstr>과제 피드백 – 팰린드롬 (백준 10174)</vt:lpstr>
      <vt:lpstr>과제 피드백 – 팰린드롬 (백준 10174)</vt:lpstr>
      <vt:lpstr>과제 피드백 – 팰린드롬 (백준 10174)</vt:lpstr>
      <vt:lpstr>과제 피드백 – 팰린드롬 (백준 10174)</vt:lpstr>
      <vt:lpstr>과제 피드백 – 팰린드롬 (백준 10174)</vt:lpstr>
      <vt:lpstr>Chapter 1, 2 진행 -&gt; Week_1_설명 PPT 참고!</vt:lpstr>
      <vt:lpstr>Chapter 1, 2 진행 -&gt; Week_1_설명 PPT 참고!</vt:lpstr>
      <vt:lpstr>Chapter 1, 2 진행 -&gt; Week_1_설명 PPT 참고!</vt:lpstr>
      <vt:lpstr>Chapter 3-1. 추상 자료형(ADT)의 이해 (Abstract Data Type)</vt:lpstr>
      <vt:lpstr>지갑을 의미하는 구조체 Wallet의 정의</vt:lpstr>
      <vt:lpstr>구조체 Wallet의 추상 자료형(ADT) 정의 </vt:lpstr>
      <vt:lpstr>자료구조를 접하는 데에, 첫걸음은 ADT부터 시작!</vt:lpstr>
      <vt:lpstr>List는 연결 리스트인가요? No! (엄밀한 정의임)</vt:lpstr>
      <vt:lpstr>List 자료구조의 ADT</vt:lpstr>
      <vt:lpstr>List 자료구조의 ADT</vt:lpstr>
      <vt:lpstr>Linked List를 구현하는 방법</vt:lpstr>
      <vt:lpstr>Linked List를 구현하는 방법</vt:lpstr>
      <vt:lpstr>Linked List의 종류</vt:lpstr>
      <vt:lpstr>Linked List의 종류</vt:lpstr>
      <vt:lpstr>Linked List의 종류</vt:lpstr>
      <vt:lpstr>책 85p 문제 03-1을 진행해 보자!  – 배열로 구현하는 리스트</vt:lpstr>
      <vt:lpstr>책 99p 문제 03-2를 진행해 보자!  - 배열로 구현하는 리스트</vt:lpstr>
      <vt:lpstr>책 122p 문제 04-1을 진행해 보자!  - 새 노드를 연결 리스트의 꼬리가 아닌 머리에 추가</vt:lpstr>
      <vt:lpstr>단순 연결 리스트 (Singly Linked List) 기본형</vt:lpstr>
      <vt:lpstr>단순 연결 리스트 (Singly Linked List)의 ADT + 정렬 함수 추가</vt:lpstr>
      <vt:lpstr>단순 연결 리스트 (Singly Linked List)의 ADT + 정렬 함수 추가</vt:lpstr>
      <vt:lpstr>단순 연결 리스트에서 정렬 함수?</vt:lpstr>
      <vt:lpstr>정렬 기능이 추가되면서, 연결 리스트의 구조체 표현은?</vt:lpstr>
      <vt:lpstr>더미 노드 기반의 연결 리스트 구현</vt:lpstr>
      <vt:lpstr>더미 노드 기반의 연결 리스트의 장점</vt:lpstr>
      <vt:lpstr>책 127p 문제 04-2를 진행해 보자!  - 더미 노드를 적용했을 때의 코드 변화를 확인하기</vt:lpstr>
      <vt:lpstr>양방향 연결 리스트 구현</vt:lpstr>
      <vt:lpstr>양방향으로 노드를 연결하는 이유?</vt:lpstr>
      <vt:lpstr>역으로, 왜 양방향 연결 리스트만 쓰지 않고, 단순 연결 리스트는 왜 쓰는 것일까?</vt:lpstr>
      <vt:lpstr>책 143p 문제 04-3, 책 152p 문제 04-4를 진행해 보자!  - 연결 리스트에서 정렬해보는 문제</vt:lpstr>
      <vt:lpstr>원형 연결 리스트 개념</vt:lpstr>
      <vt:lpstr>원형 연결 리스트에 노드를 추가할 경우</vt:lpstr>
      <vt:lpstr>원형 연결 리스트의 장점?</vt:lpstr>
      <vt:lpstr>원형 연결 리스트의 장점?</vt:lpstr>
      <vt:lpstr>원형 연결 리스트의 초기화와 ADT 소개</vt:lpstr>
      <vt:lpstr>연결 리스트와 관련된 백준 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사과와 바나나</dc:title>
  <cp:lastModifiedBy>윤원 남</cp:lastModifiedBy>
  <cp:revision>36</cp:revision>
  <cp:lastPrinted>2019-04-07T08:37:03Z</cp:lastPrinted>
  <dcterms:modified xsi:type="dcterms:W3CDTF">2019-11-13T08:26:45Z</dcterms:modified>
</cp:coreProperties>
</file>