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4" r:id="rId11"/>
    <p:sldId id="281" r:id="rId12"/>
    <p:sldId id="285" r:id="rId13"/>
    <p:sldId id="257" r:id="rId14"/>
    <p:sldId id="286" r:id="rId15"/>
    <p:sldId id="287" r:id="rId16"/>
    <p:sldId id="288" r:id="rId17"/>
    <p:sldId id="301" r:id="rId18"/>
    <p:sldId id="302" r:id="rId19"/>
    <p:sldId id="265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3004800" cy="9753600"/>
  <p:notesSz cx="6858000" cy="9144000"/>
  <p:embeddedFontLst>
    <p:embeddedFont>
      <p:font typeface="KBIZ한마음고딕 B" panose="02020503020101020101" pitchFamily="18" charset="-127"/>
      <p:regular r:id="rId30"/>
    </p:embeddedFont>
    <p:embeddedFont>
      <p:font typeface="KoPubWorldDotum" panose="020B0600000101010101" charset="-127"/>
      <p:regular r:id="rId31"/>
      <p:bold r:id="rId32"/>
    </p:embeddedFont>
    <p:embeddedFont>
      <p:font typeface="KoPubWorld돋움체 Bold" panose="020B0600000101010101" charset="-127"/>
      <p:bold r:id="rId33"/>
    </p:embeddedFont>
    <p:embeddedFont>
      <p:font typeface="KoPubWorld돋움체 Medium" panose="020B0600000101010101" charset="-127"/>
      <p:regular r:id="rId34"/>
    </p:embeddedFont>
    <p:embeddedFont>
      <p:font typeface="Nanum Gothic" panose="020B0600000101010101" charset="-127"/>
      <p:regular r:id="rId35"/>
      <p:bold r:id="rId36"/>
    </p:embeddedFont>
    <p:embeddedFont>
      <p:font typeface="Nanum Gothic ExtraBold" panose="020B0600000101010101" charset="-127"/>
      <p:bold r:id="rId37"/>
    </p:embeddedFont>
    <p:embeddedFont>
      <p:font typeface="나눔고딕" panose="020D0604000000000000" pitchFamily="50" charset="-127"/>
      <p:regular r:id="rId38"/>
      <p:bold r:id="rId39"/>
    </p:embeddedFont>
    <p:embeddedFont>
      <p:font typeface="나눔스퀘어라운드 ExtraBold" panose="020B0600000101010101" pitchFamily="50" charset="-127"/>
      <p:bold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62" d="100"/>
          <a:sy n="62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4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0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403149" y="416154"/>
            <a:ext cx="12198502" cy="8856269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15264" y="650240"/>
            <a:ext cx="11587277" cy="1352499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75345" rtl="0" eaLnBrk="1" latinLnBrk="0" hangingPunct="1">
              <a:spcBef>
                <a:spcPct val="0"/>
              </a:spcBef>
              <a:buNone/>
              <a:defRPr lang="en-US" sz="384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4" y="2236826"/>
            <a:ext cx="11548262" cy="68665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2019-11-06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80288" y="234086"/>
            <a:ext cx="403149" cy="403149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300480" y="234086"/>
            <a:ext cx="403149" cy="403149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833677" y="234086"/>
            <a:ext cx="403149" cy="403149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</p:grpSp>
    </p:spTree>
    <p:extLst>
      <p:ext uri="{BB962C8B-B14F-4D97-AF65-F5344CB8AC3E}">
        <p14:creationId xmlns:p14="http://schemas.microsoft.com/office/powerpoint/2010/main" val="5789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2019_Winter_Data_Structure : Week_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1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Big-O Rotation, Time Complexity, Space Complexity</a:t>
            </a:r>
          </a:p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기본적인 구현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: </a:t>
            </a: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Brute Force 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Recursion : Divide And Conquer</a:t>
            </a:r>
            <a:endParaRPr b="1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054087"/>
            <a:ext cx="11861800" cy="719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컴퓨터가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초에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억번의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연산을 할 수 있음을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따라서 어떤 시간 복잡도 까지는 가능함을 이해해야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메모리 제한이 몇 이므로 배열을 어느 정도까지는 할당할 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있겠다라는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생각을 할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재귀함수를 트리형태로 어떻게 진입하고 무엇을 하고 무엇을 리턴하고 종료되는지를 그릴 수 있어야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백트래킹에 있어서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상태공간의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정의＂를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할 수 있어야 하고 현재 상태에서 다음 상태로 갈 수 있는 방법이 몇가지인지를 이해하고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최종 종료 상태와 최초 진입 상태가 무엇인지 이해하고 그림으로 표현 가능해야 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4911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302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입사 코딩테스트를 통과하기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삼성전자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SW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역량테스트 등급을 따기 위해서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대회를 준비하기 위해서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9B56-2F1D-4390-BDD6-5DB81B9D08EF}"/>
              </a:ext>
            </a:extLst>
          </p:cNvPr>
          <p:cNvSpPr txBox="1"/>
          <p:nvPr/>
        </p:nvSpPr>
        <p:spPr>
          <a:xfrm>
            <a:off x="2036417" y="6509827"/>
            <a:ext cx="8931965" cy="6565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 부분은 차차 생각해 보기로 해요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07582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본인은 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공부하시나요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5752"/>
            <a:ext cx="11861800" cy="7200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추천용 언어로는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C++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보조무기로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알고리즘 문제를 해결하는데 있어서 가장 강력한 언어는 </a:t>
            </a:r>
            <a:r>
              <a:rPr lang="en-US" altLang="ko-KR" dirty="0">
                <a:latin typeface="+mn-ea"/>
                <a:ea typeface="+mn-ea"/>
              </a:rPr>
              <a:t>C++ </a:t>
            </a:r>
            <a:r>
              <a:rPr lang="ko-KR" altLang="en-US" dirty="0">
                <a:latin typeface="+mn-ea"/>
                <a:ea typeface="+mn-ea"/>
              </a:rPr>
              <a:t>언어이다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일반적으로 소프트웨어 역랑평가나 알고리즘 대회는 </a:t>
            </a:r>
            <a:r>
              <a:rPr lang="en-US" altLang="ko-KR" dirty="0">
                <a:latin typeface="+mn-ea"/>
                <a:ea typeface="+mn-ea"/>
              </a:rPr>
              <a:t>C, C++ Java </a:t>
            </a:r>
            <a:r>
              <a:rPr lang="ko-KR" altLang="en-US" dirty="0">
                <a:latin typeface="+mn-ea"/>
                <a:ea typeface="+mn-ea"/>
              </a:rPr>
              <a:t>이 세가지 언어를 지원한다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추가적으로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지원하기도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en-US" altLang="ko-KR" dirty="0">
                <a:latin typeface="+mn-ea"/>
                <a:ea typeface="+mn-ea"/>
              </a:rPr>
              <a:t>C++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와 다르게 기본적인 </a:t>
            </a:r>
            <a:r>
              <a:rPr lang="ko-KR" altLang="en-US" dirty="0" err="1">
                <a:latin typeface="+mn-ea"/>
                <a:ea typeface="+mn-ea"/>
              </a:rPr>
              <a:t>소팅이나</a:t>
            </a:r>
            <a:r>
              <a:rPr lang="ko-KR" altLang="en-US" dirty="0">
                <a:latin typeface="+mn-ea"/>
                <a:ea typeface="+mn-ea"/>
              </a:rPr>
              <a:t> 자료구조가 모두 라이브러리에 구현 되어있고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템플릿을 이용해 범용적인 클래스를 만드는데 용이하다</a:t>
            </a:r>
            <a:r>
              <a:rPr lang="en-US" altLang="ko-KR" dirty="0">
                <a:latin typeface="+mn-ea"/>
                <a:ea typeface="+mn-ea"/>
              </a:rPr>
              <a:t>. </a:t>
            </a:r>
          </a:p>
          <a:p>
            <a:r>
              <a:rPr lang="ko-KR" altLang="en-US" dirty="0">
                <a:latin typeface="+mn-ea"/>
                <a:ea typeface="+mn-ea"/>
              </a:rPr>
              <a:t>또한 속도 또한 </a:t>
            </a:r>
            <a:r>
              <a:rPr lang="en-US" altLang="ko-KR" dirty="0">
                <a:latin typeface="+mn-ea"/>
                <a:ea typeface="+mn-ea"/>
              </a:rPr>
              <a:t>Java</a:t>
            </a:r>
            <a:r>
              <a:rPr lang="ko-KR" altLang="en-US" dirty="0">
                <a:latin typeface="+mn-ea"/>
                <a:ea typeface="+mn-ea"/>
              </a:rPr>
              <a:t>보다 월등히 빠르다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958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1026" name="Picture 2" descr="https://postfiles.pstatic.net/20160723_225/kks227_1469275667926b8dPB_PNG/%C1%A6%B8%F1_%BE%F8%C0%BD.png?type=w3">
            <a:extLst>
              <a:ext uri="{FF2B5EF4-FFF2-40B4-BE49-F238E27FC236}">
                <a16:creationId xmlns:a16="http://schemas.microsoft.com/office/drawing/2014/main" id="{8CD6A1AA-0B30-416D-85EF-CA2C125F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57614"/>
            <a:ext cx="11684000" cy="543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7608685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O(1)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&lt; O(n) &lt; O(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nlogn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O(n^2) &lt; O(n^3) &lt; O(2^n) &lt; O(n!) ...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206137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C1FAD8-A2E9-4B67-9F91-BBC635EA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47681"/>
            <a:ext cx="4663109" cy="60025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BEB1DD-92F3-4C6D-83F2-17B3259B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31" y="2147681"/>
            <a:ext cx="6352988" cy="5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2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Big-O Rotation :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최고차항이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 지배한다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”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1ADA3-C642-4DC5-A4D3-82969459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06" y="2074378"/>
            <a:ext cx="7303467" cy="63875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8529302"/>
            <a:ext cx="1231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이하라면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이하로는 가능한 알고리즘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시간제한이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초일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3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Space Complexity : </a:t>
            </a:r>
            <a:r>
              <a:rPr lang="ko-KR" altLang="en-US" sz="4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KoPubWorldDotum" pitchFamily="2" charset="-127"/>
              </a:rPr>
              <a:t>프로그램의 메모리 사용량 분석</a:t>
            </a:r>
            <a:endParaRPr sz="4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KoPubWorldDotum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166A9F-21A4-4D03-B25A-F4C287511F23}"/>
              </a:ext>
            </a:extLst>
          </p:cNvPr>
          <p:cNvSpPr/>
          <p:nvPr/>
        </p:nvSpPr>
        <p:spPr>
          <a:xfrm>
            <a:off x="292100" y="2579076"/>
            <a:ext cx="1231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배열의 크기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자료형의 크기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기타 지역변수나 헤더파일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등을 생각해서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5~10MB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정도는 여유로 빼고 생각함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87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50" y="2146851"/>
            <a:ext cx="11741299" cy="596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  <a:ea typeface="+mn-ea"/>
              </a:rPr>
              <a:t>128MB = 128,000kb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128,000,000byte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정수형의 경우 </a:t>
            </a:r>
            <a:r>
              <a:rPr lang="en-US" altLang="ko-KR" dirty="0">
                <a:latin typeface="+mn-ea"/>
                <a:ea typeface="+mn-ea"/>
              </a:rPr>
              <a:t>4byte, </a:t>
            </a:r>
            <a:r>
              <a:rPr lang="ko-KR" altLang="en-US" dirty="0">
                <a:latin typeface="+mn-ea"/>
                <a:ea typeface="+mn-ea"/>
              </a:rPr>
              <a:t>포인터 변수는 </a:t>
            </a:r>
            <a:r>
              <a:rPr lang="en-US" altLang="ko-KR" dirty="0">
                <a:latin typeface="+mn-ea"/>
                <a:ea typeface="+mn-ea"/>
              </a:rPr>
              <a:t>8 byte (OS = 64bit)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정수형만 선언할 경우 </a:t>
            </a:r>
            <a:r>
              <a:rPr lang="en-US" altLang="ko-KR" dirty="0">
                <a:latin typeface="+mn-ea"/>
                <a:ea typeface="+mn-ea"/>
              </a:rPr>
              <a:t>128,000,000 / 4 = 32,000,000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포인터 변수만 선언할 경우 </a:t>
            </a:r>
            <a:r>
              <a:rPr lang="en-US" altLang="ko-KR" dirty="0">
                <a:latin typeface="+mn-ea"/>
                <a:ea typeface="+mn-ea"/>
              </a:rPr>
              <a:t>16,000,000 </a:t>
            </a:r>
            <a:r>
              <a:rPr lang="ko-KR" altLang="en-US" dirty="0">
                <a:latin typeface="+mn-ea"/>
                <a:ea typeface="+mn-ea"/>
              </a:rPr>
              <a:t>개를 최대 생성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그러나 다른 작업에도 메모리가 소요될 수 있으니 넉넉히 여유를 두는 것이 좋다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21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1908-FA90-4FE0-9EFD-7477AFF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A981B-D104-4B26-BA3E-32F30D17BCE5}"/>
              </a:ext>
            </a:extLst>
          </p:cNvPr>
          <p:cNvSpPr/>
          <p:nvPr/>
        </p:nvSpPr>
        <p:spPr>
          <a:xfrm>
            <a:off x="1018448" y="7165492"/>
            <a:ext cx="11124588" cy="140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44" dirty="0"/>
              <a:t>구조체나 클래스</a:t>
            </a:r>
            <a:r>
              <a:rPr lang="en-US" altLang="ko-KR" sz="2844" dirty="0"/>
              <a:t>, </a:t>
            </a:r>
            <a:r>
              <a:rPr lang="ko-KR" altLang="en-US" sz="2844" dirty="0"/>
              <a:t>크기가 큰 배열의 경우</a:t>
            </a:r>
            <a:r>
              <a:rPr lang="en-US" altLang="ko-KR" sz="2844" dirty="0"/>
              <a:t>, </a:t>
            </a:r>
            <a:br>
              <a:rPr lang="en-US" altLang="ko-KR" sz="2844" dirty="0"/>
            </a:br>
            <a:r>
              <a:rPr lang="ko-KR" altLang="en-US" sz="2844" dirty="0"/>
              <a:t>전역 변수로 설정하면 스택이나 </a:t>
            </a:r>
            <a:r>
              <a:rPr lang="ko-KR" altLang="en-US" sz="2844" dirty="0" err="1"/>
              <a:t>힙</a:t>
            </a:r>
            <a:r>
              <a:rPr lang="ko-KR" altLang="en-US" sz="2844" dirty="0"/>
              <a:t> 영역이 아닌 데이터 영역에 저장되므로</a:t>
            </a:r>
            <a:r>
              <a:rPr lang="en-US" altLang="ko-KR" sz="2844" dirty="0"/>
              <a:t>,</a:t>
            </a:r>
            <a:br>
              <a:rPr lang="en-US" altLang="ko-KR" sz="2844" dirty="0"/>
            </a:br>
            <a:r>
              <a:rPr lang="ko-KR" altLang="en-US" sz="2844" dirty="0"/>
              <a:t>스택이나 </a:t>
            </a:r>
            <a:r>
              <a:rPr lang="ko-KR" altLang="en-US" sz="2844" dirty="0" err="1"/>
              <a:t>힙의</a:t>
            </a:r>
            <a:r>
              <a:rPr lang="ko-KR" altLang="en-US" sz="2844" dirty="0"/>
              <a:t> 크기가 제한되는 문제에서 큰 이득을 볼 수 있다</a:t>
            </a:r>
            <a:r>
              <a:rPr lang="en-US" altLang="ko-KR" sz="2844" dirty="0"/>
              <a:t>.</a:t>
            </a:r>
            <a:endParaRPr lang="ko-KR" altLang="en-US" sz="2844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36CB4-B5AE-4F71-86B4-1C78798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95" y="2175093"/>
            <a:ext cx="5200973" cy="4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xfrm>
            <a:off x="306457" y="-811007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* Code Feedback Time! *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E63CBC-EBF8-4CC5-8615-211C569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6" y="1213815"/>
            <a:ext cx="11742807" cy="8293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ko-KR" altLang="en-US" dirty="0" err="1">
                <a:latin typeface="+mj-ea"/>
                <a:ea typeface="+mj-ea"/>
              </a:rPr>
              <a:t>뭔가요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왜 </a:t>
            </a:r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PS(= Problem Solving)</a:t>
            </a:r>
            <a:r>
              <a:rPr lang="ko-KR" altLang="en-US" dirty="0">
                <a:latin typeface="+mn-ea"/>
                <a:ea typeface="+mn-ea"/>
              </a:rPr>
              <a:t>는 현실 세계의 다양한 문제들을 간략히 </a:t>
            </a:r>
            <a:r>
              <a:rPr lang="ko-KR" altLang="en-US" dirty="0" err="1">
                <a:latin typeface="+mn-ea"/>
                <a:ea typeface="+mn-ea"/>
              </a:rPr>
              <a:t>추상화하여</a:t>
            </a:r>
            <a:r>
              <a:rPr lang="ko-KR" altLang="en-US" dirty="0">
                <a:latin typeface="+mn-ea"/>
                <a:ea typeface="+mn-ea"/>
              </a:rPr>
              <a:t> 정의하고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일반적으로 어떠한 입력 데이터에 따른 출력 데이터를 특정한 알고리즘으로 구현된 컴퓨터 프로그램을 통해 얻어내는 과정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현실 세계의 다양한 문제에 비해 구하고자 하는 바가 명확하고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입력되는 데이터의 특징이 구체적이며 출력하고자 하는 데이터가 명확하다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최근 </a:t>
            </a:r>
            <a:r>
              <a:rPr lang="ko-KR" altLang="en-US" dirty="0" err="1">
                <a:latin typeface="+mn-ea"/>
                <a:ea typeface="+mn-ea"/>
              </a:rPr>
              <a:t>기업들에서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입사 프로세스내에 추가하여 코딩테스트 또는 역량테스트라는 이름으로 시행되고 꽤 높은 중요도를 차지하고 있다</a:t>
            </a:r>
            <a:r>
              <a:rPr lang="en-US" altLang="ko-KR" dirty="0">
                <a:latin typeface="+mn-ea"/>
                <a:ea typeface="+mn-ea"/>
              </a:rPr>
              <a:t>.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구조적 생각능력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문제해결능력 </a:t>
            </a:r>
            <a:r>
              <a:rPr lang="en-US" altLang="ko-KR" dirty="0">
                <a:latin typeface="+mn-ea"/>
                <a:ea typeface="+mn-ea"/>
              </a:rPr>
              <a:t>/ </a:t>
            </a:r>
            <a:r>
              <a:rPr lang="ko-KR" altLang="en-US" dirty="0">
                <a:latin typeface="+mn-ea"/>
                <a:ea typeface="+mn-ea"/>
              </a:rPr>
              <a:t>구현능력을 평가하는 도구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5723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완전 탐색 </a:t>
            </a:r>
            <a:r>
              <a:rPr lang="en-US" altLang="ko-KR">
                <a:latin typeface="+mj-ea"/>
                <a:ea typeface="+mj-ea"/>
              </a:rPr>
              <a:t>(Brute-Force)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79"/>
            <a:ext cx="11861800" cy="6890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모든 가능한 경우를 일일이 다 탐색해보는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절대 틀릴 일은 없는 강력한 방식이지만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시간이 최대로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들어감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거의 모든 경우에 성립하지 않지만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완전 탐색이 먹히는지를 항상 고려해보고 넘어가는게 좋음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정말 아무 방법이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없어보이는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문제가 의외로 문제 크기가 작아서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진짜 일일이 다 시도해보는 게 가능할 때가 있다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02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병합 정렬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거듭제곱 연산 등</a:t>
            </a:r>
            <a:r>
              <a:rPr lang="en-US" altLang="ko-KR" dirty="0">
                <a:latin typeface="+mj-ea"/>
                <a:ea typeface="+mj-ea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분할하고 정복하는 기법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주어진 문제를 여러 개의 부분 문제들로 나누는데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문제가 작아지면 작아질수록 풀기 쉬워지는 성질 이용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“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재귀 호출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 아주 죽이 잘 맞음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!!!!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postfiles.pstatic.net/20160731_101/kks227_1469954317370naiaW_PNG/divide_conquer_3_steps.png?type=w3">
            <a:extLst>
              <a:ext uri="{FF2B5EF4-FFF2-40B4-BE49-F238E27FC236}">
                <a16:creationId xmlns:a16="http://schemas.microsoft.com/office/drawing/2014/main" id="{0DC2F839-9CDF-49BB-9960-CCA68866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" y="4876800"/>
            <a:ext cx="6970505" cy="45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20160731_119/kks227_1469954954786CDXJ4_GIF/0721tree.gif?type=w3">
            <a:extLst>
              <a:ext uri="{FF2B5EF4-FFF2-40B4-BE49-F238E27FC236}">
                <a16:creationId xmlns:a16="http://schemas.microsoft.com/office/drawing/2014/main" id="{349145D9-411C-4A3F-8851-2823F458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43" y="4978073"/>
            <a:ext cx="5238750" cy="43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848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이분 탐색</a:t>
            </a:r>
          </a:p>
        </p:txBody>
      </p:sp>
      <p:pic>
        <p:nvPicPr>
          <p:cNvPr id="3074" name="Picture 2" descr="https://postfiles.pstatic.net/20160731_169/kks227_1469956614738EPwDG_PNG/1.png?type=w3">
            <a:extLst>
              <a:ext uri="{FF2B5EF4-FFF2-40B4-BE49-F238E27FC236}">
                <a16:creationId xmlns:a16="http://schemas.microsoft.com/office/drawing/2014/main" id="{640F456E-3CF8-463E-8EC6-9F80EDEA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54112"/>
            <a:ext cx="8120328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BD331-22FC-4E52-A04F-9C0173484F33}"/>
              </a:ext>
            </a:extLst>
          </p:cNvPr>
          <p:cNvSpPr txBox="1"/>
          <p:nvPr/>
        </p:nvSpPr>
        <p:spPr>
          <a:xfrm>
            <a:off x="8264386" y="2254112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값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8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찾아봅시다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3076" name="Picture 4" descr="https://postfiles.pstatic.net/20160731_256/kks227_1469956614929IxVWK_PNG/2.png?type=w3">
            <a:extLst>
              <a:ext uri="{FF2B5EF4-FFF2-40B4-BE49-F238E27FC236}">
                <a16:creationId xmlns:a16="http://schemas.microsoft.com/office/drawing/2014/main" id="{B07AA8AA-51C8-482F-A687-572FC45B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3034373"/>
            <a:ext cx="8120327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996B2-71BD-4F6D-AD13-86FFE8F0D007}"/>
              </a:ext>
            </a:extLst>
          </p:cNvPr>
          <p:cNvSpPr txBox="1"/>
          <p:nvPr/>
        </p:nvSpPr>
        <p:spPr>
          <a:xfrm>
            <a:off x="8264387" y="3407297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Pivot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을 정해요</a:t>
            </a:r>
          </a:p>
        </p:txBody>
      </p:sp>
      <p:pic>
        <p:nvPicPr>
          <p:cNvPr id="3078" name="Picture 6" descr="https://postfiles.pstatic.net/20160731_233/kks227_1469956615066LW9Hm_PNG/3.png?type=w3">
            <a:extLst>
              <a:ext uri="{FF2B5EF4-FFF2-40B4-BE49-F238E27FC236}">
                <a16:creationId xmlns:a16="http://schemas.microsoft.com/office/drawing/2014/main" id="{CA5FFBE2-D3E2-40C0-9835-236A0CA1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4284065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E60C83-70FA-4251-A0EC-6B203E1859B0}"/>
              </a:ext>
            </a:extLst>
          </p:cNvPr>
          <p:cNvSpPr txBox="1"/>
          <p:nvPr/>
        </p:nvSpPr>
        <p:spPr>
          <a:xfrm>
            <a:off x="8264385" y="4371444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15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오른쪽에 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pic>
        <p:nvPicPr>
          <p:cNvPr id="3080" name="Picture 8" descr="https://postfiles.pstatic.net/20160731_47/kks227_1469956837946QFG2s_PNG/4.png?type=w3">
            <a:extLst>
              <a:ext uri="{FF2B5EF4-FFF2-40B4-BE49-F238E27FC236}">
                <a16:creationId xmlns:a16="http://schemas.microsoft.com/office/drawing/2014/main" id="{DF09389F-AACB-4885-842E-E9E31CD8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582032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ostfiles.pstatic.net/20160731_93/kks227_1469956838122g7Ft4_PNG/5.png?type=w3">
            <a:extLst>
              <a:ext uri="{FF2B5EF4-FFF2-40B4-BE49-F238E27FC236}">
                <a16:creationId xmlns:a16="http://schemas.microsoft.com/office/drawing/2014/main" id="{72A12206-02BD-4954-934F-FAE7AD73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79999"/>
            <a:ext cx="8120328" cy="10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F2172-309F-46CD-8BBF-4502ACE9F49D}"/>
              </a:ext>
            </a:extLst>
          </p:cNvPr>
          <p:cNvSpPr txBox="1"/>
          <p:nvPr/>
        </p:nvSpPr>
        <p:spPr>
          <a:xfrm>
            <a:off x="8264384" y="5669411"/>
            <a:ext cx="504907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7 </a:t>
            </a:r>
            <a:r>
              <a:rPr lang="ko-KR" altLang="en-US" dirty="0"/>
              <a:t>왼쪽에</a:t>
            </a:r>
            <a:b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</a:b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있을리가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없어요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42396-0C2C-4F9A-9258-2FB97AB221AA}"/>
              </a:ext>
            </a:extLst>
          </p:cNvPr>
          <p:cNvSpPr txBox="1"/>
          <p:nvPr/>
        </p:nvSpPr>
        <p:spPr>
          <a:xfrm>
            <a:off x="8264383" y="7254641"/>
            <a:ext cx="5049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찾았다</a:t>
            </a:r>
            <a:r>
              <a:rPr lang="en-US" altLang="ko-KR" dirty="0"/>
              <a:t>!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2DDF4-BA79-48D9-8624-964750614166}"/>
              </a:ext>
            </a:extLst>
          </p:cNvPr>
          <p:cNvSpPr txBox="1"/>
          <p:nvPr/>
        </p:nvSpPr>
        <p:spPr>
          <a:xfrm>
            <a:off x="2082248" y="8129691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6AB8B-B06B-4E27-902D-CEFE4797F078}"/>
              </a:ext>
            </a:extLst>
          </p:cNvPr>
          <p:cNvSpPr txBox="1"/>
          <p:nvPr/>
        </p:nvSpPr>
        <p:spPr>
          <a:xfrm>
            <a:off x="484532" y="8742560"/>
            <a:ext cx="120357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0000"/>
                </a:solidFill>
              </a:rPr>
              <a:t>STL : </a:t>
            </a:r>
            <a:r>
              <a:rPr lang="en-US" altLang="ko-KR" b="1" dirty="0" err="1">
                <a:solidFill>
                  <a:srgbClr val="FF0000"/>
                </a:solidFill>
              </a:rPr>
              <a:t>binary_search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lower_bound</a:t>
            </a:r>
            <a:r>
              <a:rPr lang="en-US" altLang="ko-KR" b="1" dirty="0">
                <a:solidFill>
                  <a:srgbClr val="FF0000"/>
                </a:solidFill>
              </a:rPr>
              <a:t>(), </a:t>
            </a:r>
            <a:r>
              <a:rPr lang="en-US" altLang="ko-KR" b="1" dirty="0" err="1">
                <a:solidFill>
                  <a:srgbClr val="FF0000"/>
                </a:solidFill>
              </a:rPr>
              <a:t>upper_bound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4904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39" y="6079987"/>
            <a:ext cx="11861800" cy="16982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넓이가 일정한 직사각형들이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이어붙여져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있는데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 영역들 사이에 숨어있는 가장 큰 면적의 직사각형은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  <p:pic>
        <p:nvPicPr>
          <p:cNvPr id="2050" name="Picture 2" descr="https://postfiles.pstatic.net/20160731_30/kks227_1469957444883a3gNY_PNG/histogram.png?type=w3">
            <a:extLst>
              <a:ext uri="{FF2B5EF4-FFF2-40B4-BE49-F238E27FC236}">
                <a16:creationId xmlns:a16="http://schemas.microsoft.com/office/drawing/2014/main" id="{13D21FA2-2465-43C7-9294-93F8E80F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9" y="2276613"/>
            <a:ext cx="10808739" cy="33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30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pic>
        <p:nvPicPr>
          <p:cNvPr id="4098" name="Picture 2" descr="https://postfiles.pstatic.net/20160731_221/kks227_1469957948004dC5lq_PNG/6.png?type=w3">
            <a:extLst>
              <a:ext uri="{FF2B5EF4-FFF2-40B4-BE49-F238E27FC236}">
                <a16:creationId xmlns:a16="http://schemas.microsoft.com/office/drawing/2014/main" id="{DEC25042-A80A-4683-B742-8BFDDE54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" y="4956522"/>
            <a:ext cx="5061825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ostfiles.pstatic.net/20160731_117/kks227_1469957948167oeFps_PNG/7.png?type=w3">
            <a:extLst>
              <a:ext uri="{FF2B5EF4-FFF2-40B4-BE49-F238E27FC236}">
                <a16:creationId xmlns:a16="http://schemas.microsoft.com/office/drawing/2014/main" id="{5ABFD5CB-E598-467E-8136-BCC050C1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53" y="4956522"/>
            <a:ext cx="4576612" cy="29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8E3E6-3701-4500-82F0-3787B68F08EF}"/>
              </a:ext>
            </a:extLst>
          </p:cNvPr>
          <p:cNvSpPr txBox="1"/>
          <p:nvPr/>
        </p:nvSpPr>
        <p:spPr>
          <a:xfrm>
            <a:off x="688835" y="7985215"/>
            <a:ext cx="50618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Case 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한쪽 영역에 정답이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8C3B4-0445-48BC-A16C-1423F7E87AB7}"/>
              </a:ext>
            </a:extLst>
          </p:cNvPr>
          <p:cNvSpPr txBox="1"/>
          <p:nvPr/>
        </p:nvSpPr>
        <p:spPr>
          <a:xfrm>
            <a:off x="7300470" y="7985215"/>
            <a:ext cx="478237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Case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양쪽에 걸친 정답이 있음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86" y="2279375"/>
            <a:ext cx="12232035" cy="21336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직사각형들을 왼쪽 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반으로 쪼개서 양쪽 문제를 풀면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찾은 가장 큰 직사각형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vs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오른쪽 영역에서 찾은 가장 큰 직사각형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3417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5122" name="Picture 2" descr="https://postfiles.pstatic.net/20160731_274/kks227_1469958403838HyT71_PNG/8.png?type=w3">
            <a:extLst>
              <a:ext uri="{FF2B5EF4-FFF2-40B4-BE49-F238E27FC236}">
                <a16:creationId xmlns:a16="http://schemas.microsoft.com/office/drawing/2014/main" id="{42DC4363-162C-4788-9831-EC4FA881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952460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ostfiles.pstatic.net/20160731_25/kks227_1469958404072TnJzN_PNG/9.png?type=w3">
            <a:extLst>
              <a:ext uri="{FF2B5EF4-FFF2-40B4-BE49-F238E27FC236}">
                <a16:creationId xmlns:a16="http://schemas.microsoft.com/office/drawing/2014/main" id="{5CB397DF-C1F6-42F7-957F-39CAF657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3952459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ostfiles.pstatic.net/20160731_125/kks227_1469958404288DoO5n_PNG/10.png?type=w3">
            <a:extLst>
              <a:ext uri="{FF2B5EF4-FFF2-40B4-BE49-F238E27FC236}">
                <a16:creationId xmlns:a16="http://schemas.microsoft.com/office/drawing/2014/main" id="{D9894477-22E2-4C22-9440-30F88F94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postfiles.pstatic.net/20160731_245/kks227_1469958404570gH5S3_PNG/11.png?type=w3">
            <a:extLst>
              <a:ext uri="{FF2B5EF4-FFF2-40B4-BE49-F238E27FC236}">
                <a16:creationId xmlns:a16="http://schemas.microsoft.com/office/drawing/2014/main" id="{FE819DA5-FBA0-4268-8810-E0B2C1D0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04" y="6975061"/>
            <a:ext cx="4590636" cy="2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4003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733B983-2D24-4221-914A-DF27EAAC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265" y="2139124"/>
            <a:ext cx="12232035" cy="155050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병합할 때마다 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가장 중간부터 시작하며 영역을 확장해 나가자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  <p:pic>
        <p:nvPicPr>
          <p:cNvPr id="6146" name="Picture 2" descr="https://postfiles.pstatic.net/20160731_38/kks227_1469958404757SXgdj_PNG/12.png?type=w3">
            <a:extLst>
              <a:ext uri="{FF2B5EF4-FFF2-40B4-BE49-F238E27FC236}">
                <a16:creationId xmlns:a16="http://schemas.microsoft.com/office/drawing/2014/main" id="{06F1FE2E-9B0A-4C39-B168-9E58F701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3912703"/>
            <a:ext cx="5087593" cy="27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ostfiles.pstatic.net/20160731_248/kks227_1469958404977KHn72_PNG/13.png?type=w3">
            <a:extLst>
              <a:ext uri="{FF2B5EF4-FFF2-40B4-BE49-F238E27FC236}">
                <a16:creationId xmlns:a16="http://schemas.microsoft.com/office/drawing/2014/main" id="{9CB708E4-F29B-446E-BBDF-1C611E2F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68" y="3897794"/>
            <a:ext cx="5115548" cy="27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ostfiles.pstatic.net/20160731_204/kks227_1469958405199FOzRt_PNG/14.png?type=w3">
            <a:extLst>
              <a:ext uri="{FF2B5EF4-FFF2-40B4-BE49-F238E27FC236}">
                <a16:creationId xmlns:a16="http://schemas.microsoft.com/office/drawing/2014/main" id="{D0663FC8-3FED-4511-885C-78CB2DC2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6890541"/>
            <a:ext cx="5193197" cy="2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39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분할 정복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히스토그램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B5DB90-8E9E-461D-B967-FDDA351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2872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문제를 병합할 때마다 해당 문제의 답은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왼쪽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3A32C3"/>
                </a:solidFill>
                <a:latin typeface="+mn-ea"/>
                <a:ea typeface="+mn-ea"/>
              </a:rPr>
              <a:t>오른쪽 영역에서 얻어진 최대 영역</a:t>
            </a:r>
            <a:r>
              <a:rPr lang="en-US" altLang="ko-KR" dirty="0">
                <a:latin typeface="+mn-ea"/>
                <a:ea typeface="+mn-ea"/>
              </a:rPr>
              <a:t>,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9E25"/>
                </a:solidFill>
                <a:latin typeface="+mn-ea"/>
                <a:ea typeface="+mn-ea"/>
              </a:rPr>
              <a:t>양쪽 영역에 걸친 직사각형 중 최대 영역</a:t>
            </a:r>
            <a:r>
              <a:rPr lang="ko-KR" altLang="en-US" dirty="0">
                <a:latin typeface="+mn-ea"/>
                <a:ea typeface="+mn-ea"/>
              </a:rPr>
              <a:t> 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중 최댓값이 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B5D23-AC0B-4E39-809D-F0AB31A2A8A8}"/>
              </a:ext>
            </a:extLst>
          </p:cNvPr>
          <p:cNvSpPr txBox="1"/>
          <p:nvPr/>
        </p:nvSpPr>
        <p:spPr>
          <a:xfrm>
            <a:off x="2082248" y="6102108"/>
            <a:ext cx="8455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1039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PS</a:t>
            </a:r>
            <a:r>
              <a:rPr lang="ko-KR" altLang="en-US" dirty="0">
                <a:latin typeface="+mn-ea"/>
                <a:ea typeface="+mn-ea"/>
              </a:rPr>
              <a:t>를 잘하려면 다음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요소가 필요</a:t>
            </a: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</a:p>
        </p:txBody>
      </p:sp>
    </p:spTree>
    <p:extLst>
      <p:ext uri="{BB962C8B-B14F-4D97-AF65-F5344CB8AC3E}">
        <p14:creationId xmlns:p14="http://schemas.microsoft.com/office/powerpoint/2010/main" val="2242158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구현력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본인이 생각하는 알고리즘을 그대로 소스코드로 구현하는 과정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프로그램 순서도를 명확하게 만들고 사용해야 될 변수나 함수의 데이터 타입 등을 올바르게 정하는 과정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대충 어떻게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하라는지는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알겠는데 </a:t>
            </a:r>
            <a:r>
              <a:rPr lang="ko-KR" altLang="en-US" b="1" dirty="0" err="1">
                <a:solidFill>
                  <a:srgbClr val="0070C0"/>
                </a:solidFill>
                <a:latin typeface="+mn-ea"/>
                <a:ea typeface="+mn-ea"/>
              </a:rPr>
              <a:t>코딩하려니깐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 한 줄도 못 짜겠다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내가 지금 뭘 짜고 있는지를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코드가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1000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바이트가 넘어가면 엄두가 안 난다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디버깅을 어떻게 해야 되는지 모르겠다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내가 어떤 프로그램을 만들고자 하는지를 명확하게 하자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무엇을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입력받아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어디에 저장하고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어떤 과정을 거쳐서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중간 결과로 무엇을 얻고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최종적으로 이런 결과물을 이렇게 출력한다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순서도와 데이터 타입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/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자료구조를 차근차근 종이에 적어가면서 연습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하다 보면 이를 머리속으로 하게 되고 더 나아가면 코딩하면서 동시에 생각하는 수준까지 될 수 있다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3222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문제해결능력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내가 알고 있는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다양한 테크닉들을 지금 당면한 문제에 맞게 변형하여 적용하는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문제를 창의적인 시각에서 접근하여 해결하는 능력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934213"/>
            <a:ext cx="11861800" cy="319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내가 아는 알고리즘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자료구조</a:t>
            </a:r>
            <a:endParaRPr lang="en-US" altLang="ko-KR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양질의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(30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분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~ 2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시간 고민하면 해결 가능한 문제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를 풀자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이전에 본인이 접근한 다양한 방법들을 잘 정리해 두자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64016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147680"/>
            <a:ext cx="11861800" cy="3396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배경지식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기초적인 프로그래밍 문법 및 알고리즘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자료구조 등을 아는 것</a:t>
            </a:r>
            <a:b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시중에 있는 다양한 책 또는 인터넷을 통해 익힐 수 있음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571500" y="5181600"/>
            <a:ext cx="11861800" cy="4370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/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어떻게 접근해야 할지 모른다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그래서 솔루션을 열었는데 생판 모르는 외계어가 적혀져 있다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세 항목 중 제일 익히기 쉬운 부분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b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  <a:latin typeface="+mn-ea"/>
                <a:ea typeface="+mn-ea"/>
              </a:rPr>
              <a:t>상위권에 도달하기 위해서는 굉장히 지엽적인 자료구조나 알고리즘을 공부하기도 함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77519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열심히 공부했는데 문제를 왜 못 풀까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나는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빡대가리야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….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강의도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돈주고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사서 듣고 책도 사서 읽었는데 실력이 안 는다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문제는 배경지식이 아니라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6600" b="1" dirty="0">
                <a:solidFill>
                  <a:srgbClr val="0070C0"/>
                </a:solidFill>
                <a:latin typeface="+mn-ea"/>
                <a:ea typeface="+mn-ea"/>
              </a:rPr>
              <a:t>다른 영역에 있을 수도 있다</a:t>
            </a:r>
            <a:r>
              <a:rPr lang="en-US" altLang="ko-KR" sz="6600" b="1" dirty="0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8258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PS</a:t>
            </a:r>
            <a:r>
              <a:rPr lang="ko-KR" altLang="en-US" dirty="0">
                <a:latin typeface="+mj-ea"/>
                <a:ea typeface="+mj-ea"/>
              </a:rPr>
              <a:t>를 잘하려면 무엇을 공부해야 할까요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73DA7D3-F889-4ABA-8B1F-87C4127630C8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345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배경지식을 충분히 공부했음에도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문제를 접근조차 하지 못하겠다면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컴퓨팅적 </a:t>
            </a:r>
            <a:r>
              <a:rPr lang="ko-KR" altLang="en-US" sz="3200" b="1" dirty="0" err="1">
                <a:solidFill>
                  <a:srgbClr val="0070C0"/>
                </a:solidFill>
                <a:latin typeface="+mn-ea"/>
                <a:ea typeface="+mn-ea"/>
              </a:rPr>
              <a:t>사고력＂이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 부족한 상황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재귀함수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완전탐색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백트래킹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, BFS,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분할 정복에 대한 이해 자체가 어려움 </a:t>
            </a:r>
            <a:r>
              <a:rPr lang="en-US" altLang="ko-KR" sz="3200" b="1" dirty="0">
                <a:solidFill>
                  <a:srgbClr val="0070C0"/>
                </a:solidFill>
                <a:latin typeface="+mn-ea"/>
                <a:ea typeface="+mn-ea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+mn-ea"/>
                <a:ea typeface="+mn-ea"/>
              </a:rPr>
              <a:t>이해하지를 못했으니 문제에 적용이 안 됨</a:t>
            </a:r>
            <a:endParaRPr lang="en-US" altLang="ko-KR" sz="3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275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661</Words>
  <Application>Microsoft Office PowerPoint</Application>
  <PresentationFormat>사용자 지정</PresentationFormat>
  <Paragraphs>104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KoPubWorldDotum</vt:lpstr>
      <vt:lpstr>나눔고딕</vt:lpstr>
      <vt:lpstr>KoPubWorld돋움체 Bold</vt:lpstr>
      <vt:lpstr>KoPubWorld돋움체 Medium</vt:lpstr>
      <vt:lpstr>Nanum Gothic ExtraBold</vt:lpstr>
      <vt:lpstr>Nanum Gothic</vt:lpstr>
      <vt:lpstr>나눔스퀘어라운드 ExtraBold</vt:lpstr>
      <vt:lpstr>KBIZ한마음고딕 B</vt:lpstr>
      <vt:lpstr>ModernPortfolio</vt:lpstr>
      <vt:lpstr>2019_Winter_Data_Structure : Week_1</vt:lpstr>
      <vt:lpstr>PS가 뭔가요? 왜 PS를 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PS를 잘하려면 무엇을 공부해야 할까요?</vt:lpstr>
      <vt:lpstr>본인은 왜 PS를 공부하시나요?</vt:lpstr>
      <vt:lpstr>본인은 왜 PS를 공부하시나요?</vt:lpstr>
      <vt:lpstr>Big-O Rotation : ”최고차항이 지배한다”</vt:lpstr>
      <vt:lpstr>Big-O Rotation : ”최고차항이 지배한다”</vt:lpstr>
      <vt:lpstr>Big-O Rotation : ”최고차항이 지배한다”</vt:lpstr>
      <vt:lpstr>Space Complexity : 프로그램의 메모리 사용량 분석</vt:lpstr>
      <vt:lpstr>Tip) 메모리 제한 살펴보기</vt:lpstr>
      <vt:lpstr>Tip) 메모리 제한 살펴보기</vt:lpstr>
      <vt:lpstr>* Code Feedback Time! *</vt:lpstr>
      <vt:lpstr>완전 탐색 (Brute-Force)</vt:lpstr>
      <vt:lpstr>분할 정복 – 병합 정렬, 이분 탐색, 거듭제곱 연산 등…</vt:lpstr>
      <vt:lpstr>분할 정복 – 이분 탐색</vt:lpstr>
      <vt:lpstr>분할 정복 – 히스토그램</vt:lpstr>
      <vt:lpstr>분할 정복 – 히스토그램</vt:lpstr>
      <vt:lpstr>분할 정복 – 히스토그램</vt:lpstr>
      <vt:lpstr>분할 정복 – 히스토그램</vt:lpstr>
      <vt:lpstr>분할 정복 – 히스토그램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21</cp:revision>
  <cp:lastPrinted>2019-04-07T08:37:03Z</cp:lastPrinted>
  <dcterms:modified xsi:type="dcterms:W3CDTF">2019-11-06T10:55:09Z</dcterms:modified>
</cp:coreProperties>
</file>