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6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9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L  시퀀스 컨테이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STL  시퀀스 컨테이너</a:t>
            </a:r>
          </a:p>
        </p:txBody>
      </p:sp>
      <p:sp>
        <p:nvSpPr>
          <p:cNvPr id="120" name="숭실대 전자공학전공…"/>
          <p:cNvSpPr txBox="1"/>
          <p:nvPr>
            <p:ph type="subTitle" sz="quarter" idx="1"/>
          </p:nvPr>
        </p:nvSpPr>
        <p:spPr>
          <a:xfrm>
            <a:off x="8221315" y="7773030"/>
            <a:ext cx="4694585" cy="1130301"/>
          </a:xfrm>
          <a:prstGeom prst="rect">
            <a:avLst/>
          </a:prstGeom>
        </p:spPr>
        <p:txBody>
          <a:bodyPr/>
          <a:lstStyle/>
          <a:p>
            <a:pPr defTabSz="502412">
              <a:defRPr sz="3182"/>
            </a:pPr>
            <a:r>
              <a:t>숭실대 전자공학전공</a:t>
            </a:r>
          </a:p>
          <a:p>
            <a:pPr defTabSz="502412">
              <a:defRPr sz="3182"/>
            </a:pPr>
            <a:r>
              <a:t>오 현 식</a:t>
            </a:r>
          </a:p>
        </p:txBody>
      </p:sp>
      <p:sp>
        <p:nvSpPr>
          <p:cNvPr id="121" name="C++14 기준"/>
          <p:cNvSpPr txBox="1"/>
          <p:nvPr/>
        </p:nvSpPr>
        <p:spPr>
          <a:xfrm>
            <a:off x="9088552" y="5487276"/>
            <a:ext cx="201357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C++14 기준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rray 란?"/>
          <p:cNvSpPr txBox="1"/>
          <p:nvPr>
            <p:ph type="title" idx="4294967295"/>
          </p:nvPr>
        </p:nvSpPr>
        <p:spPr>
          <a:xfrm>
            <a:off x="952500" y="254000"/>
            <a:ext cx="3811898" cy="787231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Array 란?</a:t>
            </a:r>
          </a:p>
        </p:txBody>
      </p:sp>
      <p:pic>
        <p:nvPicPr>
          <p:cNvPr id="152" name="스크린샷 2018-04-14 오후 10.14.01.png" descr="스크린샷 2018-04-14 오후 10.14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343" y="2201706"/>
            <a:ext cx="5016501" cy="511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스크린샷 2018-04-14 오후 10.14.10.png" descr="스크린샷 2018-04-14 오후 10.14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3234" y="1073038"/>
            <a:ext cx="4749801" cy="626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스크린샷 2018-04-14 오후 10.11.47.png" descr="스크린샷 2018-04-14 오후 10.11.4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316" y="7560218"/>
            <a:ext cx="12286168" cy="121684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직사각형"/>
          <p:cNvSpPr/>
          <p:nvPr/>
        </p:nvSpPr>
        <p:spPr>
          <a:xfrm>
            <a:off x="1520208" y="4119177"/>
            <a:ext cx="4404473" cy="98427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직사각형"/>
          <p:cNvSpPr/>
          <p:nvPr/>
        </p:nvSpPr>
        <p:spPr>
          <a:xfrm>
            <a:off x="8337024" y="1095506"/>
            <a:ext cx="1987655" cy="43213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rray 란?"/>
          <p:cNvSpPr txBox="1"/>
          <p:nvPr>
            <p:ph type="title" idx="4294967295"/>
          </p:nvPr>
        </p:nvSpPr>
        <p:spPr>
          <a:xfrm>
            <a:off x="889185" y="519920"/>
            <a:ext cx="3811899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Array 란?</a:t>
            </a:r>
          </a:p>
        </p:txBody>
      </p:sp>
      <p:pic>
        <p:nvPicPr>
          <p:cNvPr id="159" name="스크린샷 2018-04-14 오후 10.18.21.png" descr="스크린샷 2018-04-14 오후 10.18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506" y="1803823"/>
            <a:ext cx="5026431" cy="6145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스크린샷 2018-04-14 오후 10.18.00.png" descr="스크린샷 2018-04-14 오후 10.18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9654" y="4241027"/>
            <a:ext cx="5588888" cy="127154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직사각형"/>
          <p:cNvSpPr/>
          <p:nvPr/>
        </p:nvSpPr>
        <p:spPr>
          <a:xfrm>
            <a:off x="2839125" y="4107300"/>
            <a:ext cx="1532375" cy="43213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rray 란?"/>
          <p:cNvSpPr txBox="1"/>
          <p:nvPr>
            <p:ph type="title" idx="4294967295"/>
          </p:nvPr>
        </p:nvSpPr>
        <p:spPr>
          <a:xfrm>
            <a:off x="547287" y="228674"/>
            <a:ext cx="3811898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Array 란?</a:t>
            </a:r>
          </a:p>
        </p:txBody>
      </p:sp>
      <p:pic>
        <p:nvPicPr>
          <p:cNvPr id="164" name="스크린샷 2018-04-14 오후 10.30.15.png" descr="스크린샷 2018-04-14 오후 10.30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976" y="1301978"/>
            <a:ext cx="8202230" cy="7149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스크린샷 2018-04-14 오후 10.29.32.png" descr="스크린샷 2018-04-14 오후 10.29.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70138" y="3561701"/>
            <a:ext cx="6391288" cy="958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스크린샷 2018-04-14 오후 10.42.32.png" descr="스크린샷 2018-04-14 오후 10.42.3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7685" y="1360553"/>
            <a:ext cx="6267059" cy="219165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직사각형"/>
          <p:cNvSpPr/>
          <p:nvPr/>
        </p:nvSpPr>
        <p:spPr>
          <a:xfrm>
            <a:off x="2088332" y="3870961"/>
            <a:ext cx="1639426" cy="55046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직사각형"/>
          <p:cNvSpPr/>
          <p:nvPr/>
        </p:nvSpPr>
        <p:spPr>
          <a:xfrm>
            <a:off x="1301122" y="6291426"/>
            <a:ext cx="3213846" cy="43213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rray 란?"/>
          <p:cNvSpPr txBox="1"/>
          <p:nvPr>
            <p:ph type="title" idx="4294967295"/>
          </p:nvPr>
        </p:nvSpPr>
        <p:spPr>
          <a:xfrm>
            <a:off x="547287" y="228674"/>
            <a:ext cx="3811898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Array 란?</a:t>
            </a:r>
          </a:p>
        </p:txBody>
      </p:sp>
      <p:pic>
        <p:nvPicPr>
          <p:cNvPr id="171" name="스크린샷 2018-04-14 오후 10.47.26.png" descr="스크린샷 2018-04-14 오후 10.47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6220" y="1134435"/>
            <a:ext cx="4410420" cy="8026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스크린샷 2018-04-14 오후 10.47.14.png" descr="스크린샷 2018-04-14 오후 10.47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30271" y="4369026"/>
            <a:ext cx="6366695" cy="101554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직사각형"/>
          <p:cNvSpPr/>
          <p:nvPr/>
        </p:nvSpPr>
        <p:spPr>
          <a:xfrm>
            <a:off x="2155980" y="3376175"/>
            <a:ext cx="311572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직사각형"/>
          <p:cNvSpPr/>
          <p:nvPr/>
        </p:nvSpPr>
        <p:spPr>
          <a:xfrm>
            <a:off x="2155980" y="6031753"/>
            <a:ext cx="311572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rray와는 다르게 더 많은 원소를 수용할 수 있도록 할당된 용량(capacity) 초과시  추가공간 자동 할당 (reallocati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array와는 다르게 더 많은 원소를 수용할 수 있도록 할당된 용량(capacity) 초과시  추가공간 자동 할당 (reallocation)  </a:t>
            </a:r>
          </a:p>
          <a:p>
            <a:pPr/>
            <a:r>
              <a:t>vector 크기 확장, 순차열 중간 원소 삽입/삭제시 오버헤드 발생</a:t>
            </a:r>
          </a:p>
          <a:p>
            <a:pPr/>
          </a:p>
          <a:p>
            <a:pPr/>
          </a:p>
          <a:p>
            <a:pPr/>
          </a:p>
        </p:txBody>
      </p:sp>
      <p:sp>
        <p:nvSpPr>
          <p:cNvPr id="177" name="Vector 란?"/>
          <p:cNvSpPr txBox="1"/>
          <p:nvPr>
            <p:ph type="title" idx="4294967295"/>
          </p:nvPr>
        </p:nvSpPr>
        <p:spPr>
          <a:xfrm>
            <a:off x="547287" y="228674"/>
            <a:ext cx="3811898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Vector 란?</a:t>
            </a:r>
          </a:p>
        </p:txBody>
      </p:sp>
      <p:pic>
        <p:nvPicPr>
          <p:cNvPr id="178" name="스크린샷 2018-04-14 오후 10.54.48.png" descr="스크린샷 2018-04-14 오후 10.54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7295" y="4242365"/>
            <a:ext cx="6946901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스크린샷 2018-04-14 오후 11.01.26.png" descr="스크린샷 2018-04-14 오후 11.01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0260" y="5170653"/>
            <a:ext cx="7784280" cy="3620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장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장점  </a:t>
            </a:r>
          </a:p>
          <a:p>
            <a:pPr marL="0" indent="0">
              <a:buSzTx/>
              <a:buNone/>
              <a:defRPr sz="3000"/>
            </a:pPr>
            <a:r>
              <a:t>        개별 원소들을 Index로 접근 가능</a:t>
            </a:r>
          </a:p>
          <a:p>
            <a:pPr marL="0" indent="0">
              <a:buSzTx/>
              <a:buNone/>
              <a:defRPr sz="3000"/>
            </a:pPr>
            <a:r>
              <a:t>        배열 마지막 원소의 삽입/삭제가 빠르다 -&gt; deque, list 보다 빠름</a:t>
            </a:r>
          </a:p>
          <a:p>
            <a:pPr>
              <a:defRPr sz="3000"/>
            </a:pPr>
            <a:r>
              <a:t>단점</a:t>
            </a:r>
          </a:p>
          <a:p>
            <a:pPr marL="0" indent="0">
              <a:buSzTx/>
              <a:buNone/>
              <a:defRPr sz="3000"/>
            </a:pPr>
            <a:r>
              <a:t>        원소 삽입/삭제를 맨끝이 아닌 다른 곳에서 할 경우 시간이 현저히 오래 걸림</a:t>
            </a:r>
          </a:p>
          <a:p>
            <a:pPr marL="0" indent="0">
              <a:buSzTx/>
              <a:buNone/>
              <a:defRPr sz="3000"/>
            </a:pPr>
            <a:r>
              <a:t>         동적으로 컨테이너 크기가 확장/축소되나 Reallocation 비용이 큼   -&gt; 처음부터 크게 잡자</a:t>
            </a:r>
          </a:p>
        </p:txBody>
      </p:sp>
      <p:sp>
        <p:nvSpPr>
          <p:cNvPr id="182" name="Vector 란?"/>
          <p:cNvSpPr txBox="1"/>
          <p:nvPr>
            <p:ph type="title" idx="4294967295"/>
          </p:nvPr>
        </p:nvSpPr>
        <p:spPr>
          <a:xfrm>
            <a:off x="547287" y="228674"/>
            <a:ext cx="3811898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Vector 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Vector 는 언제 사용하는 것이 좋을까?…"/>
          <p:cNvSpPr txBox="1"/>
          <p:nvPr>
            <p:ph type="body" idx="1"/>
          </p:nvPr>
        </p:nvSpPr>
        <p:spPr>
          <a:xfrm>
            <a:off x="1193471" y="1270000"/>
            <a:ext cx="11099801" cy="7213600"/>
          </a:xfrm>
          <a:prstGeom prst="rect">
            <a:avLst/>
          </a:prstGeom>
        </p:spPr>
        <p:txBody>
          <a:bodyPr/>
          <a:lstStyle/>
          <a:p>
            <a:pPr/>
            <a:r>
              <a:t>Vector 는 언제 사용하는 것이 좋을까?</a:t>
            </a:r>
          </a:p>
          <a:p>
            <a:pPr lvl="1" marL="0" indent="0">
              <a:buSzTx/>
              <a:buNone/>
            </a:pPr>
            <a:r>
              <a:t>중간의 데이터 삽입/ 삭제가 없을 때    </a:t>
            </a:r>
          </a:p>
          <a:p>
            <a:pPr marL="0" indent="0">
              <a:buSzTx/>
              <a:buNone/>
            </a:pPr>
            <a:r>
              <a:t>랜덤 접근이 필요 할 때     -&gt;  list를 사용 할 경우 현저히 오래 걸림</a:t>
            </a:r>
          </a:p>
          <a:p>
            <a:pPr marL="0" indent="0">
              <a:buSzTx/>
              <a:buNone/>
            </a:pPr>
            <a:r>
              <a:t>배열의 크기를 알 수 없을 때   -&gt;  array는 고정된 크기 N이 전제</a:t>
            </a:r>
          </a:p>
        </p:txBody>
      </p:sp>
      <p:sp>
        <p:nvSpPr>
          <p:cNvPr id="185" name="Vector 란?"/>
          <p:cNvSpPr txBox="1"/>
          <p:nvPr>
            <p:ph type="title" idx="4294967295"/>
          </p:nvPr>
        </p:nvSpPr>
        <p:spPr>
          <a:xfrm>
            <a:off x="547287" y="228674"/>
            <a:ext cx="3811898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Vector 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Vector 란?"/>
          <p:cNvSpPr txBox="1"/>
          <p:nvPr>
            <p:ph type="title" idx="4294967295"/>
          </p:nvPr>
        </p:nvSpPr>
        <p:spPr>
          <a:xfrm>
            <a:off x="547287" y="228674"/>
            <a:ext cx="3811898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Vector 란?</a:t>
            </a:r>
          </a:p>
        </p:txBody>
      </p:sp>
      <p:pic>
        <p:nvPicPr>
          <p:cNvPr id="188" name="스크린샷 2018-04-14 오후 10.59.27.png" descr="스크린샷 2018-04-14 오후 10.59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4762" y="1204642"/>
            <a:ext cx="4903106" cy="86843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스크린샷 2018-04-14 오후 10.59.08.png" descr="스크린샷 2018-04-14 오후 10.59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5154" y="4297709"/>
            <a:ext cx="5956363" cy="11581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직사각형"/>
          <p:cNvSpPr/>
          <p:nvPr/>
        </p:nvSpPr>
        <p:spPr>
          <a:xfrm>
            <a:off x="1529122" y="2788554"/>
            <a:ext cx="2337097" cy="87023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직사각형"/>
          <p:cNvSpPr/>
          <p:nvPr/>
        </p:nvSpPr>
        <p:spPr>
          <a:xfrm>
            <a:off x="3156080" y="3893468"/>
            <a:ext cx="1135469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Vector 란?"/>
          <p:cNvSpPr txBox="1"/>
          <p:nvPr>
            <p:ph type="title"/>
          </p:nvPr>
        </p:nvSpPr>
        <p:spPr>
          <a:xfrm>
            <a:off x="319354" y="456606"/>
            <a:ext cx="3811899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Vector 란?</a:t>
            </a:r>
          </a:p>
        </p:txBody>
      </p:sp>
      <p:pic>
        <p:nvPicPr>
          <p:cNvPr id="194" name="스크린샷 2018-04-14 오후 11.06.14.png" descr="스크린샷 2018-04-14 오후 11.06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854" y="1857736"/>
            <a:ext cx="6628169" cy="6957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스크린샷 2018-04-14 오후 11.06.04.png" descr="스크린샷 2018-04-14 오후 11.06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7141" y="4451788"/>
            <a:ext cx="5308638" cy="85002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직사각형"/>
          <p:cNvSpPr/>
          <p:nvPr/>
        </p:nvSpPr>
        <p:spPr>
          <a:xfrm>
            <a:off x="2673273" y="6387969"/>
            <a:ext cx="1247190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직사각형"/>
          <p:cNvSpPr/>
          <p:nvPr/>
        </p:nvSpPr>
        <p:spPr>
          <a:xfrm>
            <a:off x="2729133" y="4284311"/>
            <a:ext cx="1135469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직사각형"/>
          <p:cNvSpPr/>
          <p:nvPr/>
        </p:nvSpPr>
        <p:spPr>
          <a:xfrm>
            <a:off x="4588290" y="4284311"/>
            <a:ext cx="883243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직사각형"/>
          <p:cNvSpPr/>
          <p:nvPr/>
        </p:nvSpPr>
        <p:spPr>
          <a:xfrm>
            <a:off x="4496877" y="6387969"/>
            <a:ext cx="958817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Vector 란?"/>
          <p:cNvSpPr txBox="1"/>
          <p:nvPr>
            <p:ph type="title" idx="4294967295"/>
          </p:nvPr>
        </p:nvSpPr>
        <p:spPr>
          <a:xfrm>
            <a:off x="610601" y="583235"/>
            <a:ext cx="3811899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Vector 란?</a:t>
            </a:r>
          </a:p>
        </p:txBody>
      </p:sp>
      <p:pic>
        <p:nvPicPr>
          <p:cNvPr id="202" name="스크린샷 2018-04-14 오후 11.17.34.png" descr="스크린샷 2018-04-14 오후 11.17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399" y="2369527"/>
            <a:ext cx="3637160" cy="5014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스크린샷 2018-04-14 오후 11.17.24.png" descr="스크린샷 2018-04-14 오후 11.17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1864" y="4431050"/>
            <a:ext cx="4940385" cy="89149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직사각형"/>
          <p:cNvSpPr/>
          <p:nvPr/>
        </p:nvSpPr>
        <p:spPr>
          <a:xfrm>
            <a:off x="1335092" y="4548706"/>
            <a:ext cx="1793086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직사각형"/>
          <p:cNvSpPr/>
          <p:nvPr/>
        </p:nvSpPr>
        <p:spPr>
          <a:xfrm>
            <a:off x="1358083" y="5376374"/>
            <a:ext cx="1462234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반복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반복자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array&lt;T,N&gt; 컨테이너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vector&lt;T&gt; 컨테이너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deque&lt;T&gt; 컨테이너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queue&lt;T&gt; 컨테이너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list&lt;T&gt; 컨테이너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forward_list&lt;T&gt; 컨테이너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stack&lt;T&gt; 컨테이너 어댑터</a:t>
            </a:r>
          </a:p>
        </p:txBody>
      </p:sp>
      <p:sp>
        <p:nvSpPr>
          <p:cNvPr id="124" name="목 차"/>
          <p:cNvSpPr txBox="1"/>
          <p:nvPr>
            <p:ph type="title" idx="4294967295"/>
          </p:nvPr>
        </p:nvSpPr>
        <p:spPr>
          <a:xfrm>
            <a:off x="5325740" y="292100"/>
            <a:ext cx="2353320" cy="866726"/>
          </a:xfrm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/>
            <a:r>
              <a:t>목 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Vector 란?"/>
          <p:cNvSpPr txBox="1"/>
          <p:nvPr>
            <p:ph type="title"/>
          </p:nvPr>
        </p:nvSpPr>
        <p:spPr>
          <a:xfrm>
            <a:off x="265739" y="252431"/>
            <a:ext cx="3811899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Vector 란?</a:t>
            </a:r>
          </a:p>
        </p:txBody>
      </p:sp>
      <p:pic>
        <p:nvPicPr>
          <p:cNvPr id="208" name="스크린샷 2018-04-14 오후 11.26.36.png" descr="스크린샷 2018-04-14 오후 11.26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631" y="1580658"/>
            <a:ext cx="3601838" cy="3403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스크린샷 2018-04-14 오후 11.26.26.png" descr="스크린샷 2018-04-14 오후 11.26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963" y="4896667"/>
            <a:ext cx="4140201" cy="52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스크린샷 2018-04-14 오후 11.27.50.png" descr="스크린샷 2018-04-14 오후 11.27.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0601" y="5525225"/>
            <a:ext cx="3811899" cy="3588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스크린샷 2018-04-14 오후 11.27.40.png" descr="스크린샷 2018-04-14 오후 11.27.4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4103" y="9070554"/>
            <a:ext cx="4724401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스크린샷 2018-04-14 오후 11.30.15.png" descr="스크린샷 2018-04-14 오후 11.30.1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59197" y="1338177"/>
            <a:ext cx="3796389" cy="3888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스크린샷 2018-04-14 오후 11.27.11.png" descr="스크린샷 2018-04-14 오후 11.27.1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90749" y="5461658"/>
            <a:ext cx="4636631" cy="55748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직사각형"/>
          <p:cNvSpPr/>
          <p:nvPr/>
        </p:nvSpPr>
        <p:spPr>
          <a:xfrm>
            <a:off x="1024716" y="3606083"/>
            <a:ext cx="1564032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직사각형"/>
          <p:cNvSpPr/>
          <p:nvPr/>
        </p:nvSpPr>
        <p:spPr>
          <a:xfrm>
            <a:off x="1024716" y="7710490"/>
            <a:ext cx="2983668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직사각형"/>
          <p:cNvSpPr/>
          <p:nvPr/>
        </p:nvSpPr>
        <p:spPr>
          <a:xfrm>
            <a:off x="7157564" y="3606083"/>
            <a:ext cx="2011858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Vector 란?"/>
          <p:cNvSpPr txBox="1"/>
          <p:nvPr>
            <p:ph type="title" idx="4294967295"/>
          </p:nvPr>
        </p:nvSpPr>
        <p:spPr>
          <a:xfrm>
            <a:off x="415179" y="321404"/>
            <a:ext cx="3811899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Vector 란?</a:t>
            </a:r>
          </a:p>
        </p:txBody>
      </p:sp>
      <p:pic>
        <p:nvPicPr>
          <p:cNvPr id="219" name="스크린샷 2018-04-14 오후 11.37.02.png" descr="스크린샷 2018-04-14 오후 11.37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830" y="1725808"/>
            <a:ext cx="4358068" cy="3638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스크린샷 2018-04-14 오후 11.37.12.png" descr="스크린샷 2018-04-14 오후 11.37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9808" y="1693083"/>
            <a:ext cx="4458072" cy="788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스크린샷 2018-04-14 오후 11.40.55.png" descr="스크린샷 2018-04-14 오후 11.40.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5376" y="5640513"/>
            <a:ext cx="7926378" cy="3330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스크린샷 2018-04-14 오후 11.41.37.png" descr="스크린샷 2018-04-14 오후 11.41.3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99808" y="5523915"/>
            <a:ext cx="4458072" cy="78317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직사각형"/>
          <p:cNvSpPr/>
          <p:nvPr/>
        </p:nvSpPr>
        <p:spPr>
          <a:xfrm>
            <a:off x="1185652" y="3652615"/>
            <a:ext cx="2095379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직사각형"/>
          <p:cNvSpPr/>
          <p:nvPr/>
        </p:nvSpPr>
        <p:spPr>
          <a:xfrm>
            <a:off x="1013772" y="7780013"/>
            <a:ext cx="2439140" cy="18049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직사각형"/>
          <p:cNvSpPr/>
          <p:nvPr/>
        </p:nvSpPr>
        <p:spPr>
          <a:xfrm>
            <a:off x="3670875" y="7728957"/>
            <a:ext cx="5048170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Vector 란?"/>
          <p:cNvSpPr txBox="1"/>
          <p:nvPr>
            <p:ph type="title" idx="4294967295"/>
          </p:nvPr>
        </p:nvSpPr>
        <p:spPr>
          <a:xfrm>
            <a:off x="747949" y="573850"/>
            <a:ext cx="3811899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Vector 란?</a:t>
            </a:r>
          </a:p>
        </p:txBody>
      </p:sp>
      <p:pic>
        <p:nvPicPr>
          <p:cNvPr id="228" name="스크린샷 2018-04-14 오후 11.57.12.png" descr="스크린샷 2018-04-14 오후 11.57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410" y="2085010"/>
            <a:ext cx="6256109" cy="7149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스크린샷 2018-04-14 오후 11.56.52.png" descr="스크린샷 2018-04-14 오후 11.56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75512" y="4464780"/>
            <a:ext cx="6010892" cy="239029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직사각형"/>
          <p:cNvSpPr/>
          <p:nvPr/>
        </p:nvSpPr>
        <p:spPr>
          <a:xfrm>
            <a:off x="3507902" y="6744877"/>
            <a:ext cx="1118091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직사각형"/>
          <p:cNvSpPr/>
          <p:nvPr/>
        </p:nvSpPr>
        <p:spPr>
          <a:xfrm>
            <a:off x="3507902" y="7044308"/>
            <a:ext cx="1118091" cy="28261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직사각형"/>
          <p:cNvSpPr/>
          <p:nvPr/>
        </p:nvSpPr>
        <p:spPr>
          <a:xfrm>
            <a:off x="3507902" y="7354684"/>
            <a:ext cx="1118091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직사각형"/>
          <p:cNvSpPr/>
          <p:nvPr/>
        </p:nvSpPr>
        <p:spPr>
          <a:xfrm>
            <a:off x="3507902" y="7665060"/>
            <a:ext cx="1118091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직사각형"/>
          <p:cNvSpPr/>
          <p:nvPr/>
        </p:nvSpPr>
        <p:spPr>
          <a:xfrm>
            <a:off x="3715370" y="7964490"/>
            <a:ext cx="1118091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직사각형"/>
          <p:cNvSpPr/>
          <p:nvPr/>
        </p:nvSpPr>
        <p:spPr>
          <a:xfrm>
            <a:off x="1082923" y="8285811"/>
            <a:ext cx="1244810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List 란?"/>
          <p:cNvSpPr txBox="1"/>
          <p:nvPr>
            <p:ph type="title" idx="4294967295"/>
          </p:nvPr>
        </p:nvSpPr>
        <p:spPr>
          <a:xfrm>
            <a:off x="482028" y="814445"/>
            <a:ext cx="3811899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List 란?</a:t>
            </a:r>
          </a:p>
        </p:txBody>
      </p:sp>
      <p:sp>
        <p:nvSpPr>
          <p:cNvPr id="238" name="Doubly linked list 로 구현되어 있음"/>
          <p:cNvSpPr txBox="1"/>
          <p:nvPr>
            <p:ph type="body" idx="1"/>
          </p:nvPr>
        </p:nvSpPr>
        <p:spPr>
          <a:xfrm>
            <a:off x="952500" y="-508043"/>
            <a:ext cx="11099800" cy="7213601"/>
          </a:xfrm>
          <a:prstGeom prst="rect">
            <a:avLst/>
          </a:prstGeom>
        </p:spPr>
        <p:txBody>
          <a:bodyPr/>
          <a:lstStyle/>
          <a:p>
            <a:pPr/>
            <a:r>
              <a:t>Doubly linked list 로 구현되어 있음</a:t>
            </a:r>
          </a:p>
        </p:txBody>
      </p:sp>
      <p:pic>
        <p:nvPicPr>
          <p:cNvPr id="239" name="스크린샷 2018-04-15 오전 12.08.29.png" descr="스크린샷 2018-04-15 오전 12.08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4414319"/>
            <a:ext cx="11099800" cy="3461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장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장점</a:t>
            </a:r>
          </a:p>
          <a:p>
            <a:pPr marL="0" indent="0">
              <a:buSzTx/>
              <a:buNone/>
            </a:pPr>
            <a:r>
              <a:t>    순차열의 어느 위치라도 N에 원소 삽입/ 삭제가 가능</a:t>
            </a:r>
          </a:p>
          <a:p>
            <a:pPr/>
            <a:r>
              <a:t>단점</a:t>
            </a:r>
          </a:p>
          <a:p>
            <a:pPr marL="0" indent="0">
              <a:buSzTx/>
              <a:buNone/>
            </a:pPr>
            <a:r>
              <a:t>     인덱스로 임의원소 접근이 불가능. ( 한쪽 방향으로 순차접근 )</a:t>
            </a:r>
          </a:p>
        </p:txBody>
      </p:sp>
      <p:sp>
        <p:nvSpPr>
          <p:cNvPr id="242" name="List 란?"/>
          <p:cNvSpPr txBox="1"/>
          <p:nvPr>
            <p:ph type="title" idx="4294967295"/>
          </p:nvPr>
        </p:nvSpPr>
        <p:spPr>
          <a:xfrm>
            <a:off x="342736" y="727399"/>
            <a:ext cx="3811899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List 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ist 란?"/>
          <p:cNvSpPr txBox="1"/>
          <p:nvPr>
            <p:ph type="title" idx="4294967295"/>
          </p:nvPr>
        </p:nvSpPr>
        <p:spPr>
          <a:xfrm>
            <a:off x="152793" y="385500"/>
            <a:ext cx="3811898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List 란?</a:t>
            </a:r>
          </a:p>
        </p:txBody>
      </p:sp>
      <p:pic>
        <p:nvPicPr>
          <p:cNvPr id="245" name="스크린샷 2018-04-15 오후 2.18.04.png" descr="스크린샷 2018-04-15 오후 2.18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929" y="1565497"/>
            <a:ext cx="6816264" cy="740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스크린샷 2018-04-15 오후 2.15.55.png" descr="스크린샷 2018-04-15 오후 2.15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03305" y="4912222"/>
            <a:ext cx="5607772" cy="140618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직사각형"/>
          <p:cNvSpPr/>
          <p:nvPr/>
        </p:nvSpPr>
        <p:spPr>
          <a:xfrm>
            <a:off x="1450226" y="3054854"/>
            <a:ext cx="3590903" cy="1023757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ist 란?"/>
          <p:cNvSpPr txBox="1"/>
          <p:nvPr>
            <p:ph type="title" idx="4294967295"/>
          </p:nvPr>
        </p:nvSpPr>
        <p:spPr>
          <a:xfrm>
            <a:off x="38827" y="372837"/>
            <a:ext cx="3811898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List 란?</a:t>
            </a:r>
          </a:p>
        </p:txBody>
      </p:sp>
      <p:pic>
        <p:nvPicPr>
          <p:cNvPr id="250" name="스크린샷 2018-04-15 오후 2.51.33.png" descr="스크린샷 2018-04-15 오후 2.51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799" y="1251668"/>
            <a:ext cx="6204593" cy="4207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스크린샷 2018-04-15 오후 2.51.44.png" descr="스크린샷 2018-04-15 오후 2.51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2528" y="5550757"/>
            <a:ext cx="5557800" cy="4207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스크린샷 2018-04-15 오후 2.51.15.png" descr="스크린샷 2018-04-15 오후 2.51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7103" y="4235515"/>
            <a:ext cx="5557800" cy="128257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직사각형"/>
          <p:cNvSpPr/>
          <p:nvPr/>
        </p:nvSpPr>
        <p:spPr>
          <a:xfrm>
            <a:off x="1936445" y="2077746"/>
            <a:ext cx="1531521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직사각형"/>
          <p:cNvSpPr/>
          <p:nvPr/>
        </p:nvSpPr>
        <p:spPr>
          <a:xfrm>
            <a:off x="1833537" y="4735495"/>
            <a:ext cx="1737337" cy="380141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직사각형"/>
          <p:cNvSpPr/>
          <p:nvPr/>
        </p:nvSpPr>
        <p:spPr>
          <a:xfrm>
            <a:off x="1845032" y="7653564"/>
            <a:ext cx="1531521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List 란?"/>
          <p:cNvSpPr txBox="1"/>
          <p:nvPr>
            <p:ph type="title" idx="4294967295"/>
          </p:nvPr>
        </p:nvSpPr>
        <p:spPr>
          <a:xfrm>
            <a:off x="-37151" y="182894"/>
            <a:ext cx="3811899" cy="787232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List 란?</a:t>
            </a:r>
          </a:p>
        </p:txBody>
      </p:sp>
      <p:pic>
        <p:nvPicPr>
          <p:cNvPr id="258" name="스크린샷 2018-04-15 오후 3.20.42.png" descr="스크린샷 2018-04-15 오후 3.20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237" y="1092157"/>
            <a:ext cx="7080190" cy="8607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스크린샷 2018-04-15 오후 3.09.46.png" descr="스크린샷 2018-04-15 오후 3.09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8316" y="4722427"/>
            <a:ext cx="5587680" cy="1698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스크린샷 2018-04-15 오후 4.27.18.png" descr="스크린샷 2018-04-15 오후 4.27.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58205" y="1092786"/>
            <a:ext cx="6960309" cy="284056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직사각형"/>
          <p:cNvSpPr/>
          <p:nvPr/>
        </p:nvSpPr>
        <p:spPr>
          <a:xfrm>
            <a:off x="396062" y="3894018"/>
            <a:ext cx="2300949" cy="28261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직사각형"/>
          <p:cNvSpPr/>
          <p:nvPr/>
        </p:nvSpPr>
        <p:spPr>
          <a:xfrm>
            <a:off x="396062" y="5733832"/>
            <a:ext cx="1254374" cy="28261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직사각형"/>
          <p:cNvSpPr/>
          <p:nvPr/>
        </p:nvSpPr>
        <p:spPr>
          <a:xfrm>
            <a:off x="396062" y="7803555"/>
            <a:ext cx="1617063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직사각형"/>
          <p:cNvSpPr/>
          <p:nvPr/>
        </p:nvSpPr>
        <p:spPr>
          <a:xfrm>
            <a:off x="4236075" y="7803555"/>
            <a:ext cx="2061971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직사각형"/>
          <p:cNvSpPr/>
          <p:nvPr/>
        </p:nvSpPr>
        <p:spPr>
          <a:xfrm>
            <a:off x="4765414" y="5733832"/>
            <a:ext cx="2429195" cy="28261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직사각형"/>
          <p:cNvSpPr/>
          <p:nvPr/>
        </p:nvSpPr>
        <p:spPr>
          <a:xfrm>
            <a:off x="406293" y="8079201"/>
            <a:ext cx="1786979" cy="231553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orward_list 란?"/>
          <p:cNvSpPr txBox="1"/>
          <p:nvPr>
            <p:ph type="title"/>
          </p:nvPr>
        </p:nvSpPr>
        <p:spPr>
          <a:xfrm>
            <a:off x="927174" y="671875"/>
            <a:ext cx="3555877" cy="1082853"/>
          </a:xfrm>
          <a:prstGeom prst="rect">
            <a:avLst/>
          </a:prstGeom>
        </p:spPr>
        <p:txBody>
          <a:bodyPr/>
          <a:lstStyle>
            <a:lvl1pPr defTabSz="420624">
              <a:defRPr sz="3672"/>
            </a:lvl1pPr>
          </a:lstStyle>
          <a:p>
            <a:pPr/>
            <a:r>
              <a:t>Forward_list 란?</a:t>
            </a:r>
          </a:p>
        </p:txBody>
      </p:sp>
      <p:sp>
        <p:nvSpPr>
          <p:cNvPr id="269" name="단일 링크드 리스트로 객체를 저장…"/>
          <p:cNvSpPr txBox="1"/>
          <p:nvPr>
            <p:ph type="body" idx="1"/>
          </p:nvPr>
        </p:nvSpPr>
        <p:spPr>
          <a:xfrm>
            <a:off x="1319724" y="488758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단일 링크드 리스트로 객체를 저장</a:t>
            </a:r>
          </a:p>
          <a:p>
            <a:pPr/>
            <a:r>
              <a:t>순방향 반복자 ( 역방향 불가 )</a:t>
            </a:r>
          </a:p>
        </p:txBody>
      </p:sp>
      <p:pic>
        <p:nvPicPr>
          <p:cNvPr id="270" name="스크린샷 2018-04-14 오후 9.34.19.png" descr="스크린샷 2018-04-14 오후 9.34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580" y="5084971"/>
            <a:ext cx="10311640" cy="3351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Forward_list 란?"/>
          <p:cNvSpPr txBox="1"/>
          <p:nvPr>
            <p:ph type="title" idx="4294967295"/>
          </p:nvPr>
        </p:nvSpPr>
        <p:spPr>
          <a:xfrm>
            <a:off x="1269072" y="621224"/>
            <a:ext cx="3510469" cy="1034624"/>
          </a:xfrm>
          <a:prstGeom prst="rect">
            <a:avLst/>
          </a:prstGeom>
        </p:spPr>
        <p:txBody>
          <a:bodyPr/>
          <a:lstStyle>
            <a:lvl1pPr defTabSz="414781">
              <a:defRPr sz="3621"/>
            </a:lvl1pPr>
          </a:lstStyle>
          <a:p>
            <a:pPr/>
            <a:r>
              <a:t>Forward_list 란?</a:t>
            </a:r>
          </a:p>
        </p:txBody>
      </p:sp>
      <p:sp>
        <p:nvSpPr>
          <p:cNvPr id="273" name="List 에 비해 처리속도/ 메모리사용량 측면에서 우수…"/>
          <p:cNvSpPr txBox="1"/>
          <p:nvPr>
            <p:ph type="body" idx="4294967295"/>
          </p:nvPr>
        </p:nvSpPr>
        <p:spPr>
          <a:xfrm>
            <a:off x="952500" y="2147598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List 에 비해 처리속도/ 메모리사용량 측면에서 우수</a:t>
            </a:r>
          </a:p>
          <a:p>
            <a:pPr/>
            <a:r>
              <a:t>List 와 삽입/ 삭제 속도는 비슷</a:t>
            </a:r>
          </a:p>
          <a:p>
            <a:pPr/>
            <a:r>
              <a:t>insert, erase 를 지원하지 않음 ( 구현의 복잡성 )  -&gt;  insert_after(), erase_after() 지원</a:t>
            </a:r>
          </a:p>
          <a:p>
            <a:pPr/>
            <a:r>
              <a:t>size 를 지원하지 않음 ( 메모리 사용량 측면 )     -&gt;           &lt;iterator&gt; 헤더의 distance() 를 사용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객체를 일정한 방식으로 저장하고 조직화하는 객체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객체를 일정한 방식으로 저장하고 조직화하는 객체</a:t>
            </a:r>
          </a:p>
          <a:p>
            <a:pPr/>
            <a:r>
              <a:t>순차 컨테이너 : 객체들을 선형적(정렬하지 않는)으로 저장. </a:t>
            </a:r>
          </a:p>
          <a:p>
            <a:pPr/>
            <a:r>
              <a:t>연관 컨테이너 : 객체들을 객체와 연관된 key값으로 위치를 정한다. key를 이용해 객체를 가져온다.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/>
            <a:r>
              <a:t>컨테이너 어댑터 : 순차 클래스 템플릿(기존 인터페이스를 확장). </a:t>
            </a:r>
          </a:p>
        </p:txBody>
      </p:sp>
      <p:sp>
        <p:nvSpPr>
          <p:cNvPr id="127" name="컨테이너란?"/>
          <p:cNvSpPr txBox="1"/>
          <p:nvPr>
            <p:ph type="title" idx="4294967295"/>
          </p:nvPr>
        </p:nvSpPr>
        <p:spPr>
          <a:xfrm>
            <a:off x="986986" y="874751"/>
            <a:ext cx="3333751" cy="722115"/>
          </a:xfrm>
          <a:prstGeom prst="rect">
            <a:avLst/>
          </a:prstGeom>
        </p:spPr>
        <p:txBody>
          <a:bodyPr/>
          <a:lstStyle>
            <a:lvl1pPr defTabSz="280415">
              <a:defRPr sz="3839"/>
            </a:lvl1pPr>
          </a:lstStyle>
          <a:p>
            <a:pPr/>
            <a:r>
              <a:t>컨테이너란?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Deque 란 ?"/>
          <p:cNvSpPr txBox="1"/>
          <p:nvPr>
            <p:ph type="title"/>
          </p:nvPr>
        </p:nvSpPr>
        <p:spPr>
          <a:xfrm>
            <a:off x="1053803" y="507258"/>
            <a:ext cx="2909674" cy="1104171"/>
          </a:xfrm>
          <a:prstGeom prst="rect">
            <a:avLst/>
          </a:prstGeom>
        </p:spPr>
        <p:txBody>
          <a:bodyPr/>
          <a:lstStyle>
            <a:lvl1pPr defTabSz="514095">
              <a:defRPr sz="4400"/>
            </a:lvl1pPr>
          </a:lstStyle>
          <a:p>
            <a:pPr/>
            <a:r>
              <a:t>Deque 란 ?</a:t>
            </a:r>
          </a:p>
        </p:txBody>
      </p:sp>
      <p:sp>
        <p:nvSpPr>
          <p:cNvPr id="276" name="Double ended queue 의 줄임말…"/>
          <p:cNvSpPr txBox="1"/>
          <p:nvPr>
            <p:ph type="body" idx="1"/>
          </p:nvPr>
        </p:nvSpPr>
        <p:spPr>
          <a:xfrm>
            <a:off x="952500" y="2299553"/>
            <a:ext cx="11099800" cy="6286501"/>
          </a:xfrm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3072"/>
            </a:pPr>
            <a:r>
              <a:t>Double ended queue 의 줄임말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순차열 시작/끝에 객체들을 추가/삭제 가능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불연속적 메모리 블록으로 구성 ( vector 는 연속 )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FIFO(선입선출) 처리에 사용가능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Vector 의 단점 보완</a:t>
            </a:r>
          </a:p>
          <a:p>
            <a:pPr marL="0" indent="0" defTabSz="560831">
              <a:spcBef>
                <a:spcPts val="4000"/>
              </a:spcBef>
              <a:buSzTx/>
              <a:buNone/>
              <a:defRPr sz="3072"/>
            </a:pPr>
            <a:r>
              <a:t>    동적 확장은 Reallocating 방식이 아닌 Chunk 단위로 메모리확장 비용 절감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Deque 란 ?"/>
          <p:cNvSpPr txBox="1"/>
          <p:nvPr>
            <p:ph type="title" idx="4294967295"/>
          </p:nvPr>
        </p:nvSpPr>
        <p:spPr>
          <a:xfrm>
            <a:off x="789229" y="242504"/>
            <a:ext cx="2909674" cy="1104171"/>
          </a:xfrm>
          <a:prstGeom prst="rect">
            <a:avLst/>
          </a:prstGeom>
        </p:spPr>
        <p:txBody>
          <a:bodyPr/>
          <a:lstStyle>
            <a:lvl1pPr defTabSz="514095">
              <a:defRPr sz="4400"/>
            </a:lvl1pPr>
          </a:lstStyle>
          <a:p>
            <a:pPr/>
            <a:r>
              <a:t>Deque 란 ?</a:t>
            </a:r>
          </a:p>
        </p:txBody>
      </p:sp>
      <p:pic>
        <p:nvPicPr>
          <p:cNvPr id="279" name="스크린샷 2018-04-15 오후 5.34.03.png" descr="스크린샷 2018-04-15 오후 5.34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0928" y="5614449"/>
            <a:ext cx="6822944" cy="3888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스크린샷 2018-04-14 오후 9.33.56.png" descr="스크린샷 2018-04-14 오후 9.33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4891" y="1846585"/>
            <a:ext cx="9155018" cy="35465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Deque 란 ?"/>
          <p:cNvSpPr txBox="1"/>
          <p:nvPr>
            <p:ph type="title" idx="4294967295"/>
          </p:nvPr>
        </p:nvSpPr>
        <p:spPr>
          <a:xfrm>
            <a:off x="1075446" y="724143"/>
            <a:ext cx="2909674" cy="1104172"/>
          </a:xfrm>
          <a:prstGeom prst="rect">
            <a:avLst/>
          </a:prstGeom>
        </p:spPr>
        <p:txBody>
          <a:bodyPr/>
          <a:lstStyle>
            <a:lvl1pPr defTabSz="514095">
              <a:defRPr sz="4400"/>
            </a:lvl1pPr>
          </a:lstStyle>
          <a:p>
            <a:pPr/>
            <a:r>
              <a:t>Deque 란 ?</a:t>
            </a:r>
          </a:p>
        </p:txBody>
      </p:sp>
      <p:pic>
        <p:nvPicPr>
          <p:cNvPr id="283" name="스크린샷 2018-04-15 오후 5.42.11.png" descr="스크린샷 2018-04-15 오후 5.42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756" y="2400816"/>
            <a:ext cx="8013195" cy="5967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스크린샷 2018-04-15 오후 5.42.03.png" descr="스크린샷 2018-04-15 오후 5.42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9512" y="2445608"/>
            <a:ext cx="7040845" cy="2338656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직사각형"/>
          <p:cNvSpPr/>
          <p:nvPr/>
        </p:nvSpPr>
        <p:spPr>
          <a:xfrm>
            <a:off x="684548" y="4067000"/>
            <a:ext cx="4035093" cy="1372651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스크린샷 2018-04-15 오후 7.17.06.png" descr="스크린샷 2018-04-15 오후 7.17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17" y="1978871"/>
            <a:ext cx="9100009" cy="7031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스크린샷 2018-04-15 오후 7.16.56.png" descr="스크린샷 2018-04-15 오후 7.16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7517" y="1966428"/>
            <a:ext cx="5655161" cy="1450581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Deque 란 ?"/>
          <p:cNvSpPr txBox="1"/>
          <p:nvPr>
            <p:ph type="title" idx="4294967295"/>
          </p:nvPr>
        </p:nvSpPr>
        <p:spPr>
          <a:xfrm>
            <a:off x="1138761" y="394908"/>
            <a:ext cx="2909674" cy="1104171"/>
          </a:xfrm>
          <a:prstGeom prst="rect">
            <a:avLst/>
          </a:prstGeom>
        </p:spPr>
        <p:txBody>
          <a:bodyPr/>
          <a:lstStyle>
            <a:lvl1pPr defTabSz="514095">
              <a:defRPr sz="4400"/>
            </a:lvl1pPr>
          </a:lstStyle>
          <a:p>
            <a:pPr/>
            <a:r>
              <a:t>Deque 란 ?</a:t>
            </a:r>
          </a:p>
        </p:txBody>
      </p:sp>
      <p:sp>
        <p:nvSpPr>
          <p:cNvPr id="290" name="직사각형"/>
          <p:cNvSpPr/>
          <p:nvPr/>
        </p:nvSpPr>
        <p:spPr>
          <a:xfrm>
            <a:off x="776511" y="5457943"/>
            <a:ext cx="2429195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직사각형"/>
          <p:cNvSpPr/>
          <p:nvPr/>
        </p:nvSpPr>
        <p:spPr>
          <a:xfrm>
            <a:off x="776511" y="5757374"/>
            <a:ext cx="2429195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직사각형"/>
          <p:cNvSpPr/>
          <p:nvPr/>
        </p:nvSpPr>
        <p:spPr>
          <a:xfrm>
            <a:off x="776511" y="7321299"/>
            <a:ext cx="2429195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직사각형"/>
          <p:cNvSpPr/>
          <p:nvPr/>
        </p:nvSpPr>
        <p:spPr>
          <a:xfrm>
            <a:off x="776511" y="7597740"/>
            <a:ext cx="2429195" cy="282609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컨테이너 어댑터란 ?"/>
          <p:cNvSpPr txBox="1"/>
          <p:nvPr>
            <p:ph type="title"/>
          </p:nvPr>
        </p:nvSpPr>
        <p:spPr>
          <a:xfrm>
            <a:off x="939837" y="659212"/>
            <a:ext cx="3816802" cy="811738"/>
          </a:xfrm>
          <a:prstGeom prst="rect">
            <a:avLst/>
          </a:prstGeom>
        </p:spPr>
        <p:txBody>
          <a:bodyPr/>
          <a:lstStyle>
            <a:lvl1pPr defTabSz="426466">
              <a:defRPr sz="3650"/>
            </a:lvl1pPr>
          </a:lstStyle>
          <a:p>
            <a:pPr/>
            <a:r>
              <a:t>컨테이너 어댑터란 ?</a:t>
            </a:r>
          </a:p>
        </p:txBody>
      </p:sp>
      <p:sp>
        <p:nvSpPr>
          <p:cNvPr id="296" name="시퀀스 퀀테이너를 다른 기능을 제공하는 시퀀스 컨테이너로 정의하기 위해 래핑하는 클래스 템플릿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t>시퀀스 퀀테이너를 다른 기능을 제공하는 시퀀스 컨테이너로 정의하기 위해 래핑하는 클래스 템플릿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다른 기능을 제공하기 위해 컨테이너 기존 인터페이스를 확장(adapt)하기 때문에 adapter class 라고 부른다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stack&lt;T&gt; 컨테이너   :  deque&lt;T&gt; 컨테이너를 LIFO(후입선출) 저장방식으로 변환하는 어댑터 클래스 템플릿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queue&lt;T&gt; 컨테이너  :  deque&lt;T&gt; 컨테이너를 FIFO(선입선출) 저장방식으로 변환하는 어댑터 클래스 템플릿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priority_queue&lt;T&gt; 컨테이너  :  vector&lt;T&gt; 컨테이너를 가장 큰 원소가 항상 앞에 오도록 원소들의 순서를 관리하는 큐로 변환하는 어댑터 클래스 템플릿.              queue   헤더에 정의되어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LIFO(후입선출)…"/>
          <p:cNvSpPr txBox="1"/>
          <p:nvPr>
            <p:ph type="body" idx="1"/>
          </p:nvPr>
        </p:nvSpPr>
        <p:spPr>
          <a:xfrm>
            <a:off x="952500" y="2122272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LIFO(후입선출)</a:t>
            </a:r>
          </a:p>
          <a:p>
            <a:pPr/>
            <a:r>
              <a:t>최상위 원소만 접근 가능</a:t>
            </a:r>
          </a:p>
          <a:p>
            <a:pPr/>
            <a:r>
              <a:t>원소 접근은 바로 상위 원소를 제거한 후 접근 가능</a:t>
            </a:r>
          </a:p>
        </p:txBody>
      </p:sp>
      <p:sp>
        <p:nvSpPr>
          <p:cNvPr id="299" name="Stack 이란?"/>
          <p:cNvSpPr txBox="1"/>
          <p:nvPr>
            <p:ph type="title"/>
          </p:nvPr>
        </p:nvSpPr>
        <p:spPr>
          <a:xfrm>
            <a:off x="876522" y="697201"/>
            <a:ext cx="2672294" cy="738679"/>
          </a:xfrm>
          <a:prstGeom prst="rect">
            <a:avLst/>
          </a:prstGeom>
        </p:spPr>
        <p:txBody>
          <a:bodyPr/>
          <a:lstStyle>
            <a:lvl1pPr defTabSz="502412">
              <a:defRPr sz="3870"/>
            </a:lvl1pPr>
          </a:lstStyle>
          <a:p>
            <a:pPr/>
            <a:r>
              <a:t>Stack 이란?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스크린샷 2018-04-15 오후 7.40.39.png" descr="스크린샷 2018-04-15 오후 7.40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7560" y="2147283"/>
            <a:ext cx="7809680" cy="688263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tack 이란?"/>
          <p:cNvSpPr txBox="1"/>
          <p:nvPr>
            <p:ph type="title" idx="4294967295"/>
          </p:nvPr>
        </p:nvSpPr>
        <p:spPr>
          <a:xfrm>
            <a:off x="876522" y="697201"/>
            <a:ext cx="2672294" cy="738679"/>
          </a:xfrm>
          <a:prstGeom prst="rect">
            <a:avLst/>
          </a:prstGeom>
        </p:spPr>
        <p:txBody>
          <a:bodyPr/>
          <a:lstStyle>
            <a:lvl1pPr defTabSz="502412">
              <a:defRPr sz="3870"/>
            </a:lvl1pPr>
          </a:lstStyle>
          <a:p>
            <a:pPr/>
            <a:r>
              <a:t>Stack 이란?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tack 이란?"/>
          <p:cNvSpPr txBox="1"/>
          <p:nvPr>
            <p:ph type="title" idx="4294967295"/>
          </p:nvPr>
        </p:nvSpPr>
        <p:spPr>
          <a:xfrm>
            <a:off x="876522" y="697201"/>
            <a:ext cx="2672294" cy="738679"/>
          </a:xfrm>
          <a:prstGeom prst="rect">
            <a:avLst/>
          </a:prstGeom>
        </p:spPr>
        <p:txBody>
          <a:bodyPr/>
          <a:lstStyle>
            <a:lvl1pPr defTabSz="502412">
              <a:defRPr sz="3870"/>
            </a:lvl1pPr>
          </a:lstStyle>
          <a:p>
            <a:pPr/>
            <a:r>
              <a:t>Stack 이란?</a:t>
            </a:r>
          </a:p>
        </p:txBody>
      </p:sp>
      <p:pic>
        <p:nvPicPr>
          <p:cNvPr id="305" name="스크린샷 2018-04-15 오후 7.59.30.png" descr="스크린샷 2018-04-15 오후 7.59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754" y="2740261"/>
            <a:ext cx="7883271" cy="4697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스크린샷 2018-04-15 오후 7.59.46.png" descr="스크린샷 2018-04-15 오후 7.59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87276" y="2897240"/>
            <a:ext cx="4425561" cy="2118218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직사각형"/>
          <p:cNvSpPr/>
          <p:nvPr/>
        </p:nvSpPr>
        <p:spPr>
          <a:xfrm>
            <a:off x="650062" y="2930057"/>
            <a:ext cx="7067587" cy="264204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tack 이란?"/>
          <p:cNvSpPr txBox="1"/>
          <p:nvPr>
            <p:ph type="title" idx="4294967295"/>
          </p:nvPr>
        </p:nvSpPr>
        <p:spPr>
          <a:xfrm>
            <a:off x="876522" y="557909"/>
            <a:ext cx="2672294" cy="738679"/>
          </a:xfrm>
          <a:prstGeom prst="rect">
            <a:avLst/>
          </a:prstGeom>
        </p:spPr>
        <p:txBody>
          <a:bodyPr/>
          <a:lstStyle>
            <a:lvl1pPr defTabSz="502412">
              <a:defRPr sz="3870"/>
            </a:lvl1pPr>
          </a:lstStyle>
          <a:p>
            <a:pPr/>
            <a:r>
              <a:t>Stack 이란?</a:t>
            </a:r>
          </a:p>
        </p:txBody>
      </p:sp>
      <p:pic>
        <p:nvPicPr>
          <p:cNvPr id="310" name="스크린샷 2018-04-15 오후 8.08.26.png" descr="스크린샷 2018-04-15 오후 8.08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002" y="1822162"/>
            <a:ext cx="7072016" cy="7640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스크린샷 2018-04-15 오후 8.07.51.png" descr="스크린샷 2018-04-15 오후 8.07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3620" y="-86360"/>
            <a:ext cx="2393078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직사각형"/>
          <p:cNvSpPr/>
          <p:nvPr/>
        </p:nvSpPr>
        <p:spPr>
          <a:xfrm>
            <a:off x="1649892" y="4539054"/>
            <a:ext cx="1223210" cy="308833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직사각형"/>
          <p:cNvSpPr/>
          <p:nvPr/>
        </p:nvSpPr>
        <p:spPr>
          <a:xfrm>
            <a:off x="4370002" y="6654758"/>
            <a:ext cx="860207" cy="308833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직사각형"/>
          <p:cNvSpPr/>
          <p:nvPr/>
        </p:nvSpPr>
        <p:spPr>
          <a:xfrm>
            <a:off x="3784288" y="6965684"/>
            <a:ext cx="860207" cy="308833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직사각형"/>
          <p:cNvSpPr/>
          <p:nvPr/>
        </p:nvSpPr>
        <p:spPr>
          <a:xfrm>
            <a:off x="1692676" y="7207638"/>
            <a:ext cx="921321" cy="308833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직사각형"/>
          <p:cNvSpPr/>
          <p:nvPr/>
        </p:nvSpPr>
        <p:spPr>
          <a:xfrm>
            <a:off x="1692676" y="8288756"/>
            <a:ext cx="1039986" cy="308833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FIFO(선입선출)…"/>
          <p:cNvSpPr txBox="1"/>
          <p:nvPr>
            <p:ph type="body" idx="1"/>
          </p:nvPr>
        </p:nvSpPr>
        <p:spPr>
          <a:xfrm>
            <a:off x="952500" y="2286890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FIFO(선입선출)</a:t>
            </a:r>
          </a:p>
          <a:p>
            <a:pPr/>
            <a:r>
              <a:t>첫 번째와 마지막 원소만 접근 가능</a:t>
            </a:r>
          </a:p>
          <a:p>
            <a:pPr/>
            <a:r>
              <a:t>원소의 추가는 큐의 뒤에서, 원소의 제거는 큐의 앞에서만 가능</a:t>
            </a:r>
          </a:p>
        </p:txBody>
      </p:sp>
      <p:sp>
        <p:nvSpPr>
          <p:cNvPr id="319" name="Queue  란?"/>
          <p:cNvSpPr txBox="1"/>
          <p:nvPr>
            <p:ph type="title"/>
          </p:nvPr>
        </p:nvSpPr>
        <p:spPr>
          <a:xfrm>
            <a:off x="965162" y="1039099"/>
            <a:ext cx="3062470" cy="790716"/>
          </a:xfrm>
          <a:prstGeom prst="rect">
            <a:avLst/>
          </a:prstGeom>
        </p:spPr>
        <p:txBody>
          <a:bodyPr/>
          <a:lstStyle>
            <a:lvl1pPr defTabSz="496570">
              <a:defRPr sz="4250"/>
            </a:lvl1pPr>
          </a:lstStyle>
          <a:p>
            <a:pPr/>
            <a:r>
              <a:t>Queue  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포인터와 비슷한 동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포인터와 비슷한 동작</a:t>
            </a:r>
          </a:p>
          <a:p>
            <a:pPr/>
            <a:r>
              <a:t>컨테이너 종류에 상관없이 일정한 방식으로 원소들을 접근/ 처리</a:t>
            </a:r>
          </a:p>
          <a:p>
            <a:pPr/>
            <a:r>
              <a:t>원소들의 범위를 정의. 한 쌍(begin, end 반복자)으로 사용하는것이 일반적</a:t>
            </a:r>
          </a:p>
          <a:p>
            <a:pPr/>
            <a:r>
              <a:t>컨테이너가 갖는 반복자의 특징은 컨테이너 타입에 따라 결정</a:t>
            </a:r>
          </a:p>
        </p:txBody>
      </p:sp>
      <p:sp>
        <p:nvSpPr>
          <p:cNvPr id="130" name="반복자란?"/>
          <p:cNvSpPr txBox="1"/>
          <p:nvPr>
            <p:ph type="title" idx="4294967295"/>
          </p:nvPr>
        </p:nvSpPr>
        <p:spPr>
          <a:xfrm>
            <a:off x="1147921" y="610357"/>
            <a:ext cx="2600392" cy="762130"/>
          </a:xfrm>
          <a:prstGeom prst="rect">
            <a:avLst/>
          </a:prstGeom>
        </p:spPr>
        <p:txBody>
          <a:bodyPr/>
          <a:lstStyle>
            <a:lvl1pPr defTabSz="292100">
              <a:defRPr sz="4000"/>
            </a:lvl1pPr>
          </a:lstStyle>
          <a:p>
            <a:pPr/>
            <a:r>
              <a:t>반복자란?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Queue  란?"/>
          <p:cNvSpPr txBox="1"/>
          <p:nvPr>
            <p:ph type="title" idx="4294967295"/>
          </p:nvPr>
        </p:nvSpPr>
        <p:spPr>
          <a:xfrm>
            <a:off x="990488" y="811167"/>
            <a:ext cx="3062469" cy="790715"/>
          </a:xfrm>
          <a:prstGeom prst="rect">
            <a:avLst/>
          </a:prstGeom>
        </p:spPr>
        <p:txBody>
          <a:bodyPr/>
          <a:lstStyle>
            <a:lvl1pPr defTabSz="496570">
              <a:defRPr sz="4250"/>
            </a:lvl1pPr>
          </a:lstStyle>
          <a:p>
            <a:pPr/>
            <a:r>
              <a:t>Queue  란?</a:t>
            </a:r>
          </a:p>
        </p:txBody>
      </p:sp>
      <p:pic>
        <p:nvPicPr>
          <p:cNvPr id="322" name="스크린샷 2018-04-15 오후 7.40.30.png" descr="스크린샷 2018-04-15 오후 7.40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42" y="2833300"/>
            <a:ext cx="13010284" cy="40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스크린샷 2018-04-15 오후 8.24.48.png" descr="스크린샷 2018-04-15 오후 8.24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495" y="2125156"/>
            <a:ext cx="4369080" cy="7167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스크린샷 2018-04-15 오후 8.25.03.png" descr="스크린샷 2018-04-15 오후 8.25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8587" y="2698995"/>
            <a:ext cx="3062469" cy="6019336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Queue  란?"/>
          <p:cNvSpPr txBox="1"/>
          <p:nvPr>
            <p:ph type="title" idx="4294967295"/>
          </p:nvPr>
        </p:nvSpPr>
        <p:spPr>
          <a:xfrm>
            <a:off x="1015814" y="608561"/>
            <a:ext cx="3062469" cy="790715"/>
          </a:xfrm>
          <a:prstGeom prst="rect">
            <a:avLst/>
          </a:prstGeom>
        </p:spPr>
        <p:txBody>
          <a:bodyPr/>
          <a:lstStyle>
            <a:lvl1pPr defTabSz="496570">
              <a:defRPr sz="4250"/>
            </a:lvl1pPr>
          </a:lstStyle>
          <a:p>
            <a:pPr/>
            <a:r>
              <a:t>Queue  란?</a:t>
            </a:r>
          </a:p>
        </p:txBody>
      </p:sp>
      <p:sp>
        <p:nvSpPr>
          <p:cNvPr id="327" name="직사각형"/>
          <p:cNvSpPr/>
          <p:nvPr/>
        </p:nvSpPr>
        <p:spPr>
          <a:xfrm>
            <a:off x="1819125" y="4241825"/>
            <a:ext cx="3738188" cy="1410101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직사각형"/>
          <p:cNvSpPr/>
          <p:nvPr/>
        </p:nvSpPr>
        <p:spPr>
          <a:xfrm>
            <a:off x="2727262" y="7816894"/>
            <a:ext cx="1117237" cy="308833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직사각형"/>
          <p:cNvSpPr/>
          <p:nvPr/>
        </p:nvSpPr>
        <p:spPr>
          <a:xfrm>
            <a:off x="2210519" y="6713887"/>
            <a:ext cx="1117238" cy="308833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0" name="직사각형"/>
          <p:cNvSpPr/>
          <p:nvPr/>
        </p:nvSpPr>
        <p:spPr>
          <a:xfrm>
            <a:off x="3129601" y="6460437"/>
            <a:ext cx="1117237" cy="308833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우선순위가 가장 높은 원소(기본은 값이 가장 큰 원소) 순으로 정렬하여 담아두는 큐…"/>
          <p:cNvSpPr txBox="1"/>
          <p:nvPr>
            <p:ph type="body" sz="half" idx="1"/>
          </p:nvPr>
        </p:nvSpPr>
        <p:spPr>
          <a:xfrm>
            <a:off x="952500" y="1978686"/>
            <a:ext cx="11099800" cy="2350383"/>
          </a:xfrm>
          <a:prstGeom prst="rect">
            <a:avLst/>
          </a:prstGeom>
        </p:spPr>
        <p:txBody>
          <a:bodyPr/>
          <a:lstStyle/>
          <a:p>
            <a:pPr/>
            <a:r>
              <a:t>우선순위가 가장 높은 원소(기본은 값이 가장 큰 원소) 순으로 정렬하여 담아두는 큐</a:t>
            </a:r>
          </a:p>
          <a:p>
            <a:pPr/>
            <a:r>
              <a:t>“우선순위”는 내가 결정한다</a:t>
            </a:r>
          </a:p>
        </p:txBody>
      </p:sp>
      <p:sp>
        <p:nvSpPr>
          <p:cNvPr id="333" name="Priority queue  란?"/>
          <p:cNvSpPr txBox="1"/>
          <p:nvPr>
            <p:ph type="title" idx="4294967295"/>
          </p:nvPr>
        </p:nvSpPr>
        <p:spPr>
          <a:xfrm>
            <a:off x="952500" y="456606"/>
            <a:ext cx="3511458" cy="835134"/>
          </a:xfrm>
          <a:prstGeom prst="rect">
            <a:avLst/>
          </a:prstGeom>
        </p:spPr>
        <p:txBody>
          <a:bodyPr/>
          <a:lstStyle>
            <a:lvl1pPr defTabSz="368045">
              <a:defRPr sz="3150"/>
            </a:lvl1pPr>
          </a:lstStyle>
          <a:p>
            <a:pPr/>
            <a:r>
              <a:t>Priority queue  란?</a:t>
            </a:r>
          </a:p>
        </p:txBody>
      </p:sp>
      <p:pic>
        <p:nvPicPr>
          <p:cNvPr id="334" name="스크린샷 2018-04-15 오후 7.40.49.png" descr="스크린샷 2018-04-15 오후 7.40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4664" y="4625282"/>
            <a:ext cx="10215472" cy="4955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riority queue  란?"/>
          <p:cNvSpPr txBox="1"/>
          <p:nvPr>
            <p:ph type="title" idx="4294967295"/>
          </p:nvPr>
        </p:nvSpPr>
        <p:spPr>
          <a:xfrm>
            <a:off x="1101940" y="652028"/>
            <a:ext cx="3511458" cy="835134"/>
          </a:xfrm>
          <a:prstGeom prst="rect">
            <a:avLst/>
          </a:prstGeom>
        </p:spPr>
        <p:txBody>
          <a:bodyPr/>
          <a:lstStyle>
            <a:lvl1pPr defTabSz="368045">
              <a:defRPr sz="3150"/>
            </a:lvl1pPr>
          </a:lstStyle>
          <a:p>
            <a:pPr/>
            <a:r>
              <a:t>Priority queue  란?</a:t>
            </a:r>
          </a:p>
        </p:txBody>
      </p:sp>
      <p:pic>
        <p:nvPicPr>
          <p:cNvPr id="337" name="스크린샷 2018-04-15 오후 9.54.04.png" descr="스크린샷 2018-04-15 오후 9.54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126" y="2027122"/>
            <a:ext cx="9496389" cy="7382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스크린샷 2018-04-15 오후 9.54.36.png" descr="스크린샷 2018-04-15 오후 9.54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21980" y="2100240"/>
            <a:ext cx="4745110" cy="1390808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직사각형"/>
          <p:cNvSpPr/>
          <p:nvPr/>
        </p:nvSpPr>
        <p:spPr>
          <a:xfrm>
            <a:off x="842016" y="3690046"/>
            <a:ext cx="5518089" cy="43258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직사각형"/>
          <p:cNvSpPr/>
          <p:nvPr/>
        </p:nvSpPr>
        <p:spPr>
          <a:xfrm>
            <a:off x="876503" y="4273123"/>
            <a:ext cx="997882" cy="23155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직사각형"/>
          <p:cNvSpPr/>
          <p:nvPr/>
        </p:nvSpPr>
        <p:spPr>
          <a:xfrm>
            <a:off x="1819676" y="5906020"/>
            <a:ext cx="747364" cy="23155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직사각형"/>
          <p:cNvSpPr/>
          <p:nvPr/>
        </p:nvSpPr>
        <p:spPr>
          <a:xfrm>
            <a:off x="1199475" y="6147974"/>
            <a:ext cx="747364" cy="23155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직사각형"/>
          <p:cNvSpPr/>
          <p:nvPr/>
        </p:nvSpPr>
        <p:spPr>
          <a:xfrm>
            <a:off x="1533392" y="8171715"/>
            <a:ext cx="877810" cy="231553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직사각형"/>
          <p:cNvSpPr/>
          <p:nvPr/>
        </p:nvSpPr>
        <p:spPr>
          <a:xfrm>
            <a:off x="8568576" y="3883931"/>
            <a:ext cx="622127" cy="23155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직사각형"/>
          <p:cNvSpPr/>
          <p:nvPr/>
        </p:nvSpPr>
        <p:spPr>
          <a:xfrm>
            <a:off x="6660339" y="3883931"/>
            <a:ext cx="1233314" cy="23155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riority queue  란?"/>
          <p:cNvSpPr txBox="1"/>
          <p:nvPr>
            <p:ph type="title" idx="4294967295"/>
          </p:nvPr>
        </p:nvSpPr>
        <p:spPr>
          <a:xfrm>
            <a:off x="1147839" y="697927"/>
            <a:ext cx="3511458" cy="835134"/>
          </a:xfrm>
          <a:prstGeom prst="rect">
            <a:avLst/>
          </a:prstGeom>
        </p:spPr>
        <p:txBody>
          <a:bodyPr/>
          <a:lstStyle>
            <a:lvl1pPr defTabSz="368045">
              <a:defRPr sz="3150"/>
            </a:lvl1pPr>
          </a:lstStyle>
          <a:p>
            <a:pPr/>
            <a:r>
              <a:t>Priority queue  란?</a:t>
            </a:r>
          </a:p>
        </p:txBody>
      </p:sp>
      <p:pic>
        <p:nvPicPr>
          <p:cNvPr id="348" name="스크린샷 2018-04-15 오후 9.49.12.png" descr="스크린샷 2018-04-15 오후 9.49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567" y="2870116"/>
            <a:ext cx="10441689" cy="5128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스크린샷 2018-04-15 오후 9.48.48.png" descr="스크린샷 2018-04-15 오후 9.48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3693" y="2882535"/>
            <a:ext cx="5743146" cy="1292209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직사각형"/>
          <p:cNvSpPr/>
          <p:nvPr/>
        </p:nvSpPr>
        <p:spPr>
          <a:xfrm>
            <a:off x="1946676" y="5185100"/>
            <a:ext cx="5420198" cy="93483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감사합니다"/>
          <p:cNvSpPr txBox="1"/>
          <p:nvPr/>
        </p:nvSpPr>
        <p:spPr>
          <a:xfrm>
            <a:off x="3213487" y="4140200"/>
            <a:ext cx="6577826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감사합니다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읽기 반복자                                                                                                                                             객체에 대한 읽기 권한을 갖는다. “한번”만 읽을 수 있다. 즉, 한번 반복자를 증가시키면 반복자가 가리켰던 이전 원소에 접근할 수 없으며, 이전 원소에 접근하려면 새 반복자를 써야한다.                                                                                                              ++iter,  iter++,  iter1 == iter2,  iter1 != iter2,  *i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1950"/>
            </a:pPr>
            <a:r>
              <a:t>읽기 반복자                                                                                                                                             객체에 대한 읽기 권한을 갖는다. “한번”만 읽을 수 있다. 즉, 한번 반복자를 증가시키면 반복자가 가리켰던 이전 원소에 접근할 수 없으며, 이전 원소에 접근하려면 새 반복자를 써야한다.                                                                                                              ++iter,  iter++,  iter1 == iter2,  iter1 != iter2,  *iter</a:t>
            </a:r>
          </a:p>
          <a:p>
            <a:pPr marL="346709" indent="-346709" defTabSz="455675">
              <a:spcBef>
                <a:spcPts val="3200"/>
              </a:spcBef>
              <a:defRPr sz="1950"/>
            </a:pPr>
            <a:r>
              <a:t>출력 반복자                                                                                                                                            객체에 대한 쓰기 권한을 갖는다. “한번”만 쓸 수 있다. 즉, 순차열에 쓰기를 하기위해서는 새 반복자를 생성.                                                                                                                                              ++iter,  iter++,  *iter  </a:t>
            </a:r>
          </a:p>
          <a:p>
            <a:pPr marL="346709" indent="-346709" defTabSz="455675">
              <a:spcBef>
                <a:spcPts val="3200"/>
              </a:spcBef>
              <a:defRPr sz="1950"/>
            </a:pPr>
            <a:r>
              <a:t>순방향 반복자                                                                                                                                          입력 반복자, 출력 반복자의 기능에 “재사용성(몇 번이고 쓸 수 있는)”을 추가한 것. 따라서, 원소를 읽거나 쓰는 작업에 순방향 반복자를 몇 번이고 원하는 만큼 재사용할 수 있음      </a:t>
            </a:r>
          </a:p>
          <a:p>
            <a:pPr marL="346709" indent="-346709" defTabSz="455675">
              <a:spcBef>
                <a:spcPts val="3200"/>
              </a:spcBef>
              <a:defRPr sz="1950"/>
            </a:pPr>
            <a:r>
              <a:t>양방향 반복자                                                                                                                                               순방향 반복자의 기능에 “역방향 이동”을 추가한 것.                                                                                               --iter, iter--, ++iter,  iter++     </a:t>
            </a:r>
          </a:p>
          <a:p>
            <a:pPr marL="346709" indent="-346709" defTabSz="455675">
              <a:spcBef>
                <a:spcPts val="3200"/>
              </a:spcBef>
              <a:defRPr sz="1950"/>
            </a:pPr>
            <a:r>
              <a:t>랜덤 액세스 반복자                                                                                                                                양방향 반복자의 기능에 “원소들을 마음대로 접근할 수 있는 기능”을 추가.                                                     iter+n,  iter-n,  iter += n,  iter -= n                                                                                                                iter[n]  ,  *(iter+n)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33" name="반복자 카테고리"/>
          <p:cNvSpPr txBox="1"/>
          <p:nvPr>
            <p:ph type="title" idx="4294967295"/>
          </p:nvPr>
        </p:nvSpPr>
        <p:spPr>
          <a:xfrm>
            <a:off x="952500" y="254000"/>
            <a:ext cx="3149700" cy="772144"/>
          </a:xfrm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pPr/>
            <a:r>
              <a:t>반복자 카테고리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시퀀스컨테이너 반복자 분류"/>
          <p:cNvSpPr txBox="1"/>
          <p:nvPr>
            <p:ph type="title" idx="4294967295"/>
          </p:nvPr>
        </p:nvSpPr>
        <p:spPr>
          <a:xfrm>
            <a:off x="1320352" y="629216"/>
            <a:ext cx="4494887" cy="788984"/>
          </a:xfrm>
          <a:prstGeom prst="rect">
            <a:avLst/>
          </a:prstGeom>
        </p:spPr>
        <p:txBody>
          <a:bodyPr/>
          <a:lstStyle>
            <a:lvl1pPr defTabSz="262889">
              <a:defRPr sz="3150"/>
            </a:lvl1pPr>
          </a:lstStyle>
          <a:p>
            <a:pPr/>
            <a:r>
              <a:t>시퀀스컨테이너 반복자 분류</a:t>
            </a:r>
          </a:p>
        </p:txBody>
      </p:sp>
      <p:graphicFrame>
        <p:nvGraphicFramePr>
          <p:cNvPr id="136" name="표"/>
          <p:cNvGraphicFramePr/>
          <p:nvPr/>
        </p:nvGraphicFramePr>
        <p:xfrm>
          <a:off x="1492415" y="2665676"/>
          <a:ext cx="10032670" cy="47231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5009984"/>
                <a:gridCol w="5009984"/>
              </a:tblGrid>
              <a:tr h="52337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컨테이너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반복자 타입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337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array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랜덤 액세스 반복자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337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vector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랜덤 액세스 반복자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337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deque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랜덤 액세스 반복자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337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없음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337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list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양방향 반복자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337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forward_list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순방향 반복자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337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stack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없음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337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priority 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없음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스크린샷 2018-04-15 오후 4.22.46.png" descr="스크린샷 2018-04-15 오후 4.22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25929"/>
            <a:ext cx="13004801" cy="92037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auto 키워드"/>
          <p:cNvSpPr txBox="1"/>
          <p:nvPr>
            <p:ph type="title" idx="4294967295"/>
          </p:nvPr>
        </p:nvSpPr>
        <p:spPr>
          <a:xfrm>
            <a:off x="787882" y="798504"/>
            <a:ext cx="3246675" cy="658596"/>
          </a:xfrm>
          <a:prstGeom prst="rect">
            <a:avLst/>
          </a:prstGeom>
        </p:spPr>
        <p:txBody>
          <a:bodyPr/>
          <a:lstStyle>
            <a:lvl1pPr defTabSz="391414">
              <a:defRPr sz="3417"/>
            </a:lvl1pPr>
          </a:lstStyle>
          <a:p>
            <a:pPr/>
            <a:r>
              <a:t>auto 키워드</a:t>
            </a:r>
          </a:p>
        </p:txBody>
      </p:sp>
      <p:pic>
        <p:nvPicPr>
          <p:cNvPr id="140" name="스크린샷 2018-04-15 오후 4.24.49.png" descr="스크린샷 2018-04-15 오후 4.24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158" y="3562787"/>
            <a:ext cx="6114179" cy="2628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스크린샷 2018-04-15 오후 4.25.10.png" descr="스크린샷 2018-04-15 오후 4.25.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8538" y="6607293"/>
            <a:ext cx="12227724" cy="539275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직사각형"/>
          <p:cNvSpPr/>
          <p:nvPr/>
        </p:nvSpPr>
        <p:spPr>
          <a:xfrm>
            <a:off x="992558" y="4354692"/>
            <a:ext cx="3221275" cy="23155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ray, vector, deq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array, vector, deque</a:t>
            </a:r>
          </a:p>
          <a:p>
            <a:pPr marL="0" indent="0">
              <a:buSzTx/>
              <a:buNone/>
            </a:pPr>
            <a:r>
              <a:t>  begin(), end(), rbegin(), rend(), size(), front(), back(), at(), push_back(), insert(), emplace(),  emplace_back(), swap()</a:t>
            </a:r>
          </a:p>
          <a:p>
            <a:pPr marL="0" indent="0">
              <a:buSzTx/>
              <a:buNone/>
            </a:pPr>
          </a:p>
          <a:p>
            <a:pPr/>
            <a:r>
              <a:t>list, forward_list</a:t>
            </a:r>
          </a:p>
          <a:p>
            <a:pPr lvl="1" marL="0" indent="0">
              <a:buSzTx/>
              <a:buNone/>
            </a:pPr>
            <a:r>
              <a:t>  begin(), end(), rbegin(), rend(), size(), front(), back(), push_back(), push_front(), emplace(), emplace_back(), emplace_front(), insert(), swap(), sort(), merge() </a:t>
            </a:r>
          </a:p>
        </p:txBody>
      </p:sp>
      <p:sp>
        <p:nvSpPr>
          <p:cNvPr id="145" name="컨테이너 공통 함수 멤버"/>
          <p:cNvSpPr txBox="1"/>
          <p:nvPr>
            <p:ph type="title" idx="4294967295"/>
          </p:nvPr>
        </p:nvSpPr>
        <p:spPr>
          <a:xfrm>
            <a:off x="952500" y="254000"/>
            <a:ext cx="4143873" cy="566439"/>
          </a:xfrm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컨테이너 공통 함수 멤버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rray&lt;T,N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array&lt;T,N&gt; </a:t>
            </a:r>
          </a:p>
          <a:p>
            <a:pPr lvl="1" marL="0" indent="0" defTabSz="467359">
              <a:spcBef>
                <a:spcPts val="3300"/>
              </a:spcBef>
              <a:buSzTx/>
              <a:buNone/>
              <a:defRPr sz="2560"/>
            </a:pPr>
            <a:r>
              <a:t>  타입 T, 원소의 개수가 N개인 “고정”된 길이의 배열</a:t>
            </a:r>
          </a:p>
          <a:p>
            <a:pPr lvl="1" marL="0" indent="0" defTabSz="467359">
              <a:spcBef>
                <a:spcPts val="3300"/>
              </a:spcBef>
              <a:buSzTx/>
              <a:buNone/>
              <a:defRPr sz="2560"/>
            </a:pPr>
          </a:p>
          <a:p>
            <a:pPr lvl="1" marL="0" indent="0" defTabSz="467359">
              <a:spcBef>
                <a:spcPts val="3300"/>
              </a:spcBef>
              <a:buSzTx/>
              <a:buNone/>
              <a:defRPr sz="2560"/>
            </a:pPr>
          </a:p>
          <a:p>
            <a:pPr lvl="1" marL="0" indent="0" defTabSz="467359">
              <a:spcBef>
                <a:spcPts val="3300"/>
              </a:spcBef>
              <a:buSzTx/>
              <a:buNone/>
              <a:defRPr sz="2560"/>
            </a:pPr>
          </a:p>
          <a:p>
            <a:pPr lvl="1" marL="0" indent="0" defTabSz="467359">
              <a:spcBef>
                <a:spcPts val="3300"/>
              </a:spcBef>
              <a:buSzTx/>
              <a:buNone/>
              <a:defRPr sz="2560"/>
            </a:pPr>
            <a:r>
              <a:t>  </a:t>
            </a:r>
          </a:p>
          <a:p>
            <a:pPr lvl="1" marL="0" indent="0" defTabSz="467359">
              <a:spcBef>
                <a:spcPts val="3300"/>
              </a:spcBef>
              <a:buSzTx/>
              <a:buNone/>
              <a:defRPr sz="2560"/>
            </a:pPr>
          </a:p>
          <a:p>
            <a:pPr lvl="1" marL="0" indent="0" defTabSz="467359">
              <a:spcBef>
                <a:spcPts val="3300"/>
              </a:spcBef>
              <a:buSzTx/>
              <a:buNone/>
              <a:defRPr sz="2560"/>
            </a:pPr>
          </a:p>
        </p:txBody>
      </p:sp>
      <p:sp>
        <p:nvSpPr>
          <p:cNvPr id="148" name="Array 란?"/>
          <p:cNvSpPr txBox="1"/>
          <p:nvPr>
            <p:ph type="title" idx="4294967295"/>
          </p:nvPr>
        </p:nvSpPr>
        <p:spPr>
          <a:xfrm>
            <a:off x="952500" y="254000"/>
            <a:ext cx="3811898" cy="787231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Array 란?</a:t>
            </a:r>
          </a:p>
        </p:txBody>
      </p:sp>
      <p:pic>
        <p:nvPicPr>
          <p:cNvPr id="149" name="스크린샷 2018-04-14 오후 9.33.49.png" descr="스크린샷 2018-04-14 오후 9.33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783" y="3377136"/>
            <a:ext cx="11411234" cy="2999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