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37"/>
  </p:notesMasterIdLst>
  <p:sldIdLst>
    <p:sldId id="513" r:id="rId4"/>
    <p:sldId id="514" r:id="rId5"/>
    <p:sldId id="515" r:id="rId6"/>
    <p:sldId id="516" r:id="rId7"/>
    <p:sldId id="586" r:id="rId8"/>
    <p:sldId id="585" r:id="rId9"/>
    <p:sldId id="584" r:id="rId10"/>
    <p:sldId id="517" r:id="rId11"/>
    <p:sldId id="587" r:id="rId12"/>
    <p:sldId id="519" r:id="rId13"/>
    <p:sldId id="520" r:id="rId14"/>
    <p:sldId id="51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256"/>
    <a:srgbClr val="FF4081"/>
    <a:srgbClr val="303E9F"/>
    <a:srgbClr val="6DF7AB"/>
    <a:srgbClr val="94FA94"/>
    <a:srgbClr val="F29123"/>
    <a:srgbClr val="263239"/>
    <a:srgbClr val="F23636"/>
    <a:srgbClr val="F2B802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0" autoAdjust="0"/>
    <p:restoredTop sz="94764"/>
  </p:normalViewPr>
  <p:slideViewPr>
    <p:cSldViewPr snapToGrid="0" showGuides="1">
      <p:cViewPr varScale="1">
        <p:scale>
          <a:sx n="80" d="100"/>
          <a:sy n="80" d="100"/>
        </p:scale>
        <p:origin x="114" y="6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47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2F797F3-B38E-4511-A44F-C9E4AE24217F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556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AAFBECA-2DC2-42CC-9FA4-3D6ADAF33052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035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8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45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1659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368300"/>
            <a:ext cx="12192000" cy="1214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3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>
            <a:spLocks noGrp="1"/>
          </p:cNvSpPr>
          <p:nvPr>
            <p:ph type="title"/>
          </p:nvPr>
        </p:nvSpPr>
        <p:spPr>
          <a:xfrm>
            <a:off x="535781" y="232172"/>
            <a:ext cx="11120438" cy="98226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1" name="본문 첫 번째 줄…"/>
          <p:cNvSpPr>
            <a:spLocks noGrp="1"/>
          </p:cNvSpPr>
          <p:nvPr>
            <p:ph type="body" idx="1"/>
          </p:nvPr>
        </p:nvSpPr>
        <p:spPr>
          <a:xfrm>
            <a:off x="535781" y="1562695"/>
            <a:ext cx="11120438" cy="468808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1501437" y="6468594"/>
            <a:ext cx="292514" cy="21081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8019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35558" y="2232422"/>
            <a:ext cx="5001071" cy="4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sz="844"/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제목 텍스트"/>
          <p:cNvSpPr>
            <a:spLocks noGrp="1"/>
          </p:cNvSpPr>
          <p:nvPr>
            <p:ph type="title"/>
          </p:nvPr>
        </p:nvSpPr>
        <p:spPr>
          <a:xfrm>
            <a:off x="535781" y="-223242"/>
            <a:ext cx="5000625" cy="223242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4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535781" y="3607594"/>
            <a:ext cx="5000625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5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1501437" y="6468594"/>
            <a:ext cx="292514" cy="21081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478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텍스트"/>
          <p:cNvSpPr>
            <a:spLocks noGrp="1"/>
          </p:cNvSpPr>
          <p:nvPr>
            <p:ph type="title"/>
          </p:nvPr>
        </p:nvSpPr>
        <p:spPr>
          <a:xfrm>
            <a:off x="535781" y="232172"/>
            <a:ext cx="11120438" cy="98226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3" name="슬라이드 번호"/>
          <p:cNvSpPr>
            <a:spLocks noGrp="1"/>
          </p:cNvSpPr>
          <p:nvPr>
            <p:ph type="sldNum" sz="quarter" idx="2"/>
          </p:nvPr>
        </p:nvSpPr>
        <p:spPr>
          <a:xfrm>
            <a:off x="11501437" y="6468594"/>
            <a:ext cx="292514" cy="21081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0759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82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3" r:id="rId2"/>
    <p:sldLayoutId id="2147483735" r:id="rId3"/>
    <p:sldLayoutId id="2147483736" r:id="rId4"/>
    <p:sldLayoutId id="2147483737" r:id="rId5"/>
    <p:sldLayoutId id="214748373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정렬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619304" y="1948071"/>
            <a:ext cx="4922514" cy="448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sz="4000" dirty="0" err="1">
                <a:solidFill>
                  <a:schemeClr val="tx1"/>
                </a:solidFill>
              </a:rPr>
              <a:t>qsort</a:t>
            </a:r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· </a:t>
            </a:r>
            <a:r>
              <a:rPr lang="en-US" altLang="ko-KR" dirty="0">
                <a:solidFill>
                  <a:schemeClr val="tx1"/>
                </a:solidFill>
              </a:rPr>
              <a:t>#include&lt;</a:t>
            </a:r>
            <a:r>
              <a:rPr lang="en-US" altLang="ko-KR" dirty="0" err="1">
                <a:solidFill>
                  <a:schemeClr val="tx1"/>
                </a:solidFill>
              </a:rPr>
              <a:t>stdlib.h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· </a:t>
            </a:r>
            <a:r>
              <a:rPr lang="en-US" altLang="ko-KR" dirty="0" err="1">
                <a:solidFill>
                  <a:schemeClr val="tx1"/>
                </a:solidFill>
              </a:rPr>
              <a:t>qsort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배열명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배열의 개수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하나의 크기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비교함수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선택사항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    -&gt; </a:t>
            </a:r>
            <a:r>
              <a:rPr lang="en-US" altLang="ko-KR" dirty="0">
                <a:solidFill>
                  <a:srgbClr val="FF0000"/>
                </a:solidFill>
              </a:rPr>
              <a:t>ex) </a:t>
            </a:r>
            <a:r>
              <a:rPr lang="en-US" altLang="ko-KR" dirty="0" err="1">
                <a:solidFill>
                  <a:schemeClr val="tx1"/>
                </a:solidFill>
              </a:rPr>
              <a:t>qsort</a:t>
            </a:r>
            <a:r>
              <a:rPr lang="en-US" altLang="ko-KR" dirty="0">
                <a:solidFill>
                  <a:schemeClr val="tx1"/>
                </a:solidFill>
              </a:rPr>
              <a:t>(arr,100,sizeof(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),</a:t>
            </a:r>
            <a:r>
              <a:rPr lang="en-US" altLang="ko-KR" dirty="0" err="1">
                <a:solidFill>
                  <a:schemeClr val="tx1"/>
                </a:solidFill>
              </a:rPr>
              <a:t>cmp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· quick sort</a:t>
            </a:r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· </a:t>
            </a:r>
            <a:r>
              <a:rPr lang="ko-KR" altLang="en-US" dirty="0">
                <a:solidFill>
                  <a:schemeClr val="tx1"/>
                </a:solidFill>
              </a:rPr>
              <a:t>배열만 가능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2"/>
          <p:cNvSpPr/>
          <p:nvPr/>
        </p:nvSpPr>
        <p:spPr>
          <a:xfrm>
            <a:off x="6640945" y="1948071"/>
            <a:ext cx="5190837" cy="448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sort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· #include&lt;algorithm&gt;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· sort(</a:t>
            </a:r>
            <a:r>
              <a:rPr lang="ko-KR" altLang="en-US" dirty="0">
                <a:solidFill>
                  <a:schemeClr val="tx1"/>
                </a:solidFill>
              </a:rPr>
              <a:t>시작위치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마지막위치</a:t>
            </a:r>
            <a:r>
              <a:rPr lang="en-US" altLang="ko-KR" dirty="0">
                <a:solidFill>
                  <a:schemeClr val="tx1"/>
                </a:solidFill>
              </a:rPr>
              <a:t>+1,</a:t>
            </a:r>
            <a:r>
              <a:rPr lang="ko-KR" altLang="en-US" dirty="0">
                <a:solidFill>
                  <a:schemeClr val="tx1"/>
                </a:solidFill>
              </a:rPr>
              <a:t>비교함수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선택사항</a:t>
            </a:r>
            <a:r>
              <a:rPr lang="en-US" altLang="ko-KR" dirty="0">
                <a:solidFill>
                  <a:schemeClr val="tx1"/>
                </a:solidFill>
              </a:rPr>
              <a:t>))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다양한 방식의 정렬을 복합적으로 사용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ko-KR" altLang="en-US" dirty="0">
                <a:solidFill>
                  <a:schemeClr val="tx1"/>
                </a:solidFill>
              </a:rPr>
              <a:t>따라서 </a:t>
            </a:r>
            <a:r>
              <a:rPr lang="en-US" altLang="ko-KR" dirty="0" err="1">
                <a:solidFill>
                  <a:schemeClr val="tx1"/>
                </a:solidFill>
              </a:rPr>
              <a:t>qsort</a:t>
            </a:r>
            <a:r>
              <a:rPr lang="ko-KR" altLang="en-US" dirty="0">
                <a:solidFill>
                  <a:schemeClr val="tx1"/>
                </a:solidFill>
              </a:rPr>
              <a:t>보다 빠르다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· </a:t>
            </a:r>
            <a:r>
              <a:rPr lang="ko-KR" altLang="en-US" dirty="0">
                <a:solidFill>
                  <a:schemeClr val="tx1"/>
                </a:solidFill>
              </a:rPr>
              <a:t>모든 컨테이너에서 사용가능</a:t>
            </a:r>
            <a:r>
              <a:rPr lang="en-US" altLang="ko-KR" dirty="0">
                <a:solidFill>
                  <a:schemeClr val="tx1"/>
                </a:solidFill>
              </a:rPr>
              <a:t>(list </a:t>
            </a:r>
            <a:r>
              <a:rPr lang="ko-KR" altLang="en-US" dirty="0">
                <a:solidFill>
                  <a:schemeClr val="tx1"/>
                </a:solidFill>
              </a:rPr>
              <a:t>제외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※  list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> list</a:t>
            </a:r>
            <a:r>
              <a:rPr lang="ko-KR" altLang="en-US" dirty="0">
                <a:solidFill>
                  <a:schemeClr val="tx1"/>
                </a:solidFill>
              </a:rPr>
              <a:t>변수이름</a:t>
            </a:r>
            <a:r>
              <a:rPr lang="en-US" altLang="ko-KR" dirty="0">
                <a:solidFill>
                  <a:schemeClr val="tx1"/>
                </a:solidFill>
              </a:rPr>
              <a:t>.sort(); </a:t>
            </a:r>
            <a:r>
              <a:rPr lang="ko-KR" altLang="en-US" dirty="0">
                <a:solidFill>
                  <a:schemeClr val="tx1"/>
                </a:solidFill>
              </a:rPr>
              <a:t>이렇게 사용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6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수학 관련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908" y="1948071"/>
            <a:ext cx="381983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cmath</a:t>
            </a:r>
            <a:r>
              <a:rPr lang="en-US" altLang="ko-KR" dirty="0">
                <a:solidFill>
                  <a:srgbClr val="C00000"/>
                </a:solidFill>
              </a:rPr>
              <a:t>&gt;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00"/>
                </a:solidFill>
              </a:rPr>
              <a:t> · </a:t>
            </a:r>
            <a:r>
              <a:rPr lang="ko-KR" altLang="en-US" dirty="0">
                <a:solidFill>
                  <a:srgbClr val="000000"/>
                </a:solidFill>
              </a:rPr>
              <a:t>거듭제곱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pow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double pow (double x, double y);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Ex) pow(2.0,3.0);  ----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&gt; 8.0 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· </a:t>
            </a:r>
            <a:r>
              <a:rPr lang="ko-KR" altLang="en-US" dirty="0">
                <a:solidFill>
                  <a:srgbClr val="000000"/>
                </a:solidFill>
              </a:rPr>
              <a:t>제곱근</a:t>
            </a:r>
            <a:r>
              <a:rPr lang="en-US" altLang="ko-KR" dirty="0">
                <a:solidFill>
                  <a:srgbClr val="000000"/>
                </a:solidFill>
              </a:rPr>
              <a:t> (</a:t>
            </a:r>
            <a:r>
              <a:rPr lang="en-US" altLang="ko-KR" dirty="0">
                <a:solidFill>
                  <a:srgbClr val="303E9F"/>
                </a:solidFill>
              </a:rPr>
              <a:t>sqrt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double sqrt(double x);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Ex) sqrt(16.0);   ----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&gt; 4.0</a:t>
            </a:r>
          </a:p>
          <a:p>
            <a:endParaRPr lang="en-US" altLang="ko-KR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5383" y="1661742"/>
            <a:ext cx="381983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00"/>
                </a:solidFill>
              </a:rPr>
              <a:t> · </a:t>
            </a:r>
            <a:r>
              <a:rPr lang="ko-KR" altLang="en-US" dirty="0">
                <a:solidFill>
                  <a:srgbClr val="000000"/>
                </a:solidFill>
              </a:rPr>
              <a:t>올림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FF4081"/>
                </a:solidFill>
              </a:rPr>
              <a:t>ceil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double ceil(double x);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Ex) ceil(5.2);    ----&gt; 6.0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· </a:t>
            </a:r>
            <a:r>
              <a:rPr lang="ko-KR" altLang="en-US" dirty="0">
                <a:solidFill>
                  <a:srgbClr val="000000"/>
                </a:solidFill>
              </a:rPr>
              <a:t>내림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0AB256"/>
                </a:solidFill>
              </a:rPr>
              <a:t>floor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double floor(double x);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Ex) floor(5.2);    ----&gt; 5.0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· </a:t>
            </a:r>
            <a:r>
              <a:rPr lang="ko-KR" altLang="en-US" dirty="0">
                <a:solidFill>
                  <a:srgbClr val="000000"/>
                </a:solidFill>
              </a:rPr>
              <a:t>반올림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7030A0"/>
                </a:solidFill>
              </a:rPr>
              <a:t>round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double round(double x);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</a:rPr>
              <a:t>Ex) round(5.2);    ----&gt; 5.0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round(5.5);    ----&gt; 6.0</a:t>
            </a:r>
          </a:p>
        </p:txBody>
      </p:sp>
    </p:spTree>
    <p:extLst>
      <p:ext uri="{BB962C8B-B14F-4D97-AF65-F5344CB8AC3E}">
        <p14:creationId xmlns:p14="http://schemas.microsoft.com/office/powerpoint/2010/main" val="415855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&lt;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climits</a:t>
            </a:r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&gt;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1544"/>
              </p:ext>
            </p:extLst>
          </p:nvPr>
        </p:nvGraphicFramePr>
        <p:xfrm>
          <a:off x="3485264" y="3069707"/>
          <a:ext cx="813407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815">
                  <a:extLst>
                    <a:ext uri="{9D8B030D-6E8A-4147-A177-3AD203B41FA5}">
                      <a16:colId xmlns:a16="http://schemas.microsoft.com/office/drawing/2014/main" xmlns="" val="26987993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4180070714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2922349374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3914543942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372978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0771785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99279"/>
              </p:ext>
            </p:extLst>
          </p:nvPr>
        </p:nvGraphicFramePr>
        <p:xfrm>
          <a:off x="3494500" y="4030330"/>
          <a:ext cx="8134075" cy="868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815">
                  <a:extLst>
                    <a:ext uri="{9D8B030D-6E8A-4147-A177-3AD203B41FA5}">
                      <a16:colId xmlns:a16="http://schemas.microsoft.com/office/drawing/2014/main" xmlns="" val="26987993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4180070714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2922349374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3914543942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3729787616"/>
                    </a:ext>
                  </a:extLst>
                </a:gridCol>
              </a:tblGrid>
              <a:tr h="868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0771785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6733"/>
              </p:ext>
            </p:extLst>
          </p:nvPr>
        </p:nvGraphicFramePr>
        <p:xfrm>
          <a:off x="3494500" y="5083281"/>
          <a:ext cx="8134075" cy="868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815">
                  <a:extLst>
                    <a:ext uri="{9D8B030D-6E8A-4147-A177-3AD203B41FA5}">
                      <a16:colId xmlns:a16="http://schemas.microsoft.com/office/drawing/2014/main" xmlns="" val="26987993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4180070714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2922349374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3914543942"/>
                    </a:ext>
                  </a:extLst>
                </a:gridCol>
                <a:gridCol w="1626815">
                  <a:extLst>
                    <a:ext uri="{9D8B030D-6E8A-4147-A177-3AD203B41FA5}">
                      <a16:colId xmlns:a16="http://schemas.microsoft.com/office/drawing/2014/main" xmlns="" val="3729787616"/>
                    </a:ext>
                  </a:extLst>
                </a:gridCol>
              </a:tblGrid>
              <a:tr h="868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077178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4256" y="1948071"/>
            <a:ext cx="112683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문제를 풀다 보면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 err="1"/>
              <a:t>dp</a:t>
            </a:r>
            <a:r>
              <a:rPr lang="en-US" altLang="ko-KR" dirty="0"/>
              <a:t>) </a:t>
            </a:r>
            <a:r>
              <a:rPr lang="ko-KR" altLang="en-US" sz="2500" dirty="0"/>
              <a:t>배열안의 값 을  새로운 값들과 비교하여</a:t>
            </a:r>
            <a:endParaRPr lang="en-US" altLang="ko-KR" sz="2500" dirty="0"/>
          </a:p>
          <a:p>
            <a:pPr algn="ctr"/>
            <a:r>
              <a:rPr lang="ko-KR" altLang="en-US" sz="2500" dirty="0"/>
              <a:t>최소값을 넣는 문제가 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674256" y="3278909"/>
            <a:ext cx="17271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newDp</a:t>
            </a:r>
            <a:r>
              <a:rPr lang="en-US" altLang="ko-KR" dirty="0"/>
              <a:t>[0] = 2;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4256" y="4280158"/>
            <a:ext cx="17271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newDp</a:t>
            </a:r>
            <a:r>
              <a:rPr lang="en-US" altLang="ko-KR" dirty="0"/>
              <a:t>[1] = 1;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604655" y="3463575"/>
            <a:ext cx="1339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530764" y="4464824"/>
            <a:ext cx="300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3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&lt;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climits</a:t>
            </a:r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&gt;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30049" y="2337865"/>
            <a:ext cx="36166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iostream</a:t>
            </a:r>
            <a:r>
              <a:rPr lang="en-US" altLang="ko-KR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climits</a:t>
            </a:r>
            <a:r>
              <a:rPr lang="en-US" altLang="ko-KR" dirty="0">
                <a:solidFill>
                  <a:srgbClr val="C00000"/>
                </a:solidFill>
              </a:rPr>
              <a:t>&gt;</a:t>
            </a:r>
            <a:endParaRPr lang="en-US" altLang="ko-KR" dirty="0">
              <a:solidFill>
                <a:srgbClr val="303E9F"/>
              </a:solidFill>
            </a:endParaRPr>
          </a:p>
          <a:p>
            <a:r>
              <a:rPr lang="en-US" altLang="ko-KR" dirty="0">
                <a:solidFill>
                  <a:srgbClr val="303E9F"/>
                </a:solidFill>
              </a:rPr>
              <a:t>using namespace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a = </a:t>
            </a:r>
            <a:r>
              <a:rPr lang="en-US" altLang="ko-KR" dirty="0">
                <a:solidFill>
                  <a:srgbClr val="7030A0"/>
                </a:solidFill>
              </a:rPr>
              <a:t>INT_MAX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b = </a:t>
            </a:r>
            <a:r>
              <a:rPr lang="en-US" altLang="ko-KR" dirty="0">
                <a:solidFill>
                  <a:srgbClr val="7030A0"/>
                </a:solidFill>
              </a:rPr>
              <a:t>INT_MIN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303E9F"/>
                </a:solidFill>
              </a:rPr>
              <a:t>long </a:t>
            </a:r>
            <a:r>
              <a:rPr lang="en-US" altLang="ko-KR" dirty="0" err="1">
                <a:solidFill>
                  <a:srgbClr val="303E9F"/>
                </a:solidFill>
              </a:rPr>
              <a:t>long</a:t>
            </a:r>
            <a:r>
              <a:rPr lang="en-US" altLang="ko-KR" dirty="0">
                <a:solidFill>
                  <a:srgbClr val="303E9F"/>
                </a:solidFill>
              </a:rPr>
              <a:t> </a:t>
            </a:r>
            <a:r>
              <a:rPr lang="en-US" altLang="ko-KR" dirty="0"/>
              <a:t>c = </a:t>
            </a:r>
            <a:r>
              <a:rPr lang="en-US" altLang="ko-KR" dirty="0">
                <a:solidFill>
                  <a:srgbClr val="7030A0"/>
                </a:solidFill>
              </a:rPr>
              <a:t>LLONG_MAX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303E9F"/>
                </a:solidFill>
              </a:rPr>
              <a:t>long </a:t>
            </a:r>
            <a:r>
              <a:rPr lang="en-US" altLang="ko-KR" dirty="0" err="1">
                <a:solidFill>
                  <a:srgbClr val="303E9F"/>
                </a:solidFill>
              </a:rPr>
              <a:t>long</a:t>
            </a:r>
            <a:r>
              <a:rPr lang="en-US" altLang="ko-KR" dirty="0">
                <a:solidFill>
                  <a:srgbClr val="303E9F"/>
                </a:solidFill>
              </a:rPr>
              <a:t> </a:t>
            </a:r>
            <a:r>
              <a:rPr lang="en-US" altLang="ko-KR" dirty="0"/>
              <a:t>d = </a:t>
            </a:r>
            <a:r>
              <a:rPr lang="en-US" altLang="ko-KR" dirty="0">
                <a:solidFill>
                  <a:srgbClr val="7030A0"/>
                </a:solidFill>
              </a:rPr>
              <a:t>LLONG_MIN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303E9F"/>
                </a:solidFill>
              </a:rPr>
              <a:t>        return</a:t>
            </a:r>
            <a:r>
              <a:rPr lang="en-US" altLang="ko-KR" dirty="0"/>
              <a:t> 0;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32450" y="2337865"/>
            <a:ext cx="3616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iostream</a:t>
            </a:r>
            <a:r>
              <a:rPr lang="en-US" altLang="ko-KR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303E9F"/>
                </a:solidFill>
              </a:rPr>
              <a:t>using namespace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a = </a:t>
            </a:r>
            <a:r>
              <a:rPr lang="en-US" altLang="ko-KR" dirty="0">
                <a:solidFill>
                  <a:srgbClr val="7030A0"/>
                </a:solidFill>
              </a:rPr>
              <a:t>99999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b = </a:t>
            </a:r>
            <a:r>
              <a:rPr lang="en-US" altLang="ko-KR" dirty="0">
                <a:solidFill>
                  <a:srgbClr val="7030A0"/>
                </a:solidFill>
              </a:rPr>
              <a:t>-99999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303E9F"/>
                </a:solidFill>
              </a:rPr>
              <a:t>long </a:t>
            </a:r>
            <a:r>
              <a:rPr lang="en-US" altLang="ko-KR" dirty="0" err="1">
                <a:solidFill>
                  <a:srgbClr val="303E9F"/>
                </a:solidFill>
              </a:rPr>
              <a:t>long</a:t>
            </a:r>
            <a:r>
              <a:rPr lang="en-US" altLang="ko-KR" dirty="0">
                <a:solidFill>
                  <a:srgbClr val="303E9F"/>
                </a:solidFill>
              </a:rPr>
              <a:t> </a:t>
            </a:r>
            <a:r>
              <a:rPr lang="en-US" altLang="ko-KR" dirty="0"/>
              <a:t>c = </a:t>
            </a:r>
            <a:r>
              <a:rPr lang="en-US" altLang="ko-KR" dirty="0">
                <a:solidFill>
                  <a:srgbClr val="7030A0"/>
                </a:solidFill>
              </a:rPr>
              <a:t>9999999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303E9F"/>
                </a:solidFill>
              </a:rPr>
              <a:t>long </a:t>
            </a:r>
            <a:r>
              <a:rPr lang="en-US" altLang="ko-KR" dirty="0" err="1">
                <a:solidFill>
                  <a:srgbClr val="303E9F"/>
                </a:solidFill>
              </a:rPr>
              <a:t>long</a:t>
            </a:r>
            <a:r>
              <a:rPr lang="en-US" altLang="ko-KR" dirty="0">
                <a:solidFill>
                  <a:srgbClr val="303E9F"/>
                </a:solidFill>
              </a:rPr>
              <a:t> </a:t>
            </a:r>
            <a:r>
              <a:rPr lang="en-US" altLang="ko-KR" dirty="0"/>
              <a:t>d = </a:t>
            </a:r>
            <a:r>
              <a:rPr lang="en-US" altLang="ko-KR" dirty="0">
                <a:solidFill>
                  <a:srgbClr val="7030A0"/>
                </a:solidFill>
              </a:rPr>
              <a:t>-9999999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303E9F"/>
                </a:solidFill>
              </a:rPr>
              <a:t>        return</a:t>
            </a:r>
            <a:r>
              <a:rPr lang="en-US" altLang="ko-KR" dirty="0"/>
              <a:t> 0;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88873" y="4045527"/>
            <a:ext cx="226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L for Graph Algorithm"/>
          <p:cNvSpPr txBox="1">
            <a:spLocks/>
          </p:cNvSpPr>
          <p:nvPr/>
        </p:nvSpPr>
        <p:spPr>
          <a:xfrm>
            <a:off x="3050381" y="2793581"/>
            <a:ext cx="11120438" cy="2232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STL for Graph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0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꼭지점(Vertex)과 변(Edge) 로   이루어진 구조…"/>
          <p:cNvSpPr>
            <a:spLocks noGrp="1"/>
          </p:cNvSpPr>
          <p:nvPr>
            <p:ph type="body" sz="quarter" idx="1"/>
          </p:nvPr>
        </p:nvSpPr>
        <p:spPr>
          <a:xfrm>
            <a:off x="1925836" y="2732484"/>
            <a:ext cx="3750469" cy="2232422"/>
          </a:xfrm>
          <a:prstGeom prst="rect">
            <a:avLst/>
          </a:prstGeom>
        </p:spPr>
        <p:txBody>
          <a:bodyPr/>
          <a:lstStyle/>
          <a:p>
            <a:pPr marL="222876" indent="-222876" defTabSz="394320">
              <a:spcBef>
                <a:spcPts val="1969"/>
              </a:spcBef>
              <a:buSzPct val="75000"/>
              <a:buFont typeface="Helvetica Neue"/>
              <a:buChar char="•"/>
              <a:defRPr sz="2880"/>
            </a:pPr>
            <a:r>
              <a:t>꼭지점(Vertex)과 변(Edge) 로   이루어진 구조</a:t>
            </a:r>
          </a:p>
          <a:p>
            <a:pPr marL="222876" indent="-222876" defTabSz="394320">
              <a:spcBef>
                <a:spcPts val="1969"/>
              </a:spcBef>
              <a:buSzPct val="75000"/>
              <a:buFont typeface="Helvetica Neue"/>
              <a:buChar char="•"/>
              <a:defRPr sz="2880"/>
            </a:pPr>
            <a:r>
              <a:t>특징에 따라 뱡향, 무향 또는 가중치 그래프 등으로 분류</a:t>
            </a:r>
          </a:p>
          <a:p>
            <a:pPr marL="222876" indent="-222876" defTabSz="394320">
              <a:spcBef>
                <a:spcPts val="1969"/>
              </a:spcBef>
              <a:buSzPct val="75000"/>
              <a:buFont typeface="Helvetica Neue"/>
              <a:buChar char="•"/>
              <a:defRPr sz="2880"/>
            </a:pPr>
            <a:r>
              <a:t>트리 또한 그래프의 Subset!</a:t>
            </a:r>
          </a:p>
        </p:txBody>
      </p:sp>
      <p:pic>
        <p:nvPicPr>
          <p:cNvPr id="138" name="162px-Tree_graph.svg.png" descr="162px-Tree_graph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7797" y="1561757"/>
            <a:ext cx="3049519" cy="355777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L for Graph Algorithm"/>
          <p:cNvSpPr txBox="1">
            <a:spLocks/>
          </p:cNvSpPr>
          <p:nvPr/>
        </p:nvSpPr>
        <p:spPr>
          <a:xfrm>
            <a:off x="537578" y="1302982"/>
            <a:ext cx="5824016" cy="8399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4000" dirty="0" smtClean="0"/>
              <a:t>STL for Graph </a:t>
            </a:r>
            <a:r>
              <a:rPr lang="en-US" sz="4000" dirty="0" smtClean="0"/>
              <a:t>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98084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presentation of Graph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Representation of Graph</a:t>
            </a:r>
          </a:p>
        </p:txBody>
      </p:sp>
      <p:sp>
        <p:nvSpPr>
          <p:cNvPr id="142" name="그래프의 표현 방법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그래프의 표현 방법</a:t>
            </a:r>
          </a:p>
          <a:p>
            <a:pPr marL="0" lvl="1" indent="160729">
              <a:buNone/>
            </a:pPr>
            <a:r>
              <a:t>  -  인접 행렬 (Adjacency Matrix)</a:t>
            </a:r>
          </a:p>
          <a:p>
            <a:pPr marL="0" lvl="1" indent="160729">
              <a:buNone/>
            </a:pPr>
            <a:r>
              <a:t>  -  인접 리스트 (Adjacency List)</a:t>
            </a:r>
          </a:p>
          <a:p>
            <a:pPr marL="0" lvl="1" indent="160729">
              <a:buNone/>
            </a:pPr>
            <a:endParaRPr/>
          </a:p>
          <a:p>
            <a:r>
              <a:t>이름에서 알 수 있듯이 두 방법 모두 인접한 노드에 대한 정보를 저장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83466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djacency Matrix"/>
          <p:cNvSpPr>
            <a:spLocks noGrp="1"/>
          </p:cNvSpPr>
          <p:nvPr>
            <p:ph type="title"/>
          </p:nvPr>
        </p:nvSpPr>
        <p:spPr>
          <a:xfrm>
            <a:off x="535781" y="1082842"/>
            <a:ext cx="5000625" cy="926338"/>
          </a:xfrm>
          <a:prstGeom prst="rect">
            <a:avLst/>
          </a:prstGeom>
        </p:spPr>
        <p:txBody>
          <a:bodyPr/>
          <a:lstStyle/>
          <a:p>
            <a:r>
              <a:rPr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2차원 배열로 구현…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925836" y="1544836"/>
                <a:ext cx="3571875" cy="4688086"/>
              </a:xfrm>
              <a:prstGeom prst="rect">
                <a:avLst/>
              </a:prstGeom>
            </p:spPr>
            <p:txBody>
              <a:bodyPr anchor="ctr">
                <a:normAutofit fontScale="55000" lnSpcReduction="20000"/>
              </a:bodyPr>
              <a:lstStyle/>
              <a:p>
                <a:pPr marL="229841" indent="-229841" defTabSz="406644">
                  <a:spcBef>
                    <a:spcPts val="2039"/>
                  </a:spcBef>
                  <a:defRPr sz="2574"/>
                </a:pPr>
                <a:r>
                  <a:rPr lang="mr-IN" dirty="0" smtClean="0"/>
                  <a:t>2차원 배열로 구현</a:t>
                </a:r>
              </a:p>
              <a:p>
                <a:pPr marL="229841" indent="-229841" defTabSz="406644">
                  <a:spcBef>
                    <a:spcPts val="2039"/>
                  </a:spcBef>
                  <a:defRPr sz="2574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mr-IN" dirty="0" smtClean="0"/>
                  <a:t>의 </a:t>
                </a:r>
                <a:r>
                  <a:rPr lang="mr-IN" dirty="0"/>
                  <a:t>공간복잡도</a:t>
                </a:r>
              </a:p>
              <a:p>
                <a:pPr marL="229841" indent="-229841" defTabSz="406644">
                  <a:spcBef>
                    <a:spcPts val="2039"/>
                  </a:spcBef>
                  <a:defRPr sz="2574"/>
                </a:pPr>
                <a:r>
                  <a:rPr lang="mr-IN" dirty="0"/>
                  <a:t>1번노드와 4번노드 사이에 간선이 존재여부 확인?                                       -&gt;  Arr[1][4] 를 확인</a:t>
                </a:r>
              </a:p>
              <a:p>
                <a:pPr marL="229841" indent="-229841" defTabSz="406644">
                  <a:spcBef>
                    <a:spcPts val="2039"/>
                  </a:spcBef>
                  <a:defRPr sz="2574"/>
                </a:pPr>
                <a:r>
                  <a:rPr lang="mr-IN" dirty="0"/>
                  <a:t>그래프 탐색시에는?                     </a:t>
                </a: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mr-IN" dirty="0" err="1" smtClean="0"/>
                  <a:t>어떤</a:t>
                </a:r>
                <a:r>
                  <a:rPr lang="mr-IN" dirty="0" smtClean="0"/>
                  <a:t> </a:t>
                </a:r>
                <a:r>
                  <a:rPr lang="mr-IN" dirty="0"/>
                  <a:t>노드에 연결 되어 있는지 확인작업에 O(N)의 탐색시간이 소요</a:t>
                </a:r>
              </a:p>
              <a:p>
                <a:pPr marL="229841" indent="-229841" defTabSz="406644">
                  <a:spcBef>
                    <a:spcPts val="2039"/>
                  </a:spcBef>
                  <a:defRPr sz="2574"/>
                </a:pPr>
                <a:r>
                  <a:rPr lang="mr-IN" dirty="0"/>
                  <a:t>만약 노드의 갯수가 10만개인데   </a:t>
                </a:r>
                <a:r>
                  <a:rPr lang="en-US" dirty="0" smtClean="0"/>
                  <a:t>   </a:t>
                </a:r>
                <a:r>
                  <a:rPr lang="mr-IN" dirty="0" smtClean="0"/>
                  <a:t> </a:t>
                </a:r>
                <a:r>
                  <a:rPr lang="mr-IN" dirty="0"/>
                  <a:t>간선이 10개 밖에 안된다면?</a:t>
                </a:r>
                <a:endParaRPr dirty="0"/>
              </a:p>
            </p:txBody>
          </p:sp>
        </mc:Choice>
        <mc:Fallback xmlns="">
          <p:sp>
            <p:nvSpPr>
              <p:cNvPr id="146" name="2차원 배열로 구현…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25836" y="1544836"/>
                <a:ext cx="3571875" cy="4688086"/>
              </a:xfrm>
              <a:prstGeom prst="rect">
                <a:avLst/>
              </a:prstGeom>
              <a:blipFill rotWithShape="0">
                <a:blip r:embed="rId2"/>
                <a:stretch>
                  <a:fillRect l="-512" r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7" name="스크린샷 2017-04-15 오후 10.50.22.png" descr="스크린샷 2017-04-15 오후 10.5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8297" y="487121"/>
            <a:ext cx="2837893" cy="288273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화살표"/>
          <p:cNvSpPr/>
          <p:nvPr/>
        </p:nvSpPr>
        <p:spPr>
          <a:xfrm rot="5400000">
            <a:off x="7773129" y="3078947"/>
            <a:ext cx="698574" cy="696944"/>
          </a:xfrm>
          <a:prstGeom prst="rightArrow">
            <a:avLst>
              <a:gd name="adj1" fmla="val 30871"/>
              <a:gd name="adj2" fmla="val 69238"/>
            </a:avLst>
          </a:prstGeom>
          <a:gradFill>
            <a:gsLst>
              <a:gs pos="0">
                <a:schemeClr val="accent6">
                  <a:hueOff val="-10521704"/>
                  <a:satOff val="-11099"/>
                  <a:lumOff val="-7127"/>
                </a:schemeClr>
              </a:gs>
              <a:gs pos="100000">
                <a:schemeClr val="accent6">
                  <a:hueOff val="-15321704"/>
                  <a:satOff val="-11099"/>
                  <a:lumOff val="-2254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66"/>
          </a:p>
        </p:txBody>
      </p:sp>
      <p:pic>
        <p:nvPicPr>
          <p:cNvPr id="149" name="스크린샷 2017-04-15 오후 10.50.29.png" descr="스크린샷 2017-04-15 오후 10.50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1066" y="3921718"/>
            <a:ext cx="2462701" cy="2457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MathTypeEquation.pdf" descr="MathTypeEquatio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4836" y="3375422"/>
            <a:ext cx="80367" cy="11608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그래도 38GB의 메모리가 필요"/>
          <p:cNvSpPr/>
          <p:nvPr/>
        </p:nvSpPr>
        <p:spPr>
          <a:xfrm>
            <a:off x="2165940" y="5618926"/>
            <a:ext cx="3154711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758" dirty="0"/>
              <a:t>그래도 38GB의 메모리가 필요</a:t>
            </a:r>
          </a:p>
        </p:txBody>
      </p:sp>
    </p:spTree>
    <p:extLst>
      <p:ext uri="{BB962C8B-B14F-4D97-AF65-F5344CB8AC3E}">
        <p14:creationId xmlns:p14="http://schemas.microsoft.com/office/powerpoint/2010/main" val="221606107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djacency List"/>
          <p:cNvSpPr>
            <a:spLocks noGrp="1"/>
          </p:cNvSpPr>
          <p:nvPr>
            <p:ph type="title"/>
          </p:nvPr>
        </p:nvSpPr>
        <p:spPr>
          <a:xfrm>
            <a:off x="497086" y="997446"/>
            <a:ext cx="5000625" cy="1094780"/>
          </a:xfrm>
          <a:prstGeom prst="rect">
            <a:avLst/>
          </a:prstGeom>
        </p:spPr>
        <p:txBody>
          <a:bodyPr/>
          <a:lstStyle/>
          <a:p>
            <a:r>
              <a:rPr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인접한 노드의 정보를 리스트로 표현…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925836" y="1544836"/>
                <a:ext cx="3571875" cy="4688086"/>
              </a:xfrm>
              <a:prstGeom prst="rect">
                <a:avLst/>
              </a:prstGeom>
            </p:spPr>
            <p:txBody>
              <a:bodyPr anchor="ctr">
                <a:normAutofit fontScale="85000" lnSpcReduction="10000"/>
              </a:bodyPr>
              <a:lstStyle/>
              <a:p>
                <a:r>
                  <a:rPr lang="ko-KR" altLang="en-US" dirty="0" smtClean="0"/>
                  <a:t>인접한 노드의 정보를 리스트로 표현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</a:rPr>
                      <m:t>𝑂</m:t>
                    </m:r>
                    <m:r>
                      <a:rPr lang="en-US" altLang="ko-KR" b="0" i="1" smtClean="0">
                        <a:latin typeface="Cambria Math" charset="0"/>
                      </a:rPr>
                      <m:t>(</m:t>
                    </m:r>
                    <m:r>
                      <a:rPr lang="en-US" altLang="ko-KR" b="0" i="1" smtClean="0">
                        <a:latin typeface="Cambria Math" charset="0"/>
                      </a:rPr>
                      <m:t>𝑉</m:t>
                    </m:r>
                    <m:r>
                      <a:rPr lang="en-US" altLang="ko-KR" b="0" i="1" smtClean="0">
                        <a:latin typeface="Cambria Math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</a:rPr>
                      <m:t>𝐸</m:t>
                    </m:r>
                    <m:r>
                      <a:rPr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공간복잡도</a:t>
                </a:r>
              </a:p>
              <a:p>
                <a:r>
                  <a:rPr lang="en-US" altLang="ko-KR" dirty="0"/>
                  <a:t>1</a:t>
                </a:r>
                <a:r>
                  <a:rPr lang="ko-KR" altLang="en-US" dirty="0"/>
                  <a:t>번노드와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번노드 사이에 간선이 존재하는가</a:t>
                </a:r>
                <a:r>
                  <a:rPr lang="en-US" altLang="ko-KR" dirty="0"/>
                  <a:t>?                                </a:t>
                </a:r>
                <a:r>
                  <a:rPr lang="en-US" altLang="ko-KR" dirty="0" smtClean="0"/>
                  <a:t>  </a:t>
                </a:r>
                <a:r>
                  <a:rPr lang="en-US" altLang="ko-KR" dirty="0"/>
                  <a:t>-&gt; 1</a:t>
                </a:r>
                <a:r>
                  <a:rPr lang="ko-KR" altLang="en-US" dirty="0"/>
                  <a:t>번째 리스트 탐색 필요</a:t>
                </a:r>
              </a:p>
              <a:p>
                <a:r>
                  <a:rPr lang="en-US" altLang="ko-KR" dirty="0"/>
                  <a:t>Dense Graph </a:t>
                </a:r>
                <a:r>
                  <a:rPr lang="ko-KR" altLang="en-US" dirty="0"/>
                  <a:t>일수록 인접행렬과 메모리 차이 감소</a:t>
                </a:r>
              </a:p>
              <a:p>
                <a:r>
                  <a:rPr lang="ko-KR" altLang="en-US" dirty="0"/>
                  <a:t>구현은 연결리스트</a:t>
                </a:r>
                <a:endParaRPr dirty="0"/>
              </a:p>
            </p:txBody>
          </p:sp>
        </mc:Choice>
        <mc:Fallback xmlns="">
          <p:sp>
            <p:nvSpPr>
              <p:cNvPr id="156" name="인접한 노드의 정보를 리스트로 표현…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25836" y="1544836"/>
                <a:ext cx="3571875" cy="4688086"/>
              </a:xfrm>
              <a:prstGeom prst="rect">
                <a:avLst/>
              </a:prstGeom>
              <a:blipFill rotWithShape="0">
                <a:blip r:embed="rId2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스크린샷 2017-04-15 오후 10.50.22.png" descr="스크린샷 2017-04-15 오후 10.50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8296" y="487121"/>
            <a:ext cx="2837893" cy="288273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화살표"/>
          <p:cNvSpPr/>
          <p:nvPr/>
        </p:nvSpPr>
        <p:spPr>
          <a:xfrm rot="5400000">
            <a:off x="7773128" y="3078947"/>
            <a:ext cx="698574" cy="696944"/>
          </a:xfrm>
          <a:prstGeom prst="rightArrow">
            <a:avLst>
              <a:gd name="adj1" fmla="val 30871"/>
              <a:gd name="adj2" fmla="val 69238"/>
            </a:avLst>
          </a:prstGeom>
          <a:gradFill>
            <a:gsLst>
              <a:gs pos="0">
                <a:schemeClr val="accent6">
                  <a:hueOff val="-10521704"/>
                  <a:satOff val="-11099"/>
                  <a:lumOff val="-7127"/>
                </a:schemeClr>
              </a:gs>
              <a:gs pos="100000">
                <a:schemeClr val="accent6">
                  <a:hueOff val="-15321704"/>
                  <a:satOff val="-11099"/>
                  <a:lumOff val="-2254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266"/>
          </a:p>
        </p:txBody>
      </p:sp>
      <p:pic>
        <p:nvPicPr>
          <p:cNvPr id="159" name="MathTypeEquation.pdf" descr="MathTypeEquati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4836" y="3375422"/>
            <a:ext cx="80367" cy="116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스크린샷 2017-04-16 오전 12.37.02.png" descr="스크린샷 2017-04-16 오전 12.37.0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44293" y="4011249"/>
            <a:ext cx="3846952" cy="18231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0261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djacency List Using STL (1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Adjacency List Using STL (1)</a:t>
            </a:r>
          </a:p>
        </p:txBody>
      </p:sp>
      <p:pic>
        <p:nvPicPr>
          <p:cNvPr id="164" name="스크린샷 2017-04-16 오전 1.07.28.png" descr="스크린샷 2017-04-16 오전 1.0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439" y="2239704"/>
            <a:ext cx="8091122" cy="115692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vector 를 이용한  방향그래프  표현"/>
          <p:cNvSpPr/>
          <p:nvPr/>
        </p:nvSpPr>
        <p:spPr>
          <a:xfrm>
            <a:off x="4496956" y="1808273"/>
            <a:ext cx="3198087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 dirty="0"/>
              <a:t>vector 를 이용한  방향그래프  표현</a:t>
            </a:r>
          </a:p>
        </p:txBody>
      </p:sp>
      <p:pic>
        <p:nvPicPr>
          <p:cNvPr id="166" name="스크린샷 2017-04-16 오전 1.16.01.png" descr="스크린샷 2017-04-16 오전 1.16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0439" y="4732071"/>
            <a:ext cx="8091122" cy="129866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vector 를 이용한  무향그래프  표현"/>
          <p:cNvSpPr/>
          <p:nvPr/>
        </p:nvSpPr>
        <p:spPr>
          <a:xfrm>
            <a:off x="4496956" y="4421874"/>
            <a:ext cx="3198087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/>
              <a:t>vector 를 이용한  무향그래프  표현</a:t>
            </a:r>
          </a:p>
        </p:txBody>
      </p:sp>
    </p:spTree>
    <p:extLst>
      <p:ext uri="{BB962C8B-B14F-4D97-AF65-F5344CB8AC3E}">
        <p14:creationId xmlns:p14="http://schemas.microsoft.com/office/powerpoint/2010/main" val="3861052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djacency List Using STL (2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Adjacency List Using STL (2)</a:t>
            </a:r>
          </a:p>
        </p:txBody>
      </p:sp>
      <p:sp>
        <p:nvSpPr>
          <p:cNvPr id="171" name="vector 와 pair을 이용한 가중치 그래프  표현"/>
          <p:cNvSpPr/>
          <p:nvPr/>
        </p:nvSpPr>
        <p:spPr>
          <a:xfrm>
            <a:off x="4172248" y="1990077"/>
            <a:ext cx="3846014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/>
              <a:t>vector 와 pair을 이용한 가중치 그래프  표현</a:t>
            </a:r>
          </a:p>
        </p:txBody>
      </p:sp>
      <p:pic>
        <p:nvPicPr>
          <p:cNvPr id="172" name="스크린샷 2017-04-16 오전 1.38.18.png" descr="스크린샷 2017-04-16 오전 1.38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0926" y="2374352"/>
            <a:ext cx="8248660" cy="5185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그룹"/>
          <p:cNvGrpSpPr/>
          <p:nvPr/>
        </p:nvGrpSpPr>
        <p:grpSpPr>
          <a:xfrm>
            <a:off x="1970926" y="4052830"/>
            <a:ext cx="8248661" cy="2051374"/>
            <a:chOff x="0" y="-479447"/>
            <a:chExt cx="11731427" cy="2917508"/>
          </a:xfrm>
        </p:grpSpPr>
        <p:sp>
          <p:nvSpPr>
            <p:cNvPr id="173" name="vector + 구조체를 이용한  가중치 그래프  표현"/>
            <p:cNvSpPr/>
            <p:nvPr/>
          </p:nvSpPr>
          <p:spPr>
            <a:xfrm>
              <a:off x="2617634" y="-479447"/>
              <a:ext cx="5981962" cy="441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2200"/>
              </a:lvl1pPr>
            </a:lstStyle>
            <a:p>
              <a:r>
                <a:rPr sz="1547"/>
                <a:t>vector + 구조체를 이용한  가중치 그래프  표현</a:t>
              </a:r>
            </a:p>
          </p:txBody>
        </p:sp>
        <p:pic>
          <p:nvPicPr>
            <p:cNvPr id="174" name="스크린샷 2017-04-16 오전 1.40.38.png" descr="스크린샷 2017-04-16 오전 1.40.3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26" y="0"/>
              <a:ext cx="2844131" cy="1631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스크린샷 2017-04-16 오전 1.40.47.png" descr="스크린샷 2017-04-16 오전 1.40.4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669794"/>
              <a:ext cx="11731427" cy="7682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182231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sort</a:t>
            </a:r>
            <a:r>
              <a:rPr kumimoji="1" lang="ko-KR" altLang="en-US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052" y="1876046"/>
            <a:ext cx="1121816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원형 </a:t>
            </a:r>
            <a:r>
              <a:rPr lang="en-US" altLang="ko-KR" dirty="0"/>
              <a:t>: void sort (</a:t>
            </a:r>
            <a:r>
              <a:rPr lang="en-US" altLang="ko-KR" dirty="0" err="1"/>
              <a:t>RandomAccessIterator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first</a:t>
            </a:r>
            <a:r>
              <a:rPr lang="en-US" altLang="ko-KR" dirty="0"/>
              <a:t>, </a:t>
            </a:r>
            <a:r>
              <a:rPr lang="en-US" altLang="ko-KR" dirty="0" err="1"/>
              <a:t>RandomAccessIterator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last</a:t>
            </a:r>
            <a:r>
              <a:rPr lang="en-US" altLang="ko-KR" dirty="0"/>
              <a:t>);</a:t>
            </a:r>
          </a:p>
          <a:p>
            <a:r>
              <a:rPr lang="en-US" altLang="ko-KR" dirty="0">
                <a:latin typeface="+mn-ea"/>
              </a:rPr>
              <a:t>              </a:t>
            </a:r>
            <a:r>
              <a:rPr lang="en-US" altLang="ko-KR" dirty="0"/>
              <a:t>void sort (</a:t>
            </a:r>
            <a:r>
              <a:rPr lang="en-US" altLang="ko-KR" dirty="0" err="1"/>
              <a:t>RandomAccessIterator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first</a:t>
            </a:r>
            <a:r>
              <a:rPr lang="en-US" altLang="ko-KR" dirty="0"/>
              <a:t>, </a:t>
            </a:r>
            <a:r>
              <a:rPr lang="en-US" altLang="ko-KR" dirty="0" err="1"/>
              <a:t>RandomAccessIterator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last</a:t>
            </a:r>
            <a:r>
              <a:rPr lang="en-US" altLang="ko-KR" dirty="0"/>
              <a:t>, Compare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comp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정렬 범위 </a:t>
            </a:r>
            <a:r>
              <a:rPr lang="en-US" altLang="ko-KR" dirty="0"/>
              <a:t>: [</a:t>
            </a:r>
            <a:r>
              <a:rPr lang="en-US" altLang="ko-KR" dirty="0" err="1"/>
              <a:t>first,last</a:t>
            </a:r>
            <a:r>
              <a:rPr lang="en-US" altLang="ko-KR" dirty="0"/>
              <a:t>)</a:t>
            </a:r>
            <a:r>
              <a:rPr lang="ko-KR" altLang="en-US" dirty="0"/>
              <a:t>로 정의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en-US" altLang="ko-KR" sz="2400" dirty="0"/>
              <a:t> · </a:t>
            </a:r>
            <a:r>
              <a:rPr lang="ko-KR" altLang="en-US" sz="2400" b="1" dirty="0">
                <a:solidFill>
                  <a:srgbClr val="F23636"/>
                </a:solidFill>
              </a:rPr>
              <a:t>배열</a:t>
            </a:r>
            <a:r>
              <a:rPr lang="ko-KR" altLang="en-US" dirty="0"/>
              <a:t> 예제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array[5] = {4,5,1,3,2};</a:t>
            </a:r>
          </a:p>
          <a:p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sort(array , array+5);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array[0] ~ array[4]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정렬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sort(&amp;</a:t>
            </a: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[0], &amp;</a:t>
            </a: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[5]);</a:t>
            </a:r>
            <a:r>
              <a:rPr lang="en-US" altLang="ko-KR" dirty="0"/>
              <a:t>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sort(&amp;</a:t>
            </a: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[0],&amp;</a:t>
            </a: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[0]+5);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</a:t>
            </a:r>
            <a:r>
              <a:rPr lang="en-US" altLang="ko-KR" dirty="0"/>
              <a:t>sort(arry+1 , array+4);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array[1] ~ array[3]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정렬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18527"/>
              </p:ext>
            </p:extLst>
          </p:nvPr>
        </p:nvGraphicFramePr>
        <p:xfrm>
          <a:off x="6816436" y="2733194"/>
          <a:ext cx="4599710" cy="10914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942">
                  <a:extLst>
                    <a:ext uri="{9D8B030D-6E8A-4147-A177-3AD203B41FA5}">
                      <a16:colId xmlns:a16="http://schemas.microsoft.com/office/drawing/2014/main" xmlns="" val="3792242017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1250825655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2202938791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920298552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3109409075"/>
                    </a:ext>
                  </a:extLst>
                </a:gridCol>
              </a:tblGrid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8282511"/>
                  </a:ext>
                </a:extLst>
              </a:tr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160959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95796"/>
              </p:ext>
            </p:extLst>
          </p:nvPr>
        </p:nvGraphicFramePr>
        <p:xfrm>
          <a:off x="6816436" y="4053444"/>
          <a:ext cx="4599710" cy="10914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942">
                  <a:extLst>
                    <a:ext uri="{9D8B030D-6E8A-4147-A177-3AD203B41FA5}">
                      <a16:colId xmlns:a16="http://schemas.microsoft.com/office/drawing/2014/main" xmlns="" val="3792242017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1250825655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2202938791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920298552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3109409075"/>
                    </a:ext>
                  </a:extLst>
                </a:gridCol>
              </a:tblGrid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8282511"/>
                  </a:ext>
                </a:extLst>
              </a:tr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160959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80945"/>
              </p:ext>
            </p:extLst>
          </p:nvPr>
        </p:nvGraphicFramePr>
        <p:xfrm>
          <a:off x="6816436" y="5365205"/>
          <a:ext cx="4599710" cy="10914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942">
                  <a:extLst>
                    <a:ext uri="{9D8B030D-6E8A-4147-A177-3AD203B41FA5}">
                      <a16:colId xmlns:a16="http://schemas.microsoft.com/office/drawing/2014/main" xmlns="" val="3792242017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1250825655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2202938791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920298552"/>
                    </a:ext>
                  </a:extLst>
                </a:gridCol>
                <a:gridCol w="919942">
                  <a:extLst>
                    <a:ext uri="{9D8B030D-6E8A-4147-A177-3AD203B41FA5}">
                      <a16:colId xmlns:a16="http://schemas.microsoft.com/office/drawing/2014/main" xmlns="" val="3109409075"/>
                    </a:ext>
                  </a:extLst>
                </a:gridCol>
              </a:tblGrid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8282511"/>
                  </a:ext>
                </a:extLst>
              </a:tr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160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4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djacency List Using STL (2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Adjacency List Using STL </a:t>
            </a:r>
            <a:r>
              <a:rPr dirty="0" smtClean="0"/>
              <a:t>(</a:t>
            </a:r>
            <a:r>
              <a:rPr lang="en-US" altLang="ko-KR" dirty="0" smtClean="0"/>
              <a:t>3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71" name="vector 와 pair을 이용한 가중치 그래프  표현"/>
          <p:cNvSpPr/>
          <p:nvPr/>
        </p:nvSpPr>
        <p:spPr>
          <a:xfrm>
            <a:off x="4172248" y="1875581"/>
            <a:ext cx="3846014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lang="ko-KR" altLang="en-US" sz="1547" dirty="0"/>
              <a:t>가중치 그래프에서의 간선 삭제</a:t>
            </a:r>
            <a:endParaRPr sz="1547" dirty="0"/>
          </a:p>
        </p:txBody>
      </p:sp>
      <p:pic>
        <p:nvPicPr>
          <p:cNvPr id="172" name="스크린샷 2017-04-16 오전 1.38.18.png" descr="스크린샷 2017-04-16 오전 1.38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0926" y="2374352"/>
            <a:ext cx="8248660" cy="518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41" y="3165574"/>
            <a:ext cx="8036719" cy="5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3679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Pair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980740" y="1604841"/>
            <a:ext cx="8228647" cy="3976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5955" indent="-195955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utility헤더에 포함되어 있는 자료구조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14772" indent="-414119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template &lt;class T1, class T2&gt; struct pair;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14772" indent="-414119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pair는 두 멤버 변수 first, second를 갖는다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14772" indent="-414119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make_pair로</a:t>
            </a: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간단히 만들 수 있다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14772" indent="-414119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비교 연산자들이 정의되어 있다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50000"/>
              </a:lnSpc>
            </a:pP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408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pair의 생성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980740" y="1604515"/>
            <a:ext cx="8229627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pair 의 생성 방법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pair의 생성자를 이용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타입을 반드시 명시해야 한다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6" name="그림 145"/>
          <p:cNvPicPr/>
          <p:nvPr/>
        </p:nvPicPr>
        <p:blipFill>
          <a:blip r:embed="rId2"/>
          <a:stretch/>
        </p:blipFill>
        <p:spPr>
          <a:xfrm>
            <a:off x="2111374" y="3265855"/>
            <a:ext cx="5282847" cy="3134894"/>
          </a:xfrm>
          <a:prstGeom prst="rect">
            <a:avLst/>
          </a:prstGeom>
          <a:ln>
            <a:noFill/>
          </a:ln>
        </p:spPr>
      </p:pic>
      <p:sp>
        <p:nvSpPr>
          <p:cNvPr id="147" name="Line 3"/>
          <p:cNvSpPr/>
          <p:nvPr/>
        </p:nvSpPr>
        <p:spPr>
          <a:xfrm flipH="1">
            <a:off x="4462790" y="2678001"/>
            <a:ext cx="3527123" cy="91443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7989913" y="2416733"/>
            <a:ext cx="2024503" cy="320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pair가 있는 헤더</a:t>
            </a:r>
          </a:p>
        </p:txBody>
      </p:sp>
      <p:sp>
        <p:nvSpPr>
          <p:cNvPr id="149" name="Line 5"/>
          <p:cNvSpPr/>
          <p:nvPr/>
        </p:nvSpPr>
        <p:spPr>
          <a:xfrm flipH="1">
            <a:off x="4658741" y="3396489"/>
            <a:ext cx="3331172" cy="58785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7989913" y="3200538"/>
            <a:ext cx="2547040" cy="559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pair가 속한 네임스페이스</a:t>
            </a:r>
          </a:p>
        </p:txBody>
      </p:sp>
    </p:spTree>
    <p:extLst>
      <p:ext uri="{BB962C8B-B14F-4D97-AF65-F5344CB8AC3E}">
        <p14:creationId xmlns:p14="http://schemas.microsoft.com/office/powerpoint/2010/main" val="61570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pair의 생성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980740" y="1604515"/>
            <a:ext cx="8229627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make_pair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인자의 타입을 유추하여 pair를 만든다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C++11 에 추가된 auto를 사용하면 생성하기 편하다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3" name="그림 152"/>
          <p:cNvPicPr/>
          <p:nvPr/>
        </p:nvPicPr>
        <p:blipFill>
          <a:blip r:embed="rId2"/>
          <a:stretch/>
        </p:blipFill>
        <p:spPr>
          <a:xfrm>
            <a:off x="1895175" y="3265855"/>
            <a:ext cx="6933409" cy="1567284"/>
          </a:xfrm>
          <a:prstGeom prst="rect">
            <a:avLst/>
          </a:prstGeom>
          <a:ln>
            <a:noFill/>
          </a:ln>
        </p:spPr>
      </p:pic>
      <p:sp>
        <p:nvSpPr>
          <p:cNvPr id="154" name="Line 3"/>
          <p:cNvSpPr/>
          <p:nvPr/>
        </p:nvSpPr>
        <p:spPr>
          <a:xfrm flipV="1">
            <a:off x="2895179" y="4637514"/>
            <a:ext cx="327" cy="849122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437960" y="5581673"/>
            <a:ext cx="1567284" cy="543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pair&lt;int, string&gt;</a:t>
            </a:r>
          </a:p>
        </p:txBody>
      </p:sp>
    </p:spTree>
    <p:extLst>
      <p:ext uri="{BB962C8B-B14F-4D97-AF65-F5344CB8AC3E}">
        <p14:creationId xmlns:p14="http://schemas.microsoft.com/office/powerpoint/2010/main" val="1774714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pair 관계 연산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980740" y="1604515"/>
            <a:ext cx="8229627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pair 는 ==, !=, &lt;, &lt;=, &gt;, &gt;=연산을 기본적으로 제공한다.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pair는 사전순으로 비교한다 -&gt; first 먼저!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그림 157"/>
          <p:cNvPicPr/>
          <p:nvPr/>
        </p:nvPicPr>
        <p:blipFill>
          <a:blip r:embed="rId2"/>
          <a:stretch/>
        </p:blipFill>
        <p:spPr>
          <a:xfrm>
            <a:off x="2261930" y="2743318"/>
            <a:ext cx="5401070" cy="1959186"/>
          </a:xfrm>
          <a:prstGeom prst="rect">
            <a:avLst/>
          </a:prstGeom>
          <a:ln>
            <a:noFill/>
          </a:ln>
        </p:spPr>
      </p:pic>
      <p:pic>
        <p:nvPicPr>
          <p:cNvPr id="159" name="그림 158"/>
          <p:cNvPicPr/>
          <p:nvPr/>
        </p:nvPicPr>
        <p:blipFill>
          <a:blip r:embed="rId3"/>
          <a:stretch/>
        </p:blipFill>
        <p:spPr>
          <a:xfrm>
            <a:off x="2242008" y="5094734"/>
            <a:ext cx="6531383" cy="10816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188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pair 관계 연산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980740" y="1604515"/>
            <a:ext cx="8229627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주의사항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83821" lvl="1" indent="-293606"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14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타입이 달라도 상관없지만, 서로 비교할 수 있어야 한다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2" name="그림 161"/>
          <p:cNvPicPr/>
          <p:nvPr/>
        </p:nvPicPr>
        <p:blipFill>
          <a:blip r:embed="rId2"/>
          <a:stretch/>
        </p:blipFill>
        <p:spPr>
          <a:xfrm>
            <a:off x="1980740" y="2502625"/>
            <a:ext cx="5807669" cy="566952"/>
          </a:xfrm>
          <a:prstGeom prst="rect">
            <a:avLst/>
          </a:prstGeom>
          <a:ln>
            <a:noFill/>
          </a:ln>
        </p:spPr>
      </p:pic>
      <p:pic>
        <p:nvPicPr>
          <p:cNvPr id="163" name="그림 162"/>
          <p:cNvPicPr/>
          <p:nvPr/>
        </p:nvPicPr>
        <p:blipFill>
          <a:blip r:embed="rId3"/>
          <a:stretch/>
        </p:blipFill>
        <p:spPr>
          <a:xfrm>
            <a:off x="5834449" y="1175708"/>
            <a:ext cx="4637187" cy="53804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24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981067" y="1763562"/>
            <a:ext cx="8229627" cy="39768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3606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vector&lt;pair&lt;int, int&gt;&gt;를 가지는 배열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91910" indent="-293606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배열의 인덱스는 시작점을 의미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91910" indent="-293606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여기에서 pair의 의미는 다음과 같다 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06607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pair의 first는 도착점 의미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06607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pair의 second 가중치를 의미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91910" indent="-293606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가 도착점, first가 가중치를 의미해도 상관 없음!
→ 구현하는 방식에 따라 그때 그때 다른 것!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980740" y="396475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pair, vector를 적용한 그래프 표현 및 사용</a:t>
            </a:r>
            <a:endParaRPr lang="en-US" sz="3992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0343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그림 165"/>
          <p:cNvPicPr/>
          <p:nvPr/>
        </p:nvPicPr>
        <p:blipFill>
          <a:blip r:embed="rId2"/>
          <a:stretch/>
        </p:blipFill>
        <p:spPr>
          <a:xfrm>
            <a:off x="1747558" y="1185832"/>
            <a:ext cx="6489253" cy="5509170"/>
          </a:xfrm>
          <a:prstGeom prst="rect">
            <a:avLst/>
          </a:prstGeom>
          <a:ln>
            <a:noFill/>
          </a:ln>
        </p:spPr>
      </p:pic>
      <p:pic>
        <p:nvPicPr>
          <p:cNvPr id="167" name="그림 166"/>
          <p:cNvPicPr/>
          <p:nvPr/>
        </p:nvPicPr>
        <p:blipFill>
          <a:blip r:embed="rId3"/>
          <a:stretch/>
        </p:blipFill>
        <p:spPr>
          <a:xfrm>
            <a:off x="5009494" y="1272704"/>
            <a:ext cx="5789054" cy="1209346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삽입, 출력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091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그림 168"/>
          <p:cNvPicPr/>
          <p:nvPr/>
        </p:nvPicPr>
        <p:blipFill>
          <a:blip r:embed="rId2"/>
          <a:stretch/>
        </p:blipFill>
        <p:spPr>
          <a:xfrm>
            <a:off x="1672444" y="130635"/>
            <a:ext cx="5598981" cy="6575472"/>
          </a:xfrm>
          <a:prstGeom prst="rect">
            <a:avLst/>
          </a:prstGeom>
          <a:ln>
            <a:noFill/>
          </a:ln>
        </p:spPr>
      </p:pic>
      <p:pic>
        <p:nvPicPr>
          <p:cNvPr id="170" name="그림 169"/>
          <p:cNvPicPr/>
          <p:nvPr/>
        </p:nvPicPr>
        <p:blipFill>
          <a:blip r:embed="rId3"/>
          <a:stretch/>
        </p:blipFill>
        <p:spPr>
          <a:xfrm>
            <a:off x="4423599" y="3261610"/>
            <a:ext cx="6636217" cy="124527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제거, 출력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2844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우선순위 큐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980740" y="1632928"/>
            <a:ext cx="8425905" cy="4506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marL="195955" indent="-195955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스택이나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큐와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같은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추상자료형</a:t>
            </a: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95955" indent="-195955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큐와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같은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선입선출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(FIFO)</a:t>
            </a: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95955" indent="-195955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큐와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다른점은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원소마다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우선순위가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존재함</a:t>
            </a: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95955" indent="-195955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c++에서는priority_queue라는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클래스가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존재</a:t>
            </a: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95955" indent="-195955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queue라는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헤더파일에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있음</a:t>
            </a: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95955" indent="-195955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대개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힙을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사용하여</a:t>
            </a: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</a:t>
            </a:r>
            <a:r>
              <a:rPr lang="en-US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구현한다</a:t>
            </a:r>
            <a:r>
              <a:rPr lang="en-US" sz="254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.</a:t>
            </a: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3278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sort</a:t>
            </a:r>
            <a:r>
              <a:rPr kumimoji="1" lang="ko-KR" altLang="en-US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052" y="1876046"/>
            <a:ext cx="1121816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>
                <a:solidFill>
                  <a:srgbClr val="000000"/>
                </a:solidFill>
              </a:rPr>
              <a:t> · </a:t>
            </a:r>
            <a:r>
              <a:rPr lang="en-US" altLang="ko-KR" sz="2400" b="1" dirty="0">
                <a:solidFill>
                  <a:srgbClr val="00B050"/>
                </a:solidFill>
              </a:rPr>
              <a:t>vector</a:t>
            </a:r>
            <a:r>
              <a:rPr lang="ko-KR" altLang="en-US" dirty="0">
                <a:solidFill>
                  <a:srgbClr val="000000"/>
                </a:solidFill>
              </a:rPr>
              <a:t> 예제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/>
              <a:t>    vector&lt;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en-US" altLang="ko-KR" dirty="0" err="1"/>
              <a:t>vec</a:t>
            </a:r>
            <a:r>
              <a:rPr lang="en-US" altLang="ko-KR" dirty="0"/>
              <a:t> = {4,5,1,3,2};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sort(</a:t>
            </a:r>
            <a:r>
              <a:rPr lang="en-US" altLang="ko-KR" dirty="0" err="1"/>
              <a:t>vec.begin</a:t>
            </a:r>
            <a:r>
              <a:rPr lang="en-US" altLang="ko-KR" dirty="0"/>
              <a:t>(),</a:t>
            </a:r>
            <a:r>
              <a:rPr lang="en-US" altLang="ko-KR" dirty="0" err="1"/>
              <a:t>vec.end</a:t>
            </a:r>
            <a:r>
              <a:rPr lang="en-US" altLang="ko-KR" dirty="0"/>
              <a:t>());        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vec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[0] ~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vec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[4]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정렬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sort(&amp;</a:t>
            </a:r>
            <a:r>
              <a:rPr lang="en-US" altLang="ko-KR" dirty="0" err="1">
                <a:sym typeface="Wingdings" panose="05000000000000000000" pitchFamily="2" charset="2"/>
              </a:rPr>
              <a:t>vec</a:t>
            </a:r>
            <a:r>
              <a:rPr lang="en-US" altLang="ko-KR" dirty="0">
                <a:sym typeface="Wingdings" panose="05000000000000000000" pitchFamily="2" charset="2"/>
              </a:rPr>
              <a:t>[0], &amp;</a:t>
            </a:r>
            <a:r>
              <a:rPr lang="en-US" altLang="ko-KR" dirty="0" err="1">
                <a:sym typeface="Wingdings" panose="05000000000000000000" pitchFamily="2" charset="2"/>
              </a:rPr>
              <a:t>vec</a:t>
            </a:r>
            <a:r>
              <a:rPr lang="en-US" altLang="ko-KR" dirty="0">
                <a:sym typeface="Wingdings" panose="05000000000000000000" pitchFamily="2" charset="2"/>
              </a:rPr>
              <a:t>[5]);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sort(&amp;</a:t>
            </a:r>
            <a:r>
              <a:rPr lang="en-US" altLang="ko-KR" dirty="0" err="1">
                <a:sym typeface="Wingdings" panose="05000000000000000000" pitchFamily="2" charset="2"/>
              </a:rPr>
              <a:t>vec</a:t>
            </a:r>
            <a:r>
              <a:rPr lang="en-US" altLang="ko-KR" dirty="0">
                <a:sym typeface="Wingdings" panose="05000000000000000000" pitchFamily="2" charset="2"/>
              </a:rPr>
              <a:t>[0],&amp;</a:t>
            </a:r>
            <a:r>
              <a:rPr lang="en-US" altLang="ko-KR" dirty="0" err="1">
                <a:sym typeface="Wingdings" panose="05000000000000000000" pitchFamily="2" charset="2"/>
              </a:rPr>
              <a:t>vec</a:t>
            </a:r>
            <a:r>
              <a:rPr lang="en-US" altLang="ko-KR" dirty="0">
                <a:sym typeface="Wingdings" panose="05000000000000000000" pitchFamily="2" charset="2"/>
              </a:rPr>
              <a:t>[0]+5);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sort(</a:t>
            </a:r>
            <a:r>
              <a:rPr lang="en-US" altLang="ko-KR" dirty="0" err="1">
                <a:sym typeface="Wingdings" panose="05000000000000000000" pitchFamily="2" charset="2"/>
              </a:rPr>
              <a:t>vec.begin</a:t>
            </a:r>
            <a:r>
              <a:rPr lang="en-US" altLang="ko-KR" dirty="0">
                <a:sym typeface="Wingdings" panose="05000000000000000000" pitchFamily="2" charset="2"/>
              </a:rPr>
              <a:t>()+1,vec.begin()+4);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   </a:t>
            </a:r>
            <a:r>
              <a:rPr lang="en-US" altLang="ko-KR" dirty="0" err="1">
                <a:solidFill>
                  <a:srgbClr val="263239"/>
                </a:solidFill>
                <a:sym typeface="Wingdings" panose="05000000000000000000" pitchFamily="2" charset="2"/>
              </a:rPr>
              <a:t>vec</a:t>
            </a:r>
            <a:r>
              <a:rPr lang="en-US" altLang="ko-KR" dirty="0">
                <a:solidFill>
                  <a:srgbClr val="263239"/>
                </a:solidFill>
                <a:sym typeface="Wingdings" panose="05000000000000000000" pitchFamily="2" charset="2"/>
              </a:rPr>
              <a:t>[1] ~ </a:t>
            </a:r>
            <a:r>
              <a:rPr lang="en-US" altLang="ko-KR" dirty="0" err="1">
                <a:solidFill>
                  <a:srgbClr val="263239"/>
                </a:solidFill>
                <a:sym typeface="Wingdings" panose="05000000000000000000" pitchFamily="2" charset="2"/>
              </a:rPr>
              <a:t>vec</a:t>
            </a:r>
            <a:r>
              <a:rPr lang="en-US" altLang="ko-KR" dirty="0">
                <a:solidFill>
                  <a:srgbClr val="263239"/>
                </a:solidFill>
                <a:sym typeface="Wingdings" panose="05000000000000000000" pitchFamily="2" charset="2"/>
              </a:rPr>
              <a:t>[3]</a:t>
            </a:r>
            <a:r>
              <a:rPr lang="ko-KR" altLang="en-US" dirty="0">
                <a:solidFill>
                  <a:srgbClr val="263239"/>
                </a:solidFill>
                <a:sym typeface="Wingdings" panose="05000000000000000000" pitchFamily="2" charset="2"/>
              </a:rPr>
              <a:t>정렬</a:t>
            </a:r>
            <a:endParaRPr lang="en-US" altLang="ko-KR" dirty="0">
              <a:solidFill>
                <a:srgbClr val="263239"/>
              </a:solidFill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· </a:t>
            </a:r>
            <a:r>
              <a:rPr lang="en-US" altLang="ko-KR" sz="2400" b="1" dirty="0">
                <a:solidFill>
                  <a:srgbClr val="F29123"/>
                </a:solidFill>
              </a:rPr>
              <a:t>deque</a:t>
            </a:r>
            <a:r>
              <a:rPr lang="ko-KR" altLang="en-US" dirty="0"/>
              <a:t> 예제</a:t>
            </a:r>
            <a:endParaRPr lang="en-US" altLang="ko-KR" dirty="0"/>
          </a:p>
          <a:p>
            <a:r>
              <a:rPr lang="en-US" altLang="ko-KR" dirty="0"/>
              <a:t>    deque&lt;</a:t>
            </a:r>
            <a:r>
              <a:rPr lang="en-US" altLang="ko-KR" dirty="0" err="1"/>
              <a:t>int</a:t>
            </a:r>
            <a:r>
              <a:rPr lang="en-US" altLang="ko-KR" dirty="0"/>
              <a:t>&gt; de = {4,5,1,3,2};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sort(</a:t>
            </a:r>
            <a:r>
              <a:rPr lang="en-US" altLang="ko-KR" dirty="0" err="1"/>
              <a:t>de.begin</a:t>
            </a:r>
            <a:r>
              <a:rPr lang="en-US" altLang="ko-KR" dirty="0"/>
              <a:t>(),</a:t>
            </a:r>
            <a:r>
              <a:rPr lang="en-US" altLang="ko-KR" dirty="0" err="1"/>
              <a:t>de.end</a:t>
            </a:r>
            <a:r>
              <a:rPr lang="en-US" altLang="ko-KR" dirty="0"/>
              <a:t>());            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de[0] ~ de[4]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정렬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</a:t>
            </a:r>
            <a:r>
              <a:rPr lang="en-US" altLang="ko-KR" dirty="0">
                <a:sym typeface="Wingdings" panose="05000000000000000000" pitchFamily="2" charset="2"/>
              </a:rPr>
              <a:t>sort(</a:t>
            </a:r>
            <a:r>
              <a:rPr lang="en-US" altLang="ko-KR" dirty="0" err="1">
                <a:sym typeface="Wingdings" panose="05000000000000000000" pitchFamily="2" charset="2"/>
              </a:rPr>
              <a:t>de.begin</a:t>
            </a:r>
            <a:r>
              <a:rPr lang="en-US" altLang="ko-KR" dirty="0">
                <a:sym typeface="Wingdings" panose="05000000000000000000" pitchFamily="2" charset="2"/>
              </a:rPr>
              <a:t>()+1,de.begin()+4);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   </a:t>
            </a:r>
            <a:r>
              <a:rPr lang="en-US" altLang="ko-KR" dirty="0">
                <a:solidFill>
                  <a:srgbClr val="263239"/>
                </a:solidFill>
                <a:sym typeface="Wingdings" panose="05000000000000000000" pitchFamily="2" charset="2"/>
              </a:rPr>
              <a:t>de[1] ~ de[3]</a:t>
            </a:r>
            <a:r>
              <a:rPr lang="ko-KR" altLang="en-US" dirty="0">
                <a:solidFill>
                  <a:srgbClr val="263239"/>
                </a:solidFill>
                <a:sym typeface="Wingdings" panose="05000000000000000000" pitchFamily="2" charset="2"/>
              </a:rPr>
              <a:t>정렬</a:t>
            </a:r>
            <a:endParaRPr lang="en-US" altLang="ko-KR" dirty="0">
              <a:solidFill>
                <a:srgbClr val="263239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263239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형 뿐만 아니라 </a:t>
            </a:r>
            <a:r>
              <a:rPr lang="en-US" altLang="ko-KR" dirty="0">
                <a:sym typeface="Wingdings" panose="05000000000000000000" pitchFamily="2" charset="2"/>
              </a:rPr>
              <a:t>char</a:t>
            </a:r>
            <a:r>
              <a:rPr lang="ko-KR" altLang="en-US" dirty="0">
                <a:sym typeface="Wingdings" panose="05000000000000000000" pitchFamily="2" charset="2"/>
              </a:rPr>
              <a:t>형</a:t>
            </a:r>
            <a:r>
              <a:rPr lang="en-US" altLang="ko-KR" dirty="0">
                <a:sym typeface="Wingdings" panose="05000000000000000000" pitchFamily="2" charset="2"/>
              </a:rPr>
              <a:t>, pair</a:t>
            </a:r>
            <a:r>
              <a:rPr lang="ko-KR" altLang="en-US" dirty="0">
                <a:sym typeface="Wingdings" panose="05000000000000000000" pitchFamily="2" charset="2"/>
              </a:rPr>
              <a:t> 등등 대부분의 타입 정렬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4558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Std::priority_queue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980740" y="2258012"/>
            <a:ext cx="8228647" cy="3976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1910" indent="-292953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멤버 함수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06607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push: 삽입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06607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pop: 삭제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06607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top: 원소 얻기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06607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size: 크기 얻기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06607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empty: 비었는지 확인</a:t>
            </a:r>
            <a:endParaRPr lang="en-US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6" name="그림 175"/>
          <p:cNvPicPr/>
          <p:nvPr/>
        </p:nvPicPr>
        <p:blipFill>
          <a:blip r:embed="rId3"/>
          <a:stretch/>
        </p:blipFill>
        <p:spPr>
          <a:xfrm>
            <a:off x="1719471" y="1175708"/>
            <a:ext cx="8568950" cy="7184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003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980740" y="273353"/>
            <a:ext cx="8229954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우선순위 큐의 생성</a:t>
            </a:r>
          </a:p>
        </p:txBody>
      </p:sp>
      <p:pic>
        <p:nvPicPr>
          <p:cNvPr id="178" name="그림 177"/>
          <p:cNvPicPr/>
          <p:nvPr/>
        </p:nvPicPr>
        <p:blipFill>
          <a:blip r:embed="rId2"/>
          <a:stretch/>
        </p:blipFill>
        <p:spPr>
          <a:xfrm>
            <a:off x="1784789" y="1306342"/>
            <a:ext cx="8279268" cy="3396489"/>
          </a:xfrm>
          <a:prstGeom prst="rect">
            <a:avLst/>
          </a:prstGeom>
          <a:ln>
            <a:noFill/>
          </a:ln>
        </p:spPr>
      </p:pic>
      <p:sp>
        <p:nvSpPr>
          <p:cNvPr id="179" name="Line 2"/>
          <p:cNvSpPr/>
          <p:nvPr/>
        </p:nvSpPr>
        <p:spPr>
          <a:xfrm flipH="1">
            <a:off x="4201521" y="1632928"/>
            <a:ext cx="1894196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ctr"/>
          <a:lstStyle/>
          <a:p>
            <a:pPr algn="ctr"/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	</a:t>
            </a:r>
          </a:p>
        </p:txBody>
      </p:sp>
      <p:sp>
        <p:nvSpPr>
          <p:cNvPr id="180" name="TextShape 3"/>
          <p:cNvSpPr txBox="1"/>
          <p:nvPr/>
        </p:nvSpPr>
        <p:spPr>
          <a:xfrm>
            <a:off x="6226351" y="1418034"/>
            <a:ext cx="2743318" cy="32103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우선순위 큐가 있는 헤더파일</a:t>
            </a:r>
          </a:p>
        </p:txBody>
      </p:sp>
      <p:sp>
        <p:nvSpPr>
          <p:cNvPr id="181" name="Line 4"/>
          <p:cNvSpPr/>
          <p:nvPr/>
        </p:nvSpPr>
        <p:spPr>
          <a:xfrm flipH="1">
            <a:off x="4658741" y="1894196"/>
            <a:ext cx="169824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TextShape 5"/>
          <p:cNvSpPr txBox="1"/>
          <p:nvPr/>
        </p:nvSpPr>
        <p:spPr>
          <a:xfrm>
            <a:off x="6487620" y="1828879"/>
            <a:ext cx="3135220" cy="32103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greater의 사용을 위해</a:t>
            </a:r>
          </a:p>
        </p:txBody>
      </p:sp>
      <p:sp>
        <p:nvSpPr>
          <p:cNvPr id="183" name="Line 6"/>
          <p:cNvSpPr/>
          <p:nvPr/>
        </p:nvSpPr>
        <p:spPr>
          <a:xfrm flipH="1" flipV="1">
            <a:off x="4528107" y="2351416"/>
            <a:ext cx="1567610" cy="26126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TextShape 7"/>
          <p:cNvSpPr txBox="1"/>
          <p:nvPr/>
        </p:nvSpPr>
        <p:spPr>
          <a:xfrm>
            <a:off x="6226351" y="2482050"/>
            <a:ext cx="3069903" cy="56009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163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우선순위 큐가 있는 네임스페이스</a:t>
            </a:r>
          </a:p>
        </p:txBody>
      </p:sp>
    </p:spTree>
    <p:extLst>
      <p:ext uri="{BB962C8B-B14F-4D97-AF65-F5344CB8AC3E}">
        <p14:creationId xmlns:p14="http://schemas.microsoft.com/office/powerpoint/2010/main" val="357084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980740" y="77401"/>
            <a:ext cx="8229954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우선순위 큐의 연산</a:t>
            </a:r>
          </a:p>
        </p:txBody>
      </p:sp>
      <p:pic>
        <p:nvPicPr>
          <p:cNvPr id="186" name="그림 185"/>
          <p:cNvPicPr/>
          <p:nvPr/>
        </p:nvPicPr>
        <p:blipFill>
          <a:blip r:embed="rId2"/>
          <a:stretch/>
        </p:blipFill>
        <p:spPr>
          <a:xfrm>
            <a:off x="1719472" y="1060097"/>
            <a:ext cx="5737127" cy="5348490"/>
          </a:xfrm>
          <a:prstGeom prst="rect">
            <a:avLst/>
          </a:prstGeom>
          <a:ln>
            <a:noFill/>
          </a:ln>
        </p:spPr>
      </p:pic>
      <p:pic>
        <p:nvPicPr>
          <p:cNvPr id="187" name="그림 186"/>
          <p:cNvPicPr/>
          <p:nvPr/>
        </p:nvPicPr>
        <p:blipFill>
          <a:blip r:embed="rId3"/>
          <a:stretch/>
        </p:blipFill>
        <p:spPr>
          <a:xfrm>
            <a:off x="4724058" y="4310929"/>
            <a:ext cx="5904339" cy="5878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877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980740" y="273353"/>
            <a:ext cx="8229954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992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우선순위 큐와 pair</a:t>
            </a:r>
          </a:p>
        </p:txBody>
      </p:sp>
      <p:pic>
        <p:nvPicPr>
          <p:cNvPr id="189" name="그림 188"/>
          <p:cNvPicPr/>
          <p:nvPr/>
        </p:nvPicPr>
        <p:blipFill>
          <a:blip r:embed="rId2"/>
          <a:stretch/>
        </p:blipFill>
        <p:spPr>
          <a:xfrm>
            <a:off x="1784789" y="1306342"/>
            <a:ext cx="7081353" cy="4964099"/>
          </a:xfrm>
          <a:prstGeom prst="rect">
            <a:avLst/>
          </a:prstGeom>
          <a:ln>
            <a:noFill/>
          </a:ln>
        </p:spPr>
      </p:pic>
      <p:pic>
        <p:nvPicPr>
          <p:cNvPr id="190" name="그림 189"/>
          <p:cNvPicPr/>
          <p:nvPr/>
        </p:nvPicPr>
        <p:blipFill>
          <a:blip r:embed="rId3"/>
          <a:stretch/>
        </p:blipFill>
        <p:spPr>
          <a:xfrm>
            <a:off x="5725042" y="1379171"/>
            <a:ext cx="4852407" cy="11681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440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sort</a:t>
            </a:r>
            <a:r>
              <a:rPr kumimoji="1" lang="ko-KR" altLang="en-US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85214" y="3916593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98022"/>
              </p:ext>
            </p:extLst>
          </p:nvPr>
        </p:nvGraphicFramePr>
        <p:xfrm>
          <a:off x="4125092" y="2716591"/>
          <a:ext cx="4498050" cy="10914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9610">
                  <a:extLst>
                    <a:ext uri="{9D8B030D-6E8A-4147-A177-3AD203B41FA5}">
                      <a16:colId xmlns:a16="http://schemas.microsoft.com/office/drawing/2014/main" xmlns="" val="3792242017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1250825655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2202938791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920298552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3109409075"/>
                    </a:ext>
                  </a:extLst>
                </a:gridCol>
              </a:tblGrid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8282511"/>
                  </a:ext>
                </a:extLst>
              </a:tr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160959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9564"/>
              </p:ext>
            </p:extLst>
          </p:nvPr>
        </p:nvGraphicFramePr>
        <p:xfrm>
          <a:off x="4125093" y="4036841"/>
          <a:ext cx="4498050" cy="10914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9610">
                  <a:extLst>
                    <a:ext uri="{9D8B030D-6E8A-4147-A177-3AD203B41FA5}">
                      <a16:colId xmlns:a16="http://schemas.microsoft.com/office/drawing/2014/main" xmlns="" val="3792242017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1250825655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2202938791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920298552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3109409075"/>
                    </a:ext>
                  </a:extLst>
                </a:gridCol>
              </a:tblGrid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8282511"/>
                  </a:ext>
                </a:extLst>
              </a:tr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array+4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1609593"/>
                  </a:ext>
                </a:extLst>
              </a:tr>
            </a:tbl>
          </a:graphicData>
        </a:graphic>
      </p:graphicFrame>
      <p:sp>
        <p:nvSpPr>
          <p:cNvPr id="12" name="Rectangle 2"/>
          <p:cNvSpPr/>
          <p:nvPr/>
        </p:nvSpPr>
        <p:spPr>
          <a:xfrm>
            <a:off x="420414" y="1993756"/>
            <a:ext cx="3364800" cy="448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2400" dirty="0">
                <a:solidFill>
                  <a:srgbClr val="000000"/>
                </a:solidFill>
              </a:rPr>
              <a:t>내림차순 사용 예제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lvl="0"/>
            <a:endParaRPr lang="en-US" altLang="ko-KR" sz="2400" dirty="0">
              <a:solidFill>
                <a:srgbClr val="000000"/>
              </a:solidFill>
            </a:endParaRP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iostream</a:t>
            </a:r>
            <a:r>
              <a:rPr lang="en-US" altLang="ko-KR" dirty="0">
                <a:solidFill>
                  <a:srgbClr val="C00000"/>
                </a:solidFill>
              </a:rPr>
              <a:t>&gt;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&lt;algorithm&gt;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&lt;functional&gt;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-------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rgbClr val="0070C0"/>
                </a:solidFill>
              </a:rPr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pPr lvl="0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main()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{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arr</a:t>
            </a:r>
            <a:r>
              <a:rPr lang="en-US" altLang="ko-KR" dirty="0">
                <a:solidFill>
                  <a:srgbClr val="000000"/>
                </a:solidFill>
              </a:rPr>
              <a:t>[5] = {4,5,1,3,2};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 sort(arr,arr+5,</a:t>
            </a:r>
            <a:r>
              <a:rPr lang="en-US" altLang="ko-KR" dirty="0">
                <a:solidFill>
                  <a:srgbClr val="00B0F0"/>
                </a:solidFill>
              </a:rPr>
              <a:t>greater</a:t>
            </a:r>
            <a:r>
              <a:rPr lang="en-US" altLang="ko-KR" dirty="0">
                <a:solidFill>
                  <a:srgbClr val="000000"/>
                </a:solidFill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&gt;());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 </a:t>
            </a:r>
            <a:r>
              <a:rPr lang="en-US" altLang="ko-KR" dirty="0">
                <a:solidFill>
                  <a:srgbClr val="0070C0"/>
                </a:solidFill>
              </a:rPr>
              <a:t>return</a:t>
            </a:r>
            <a:r>
              <a:rPr lang="en-US" altLang="ko-KR" dirty="0">
                <a:solidFill>
                  <a:srgbClr val="000000"/>
                </a:solidFill>
              </a:rPr>
              <a:t> 0;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r>
              <a:rPr lang="en-US" sz="4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2"/>
          <p:cNvSpPr/>
          <p:nvPr/>
        </p:nvSpPr>
        <p:spPr>
          <a:xfrm>
            <a:off x="8963020" y="1948071"/>
            <a:ext cx="2825834" cy="448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2400" dirty="0">
                <a:solidFill>
                  <a:srgbClr val="000000"/>
                </a:solidFill>
              </a:rPr>
              <a:t>비교함수 사용 예제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lvl="0"/>
            <a:endParaRPr lang="en-US" altLang="ko-KR" sz="900" dirty="0">
              <a:solidFill>
                <a:srgbClr val="000000"/>
              </a:solidFill>
            </a:endParaRP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iostream</a:t>
            </a:r>
            <a:r>
              <a:rPr lang="en-US" altLang="ko-KR" dirty="0">
                <a:solidFill>
                  <a:srgbClr val="C00000"/>
                </a:solidFill>
              </a:rPr>
              <a:t>&gt;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&lt;algorithm&gt;</a:t>
            </a:r>
            <a:endParaRPr lang="en-US" altLang="ko-KR" dirty="0">
              <a:solidFill>
                <a:srgbClr val="000000"/>
              </a:solidFill>
            </a:endParaRPr>
          </a:p>
          <a:p>
            <a:pPr lvl="0"/>
            <a:r>
              <a:rPr lang="en-US" altLang="ko-KR" dirty="0">
                <a:solidFill>
                  <a:srgbClr val="0070C0"/>
                </a:solidFill>
              </a:rPr>
              <a:t>bool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cmp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a,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b)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{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>
                <a:solidFill>
                  <a:srgbClr val="0070C0"/>
                </a:solidFill>
              </a:rPr>
              <a:t>if</a:t>
            </a:r>
            <a:r>
              <a:rPr lang="en-US" altLang="ko-KR" dirty="0">
                <a:solidFill>
                  <a:srgbClr val="000000"/>
                </a:solidFill>
              </a:rPr>
              <a:t>(a  &gt; b)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          </a:t>
            </a:r>
            <a:r>
              <a:rPr lang="en-US" altLang="ko-KR" dirty="0">
                <a:solidFill>
                  <a:srgbClr val="0070C0"/>
                </a:solidFill>
              </a:rPr>
              <a:t>return true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>
                <a:solidFill>
                  <a:srgbClr val="0070C0"/>
                </a:solidFill>
              </a:rPr>
              <a:t>return false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pPr lvl="0"/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0000"/>
                </a:solidFill>
              </a:rPr>
              <a:t> main()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{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arr</a:t>
            </a:r>
            <a:r>
              <a:rPr lang="en-US" altLang="ko-KR" dirty="0">
                <a:solidFill>
                  <a:srgbClr val="000000"/>
                </a:solidFill>
              </a:rPr>
              <a:t>[5] = {4,5,1,3,2};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 sort(arr,arr+5,cmp);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       </a:t>
            </a:r>
            <a:r>
              <a:rPr lang="en-US" altLang="ko-KR" dirty="0">
                <a:solidFill>
                  <a:srgbClr val="0070C0"/>
                </a:solidFill>
              </a:rPr>
              <a:t>return</a:t>
            </a:r>
            <a:r>
              <a:rPr lang="en-US" altLang="ko-KR" dirty="0">
                <a:solidFill>
                  <a:srgbClr val="000000"/>
                </a:solidFill>
              </a:rPr>
              <a:t> 0;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r>
              <a:rPr lang="en-US" sz="4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623142" y="3935392"/>
            <a:ext cx="33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5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sort</a:t>
            </a:r>
            <a:r>
              <a:rPr kumimoji="1" lang="ko-KR" altLang="en-US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46" y="2083443"/>
            <a:ext cx="11898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/>
              <a:t>cmp</a:t>
            </a:r>
            <a:r>
              <a:rPr lang="ko-KR" altLang="en-US" sz="4000" dirty="0"/>
              <a:t>함수를 이용하여</a:t>
            </a:r>
            <a:endParaRPr lang="en-US" altLang="ko-KR" sz="4000" dirty="0"/>
          </a:p>
          <a:p>
            <a:pPr algn="ctr"/>
            <a:r>
              <a:rPr lang="en-US" altLang="ko-KR" sz="4000" dirty="0"/>
              <a:t>pair</a:t>
            </a:r>
            <a:r>
              <a:rPr lang="ko-KR" altLang="en-US" sz="4000" dirty="0"/>
              <a:t>타입의 </a:t>
            </a:r>
            <a:r>
              <a:rPr lang="ko-KR" altLang="en-US" sz="4000" dirty="0">
                <a:solidFill>
                  <a:srgbClr val="FF0000"/>
                </a:solidFill>
              </a:rPr>
              <a:t>키</a:t>
            </a:r>
            <a:r>
              <a:rPr lang="en-US" altLang="ko-KR" sz="2800" dirty="0">
                <a:solidFill>
                  <a:srgbClr val="FF0000"/>
                </a:solidFill>
              </a:rPr>
              <a:t>(first)</a:t>
            </a:r>
            <a:r>
              <a:rPr lang="ko-KR" altLang="en-US" sz="4000" dirty="0"/>
              <a:t>가 아닌 </a:t>
            </a:r>
            <a:r>
              <a:rPr lang="ko-KR" altLang="en-US" sz="4000" dirty="0">
                <a:solidFill>
                  <a:srgbClr val="00B050"/>
                </a:solidFill>
              </a:rPr>
              <a:t>값</a:t>
            </a:r>
            <a:r>
              <a:rPr lang="en-US" altLang="ko-KR" sz="2800" dirty="0">
                <a:solidFill>
                  <a:srgbClr val="00B050"/>
                </a:solidFill>
              </a:rPr>
              <a:t>(second)</a:t>
            </a:r>
            <a:r>
              <a:rPr lang="ko-KR" altLang="en-US" sz="4000" dirty="0"/>
              <a:t>으로 정렬하는</a:t>
            </a:r>
            <a:endParaRPr lang="en-US" altLang="ko-KR" sz="4000" dirty="0"/>
          </a:p>
          <a:p>
            <a:pPr algn="ctr"/>
            <a:r>
              <a:rPr lang="ko-KR" altLang="en-US" sz="4000" dirty="0"/>
              <a:t>코드 구현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36757"/>
              </p:ext>
            </p:extLst>
          </p:nvPr>
        </p:nvGraphicFramePr>
        <p:xfrm>
          <a:off x="814733" y="4893368"/>
          <a:ext cx="4498050" cy="109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610">
                  <a:extLst>
                    <a:ext uri="{9D8B030D-6E8A-4147-A177-3AD203B41FA5}">
                      <a16:colId xmlns:a16="http://schemas.microsoft.com/office/drawing/2014/main" xmlns="" val="3792242017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1250825655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2202938791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920298552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3109409075"/>
                    </a:ext>
                  </a:extLst>
                </a:gridCol>
              </a:tblGrid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8282511"/>
                  </a:ext>
                </a:extLst>
              </a:tr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160959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00643"/>
              </p:ext>
            </p:extLst>
          </p:nvPr>
        </p:nvGraphicFramePr>
        <p:xfrm>
          <a:off x="6903016" y="4893368"/>
          <a:ext cx="4498050" cy="109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610">
                  <a:extLst>
                    <a:ext uri="{9D8B030D-6E8A-4147-A177-3AD203B41FA5}">
                      <a16:colId xmlns:a16="http://schemas.microsoft.com/office/drawing/2014/main" xmlns="" val="3792242017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1250825655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2202938791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920298552"/>
                    </a:ext>
                  </a:extLst>
                </a:gridCol>
                <a:gridCol w="899610">
                  <a:extLst>
                    <a:ext uri="{9D8B030D-6E8A-4147-A177-3AD203B41FA5}">
                      <a16:colId xmlns:a16="http://schemas.microsoft.com/office/drawing/2014/main" xmlns="" val="3109409075"/>
                    </a:ext>
                  </a:extLst>
                </a:gridCol>
              </a:tblGrid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8282511"/>
                  </a:ext>
                </a:extLst>
              </a:tr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1609593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5602148" y="5439084"/>
            <a:ext cx="98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" y="2144253"/>
            <a:ext cx="5988787" cy="4163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19" y="2379870"/>
            <a:ext cx="4516920" cy="33584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sort</a:t>
            </a:r>
            <a:r>
              <a:rPr kumimoji="1" lang="ko-KR" altLang="en-US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792" y="703119"/>
            <a:ext cx="261056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min, max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3480633"/>
            <a:ext cx="121919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dirty="0">
                <a:solidFill>
                  <a:srgbClr val="404040"/>
                </a:solidFill>
                <a:latin typeface="Arial Unicode MS"/>
                <a:cs typeface="Arial Unicode MS"/>
              </a:rPr>
              <a:t>“</a:t>
            </a:r>
            <a:r>
              <a:rPr lang="ko-KR" altLang="en-US" sz="4000" dirty="0">
                <a:solidFill>
                  <a:srgbClr val="404040"/>
                </a:solidFill>
                <a:latin typeface="Arial Unicode MS"/>
                <a:cs typeface="Arial Unicode MS"/>
              </a:rPr>
              <a:t>최대값과 최소값을 반환해주는 </a:t>
            </a:r>
            <a:r>
              <a:rPr sz="4000" dirty="0" err="1">
                <a:solidFill>
                  <a:srgbClr val="404040"/>
                </a:solidFill>
                <a:latin typeface="+mn-ea"/>
                <a:cs typeface="Arial Unicode MS"/>
              </a:rPr>
              <a:t>함수</a:t>
            </a:r>
            <a:r>
              <a:rPr sz="4000" dirty="0">
                <a:solidFill>
                  <a:srgbClr val="404040"/>
                </a:solidFill>
                <a:latin typeface="Arial Unicode MS"/>
                <a:cs typeface="Arial Unicode MS"/>
              </a:rPr>
              <a:t>”</a:t>
            </a:r>
            <a:endParaRPr sz="4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837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min, max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903" y="2369666"/>
            <a:ext cx="718666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iostream</a:t>
            </a:r>
            <a:r>
              <a:rPr lang="en-US" altLang="ko-KR" dirty="0">
                <a:solidFill>
                  <a:srgbClr val="C00000"/>
                </a:solidFill>
              </a:rPr>
              <a:t>&gt;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&lt;algorithm&gt;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&lt;vector&gt;</a:t>
            </a:r>
          </a:p>
          <a:p>
            <a:r>
              <a:rPr lang="en-US" altLang="ko-KR" dirty="0">
                <a:solidFill>
                  <a:srgbClr val="303E9F"/>
                </a:solidFill>
              </a:rPr>
              <a:t>using namespace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cout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max(1, 2)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"\n"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//2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/>
              <a:t>        </a:t>
            </a:r>
            <a:r>
              <a:rPr lang="en-US" altLang="ko-KR" dirty="0" err="1"/>
              <a:t>cout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max(1.2, 5.3)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＂\n＂</a:t>
            </a:r>
            <a:r>
              <a:rPr lang="en-US" altLang="ko-KR" dirty="0"/>
              <a:t>;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//5.3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출력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  primitive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타입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cout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max(‘a’, ‘b’)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"\n"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//b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[2] = { 5,4 };                                       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cout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max(</a:t>
            </a:r>
            <a:r>
              <a:rPr lang="en-US" altLang="ko-KR" dirty="0" err="1"/>
              <a:t>arr</a:t>
            </a:r>
            <a:r>
              <a:rPr lang="en-US" altLang="ko-KR" dirty="0"/>
              <a:t>[0], </a:t>
            </a:r>
            <a:r>
              <a:rPr lang="en-US" altLang="ko-KR" dirty="0" err="1"/>
              <a:t>arr</a:t>
            </a:r>
            <a:r>
              <a:rPr lang="en-US" altLang="ko-KR" dirty="0"/>
              <a:t>[1])  </a:t>
            </a:r>
            <a:r>
              <a:rPr lang="en-US" altLang="ko-KR" dirty="0">
                <a:solidFill>
                  <a:srgbClr val="0AB256"/>
                </a:solidFill>
              </a:rPr>
              <a:t>&lt;&lt;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C00000"/>
                </a:solidFill>
              </a:rPr>
              <a:t>＂\n＂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5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출력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 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배열</a:t>
            </a:r>
            <a:endParaRPr lang="en-US" altLang="ko-KR" dirty="0"/>
          </a:p>
          <a:p>
            <a:endParaRPr lang="ko-KR" altLang="en-US" sz="800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7877572" y="2369666"/>
            <a:ext cx="4054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 </a:t>
            </a:r>
            <a:r>
              <a:rPr lang="en-US" altLang="ko-KR" dirty="0"/>
              <a:t>max(“ab”, ”aa”);</a:t>
            </a:r>
            <a:r>
              <a:rPr lang="ko-KR" altLang="en-US" dirty="0"/>
              <a:t>는 사용불가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∴ 문자열은 이렇게 사용가능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#include&lt;string&gt;</a:t>
            </a:r>
          </a:p>
          <a:p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  string st1 = “ab”;</a:t>
            </a:r>
          </a:p>
          <a:p>
            <a:r>
              <a:rPr lang="en-US" altLang="ko-KR" dirty="0"/>
              <a:t>        string st2 = “aa”;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cout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max(st1,st2);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// ab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출력</a:t>
            </a:r>
            <a:endParaRPr lang="en-US" altLang="ko-KR" dirty="0"/>
          </a:p>
          <a:p>
            <a:r>
              <a:rPr lang="en-US" altLang="ko-K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0829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0"/>
            <a:ext cx="12192001" cy="371062"/>
          </a:xfrm>
          <a:prstGeom prst="rect">
            <a:avLst/>
          </a:prstGeom>
          <a:solidFill>
            <a:srgbClr val="455A6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2" y="371062"/>
            <a:ext cx="12192002" cy="1205947"/>
          </a:xfrm>
          <a:prstGeom prst="rect">
            <a:avLst/>
          </a:prstGeom>
          <a:solidFill>
            <a:srgbClr val="607D8B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052" y="670099"/>
            <a:ext cx="113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min, max </a:t>
            </a:r>
            <a:r>
              <a:rPr kumimoji="1" lang="en-US" altLang="ko-KR" sz="3200" dirty="0" err="1">
                <a:solidFill>
                  <a:schemeClr val="bg1"/>
                </a:solidFill>
                <a:latin typeface="Hack" charset="0"/>
                <a:ea typeface="Hack" charset="0"/>
                <a:cs typeface="Hack" charset="0"/>
              </a:rPr>
              <a:t>stl</a:t>
            </a:r>
            <a:endParaRPr kumimoji="1" lang="ko-KR" altLang="en-US" sz="3200" dirty="0">
              <a:solidFill>
                <a:schemeClr val="bg1"/>
              </a:solidFill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080" y="2161321"/>
            <a:ext cx="84367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iostream</a:t>
            </a:r>
            <a:r>
              <a:rPr lang="en-US" altLang="ko-KR" dirty="0">
                <a:solidFill>
                  <a:srgbClr val="C00000"/>
                </a:solidFill>
              </a:rPr>
              <a:t>&gt;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&lt;algorithm&gt;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#include</a:t>
            </a:r>
            <a:r>
              <a:rPr lang="en-US" altLang="ko-KR" dirty="0">
                <a:solidFill>
                  <a:srgbClr val="C00000"/>
                </a:solidFill>
              </a:rPr>
              <a:t>&lt;vector&gt;</a:t>
            </a:r>
          </a:p>
          <a:p>
            <a:r>
              <a:rPr lang="en-US" altLang="ko-KR" dirty="0">
                <a:solidFill>
                  <a:srgbClr val="303E9F"/>
                </a:solidFill>
              </a:rPr>
              <a:t>using namespace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  <a:endParaRPr lang="ko-KR" altLang="en-US" sz="800" dirty="0"/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AB256"/>
                </a:solidFill>
              </a:rPr>
              <a:t>vector</a:t>
            </a:r>
            <a:r>
              <a:rPr lang="en-US" altLang="ko-KR" dirty="0"/>
              <a:t>&lt;</a:t>
            </a:r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&gt; </a:t>
            </a:r>
            <a:r>
              <a:rPr lang="en-US" altLang="ko-KR" dirty="0" err="1"/>
              <a:t>ve</a:t>
            </a:r>
            <a:r>
              <a:rPr lang="en-US" altLang="ko-KR" dirty="0"/>
              <a:t> = {4,3};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                  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 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벡터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cout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AB256"/>
                </a:solidFill>
              </a:rPr>
              <a:t>&lt;&lt;</a:t>
            </a:r>
            <a:r>
              <a:rPr lang="en-US" altLang="ko-KR" dirty="0"/>
              <a:t>  max(</a:t>
            </a:r>
            <a:r>
              <a:rPr lang="en-US" altLang="ko-KR" dirty="0" err="1"/>
              <a:t>ve</a:t>
            </a:r>
            <a:r>
              <a:rPr lang="en-US" altLang="ko-KR" dirty="0">
                <a:solidFill>
                  <a:srgbClr val="0AB256"/>
                </a:solidFill>
              </a:rPr>
              <a:t>[</a:t>
            </a:r>
            <a:r>
              <a:rPr lang="en-US" altLang="ko-KR" dirty="0"/>
              <a:t>0</a:t>
            </a:r>
            <a:r>
              <a:rPr lang="en-US" altLang="ko-KR" dirty="0">
                <a:solidFill>
                  <a:srgbClr val="0AB256"/>
                </a:solidFill>
              </a:rPr>
              <a:t>]</a:t>
            </a:r>
            <a:r>
              <a:rPr lang="en-US" altLang="ko-KR" dirty="0"/>
              <a:t>, </a:t>
            </a:r>
            <a:r>
              <a:rPr lang="en-US" altLang="ko-KR" dirty="0" err="1"/>
              <a:t>ve</a:t>
            </a:r>
            <a:r>
              <a:rPr lang="en-US" altLang="ko-KR" dirty="0">
                <a:solidFill>
                  <a:srgbClr val="0AB256"/>
                </a:solidFill>
              </a:rPr>
              <a:t>[</a:t>
            </a:r>
            <a:r>
              <a:rPr lang="en-US" altLang="ko-KR" dirty="0"/>
              <a:t>1</a:t>
            </a:r>
            <a:r>
              <a:rPr lang="en-US" altLang="ko-KR" dirty="0">
                <a:solidFill>
                  <a:srgbClr val="0AB256"/>
                </a:solidFill>
              </a:rPr>
              <a:t>]</a:t>
            </a:r>
            <a:r>
              <a:rPr lang="en-US" altLang="ko-KR" dirty="0"/>
              <a:t>)  </a:t>
            </a:r>
            <a:r>
              <a:rPr lang="en-US" altLang="ko-KR" dirty="0">
                <a:solidFill>
                  <a:srgbClr val="0AB256"/>
                </a:solidFill>
              </a:rPr>
              <a:t>&lt;&lt;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C00000"/>
                </a:solidFill>
              </a:rPr>
              <a:t>"\n"</a:t>
            </a:r>
            <a:r>
              <a:rPr lang="en-US" altLang="ko-KR" dirty="0"/>
              <a:t>;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//4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출력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AB256"/>
                </a:solidFill>
              </a:rPr>
              <a:t>pair</a:t>
            </a:r>
            <a:r>
              <a:rPr lang="en-US" altLang="ko-KR" dirty="0"/>
              <a:t>&lt;</a:t>
            </a:r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 err="1"/>
              <a:t>,</a:t>
            </a:r>
            <a:r>
              <a:rPr lang="en-US" altLang="ko-KR" dirty="0" err="1">
                <a:solidFill>
                  <a:srgbClr val="303E9F"/>
                </a:solidFill>
              </a:rPr>
              <a:t>int</a:t>
            </a:r>
            <a:r>
              <a:rPr lang="en-US" altLang="ko-KR" dirty="0"/>
              <a:t>&gt; pa[2] = { {2,200},{1,500} };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----------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&gt; pair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cout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max(pa[0], pa[1]).first  </a:t>
            </a:r>
            <a:r>
              <a:rPr lang="en-US" altLang="ko-KR" dirty="0">
                <a:solidFill>
                  <a:srgbClr val="0AB256"/>
                </a:solidFill>
              </a:rPr>
              <a:t>&lt;&lt;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"\n"</a:t>
            </a:r>
            <a:r>
              <a:rPr lang="en-US" altLang="ko-KR" dirty="0"/>
              <a:t>;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//2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출력 </a:t>
            </a:r>
            <a:endParaRPr lang="en-US" altLang="ko-KR" dirty="0"/>
          </a:p>
          <a:p>
            <a:r>
              <a:rPr lang="fr-FR" altLang="ko-KR" dirty="0"/>
              <a:t>        cout  </a:t>
            </a:r>
            <a:r>
              <a:rPr lang="fr-FR" altLang="ko-KR" dirty="0">
                <a:solidFill>
                  <a:srgbClr val="0AB256"/>
                </a:solidFill>
              </a:rPr>
              <a:t>&lt;&lt; </a:t>
            </a:r>
            <a:r>
              <a:rPr lang="fr-FR" altLang="ko-KR" dirty="0"/>
              <a:t> max(pa[0], pa[1]).second  </a:t>
            </a:r>
            <a:r>
              <a:rPr lang="fr-FR" altLang="ko-KR" dirty="0">
                <a:solidFill>
                  <a:srgbClr val="0AB256"/>
                </a:solidFill>
              </a:rPr>
              <a:t>&lt;&lt; </a:t>
            </a:r>
            <a:r>
              <a:rPr lang="fr-FR" altLang="ko-KR" dirty="0"/>
              <a:t> </a:t>
            </a:r>
            <a:r>
              <a:rPr lang="fr-FR" altLang="ko-KR" dirty="0">
                <a:solidFill>
                  <a:srgbClr val="C00000"/>
                </a:solidFill>
              </a:rPr>
              <a:t>"\n"</a:t>
            </a:r>
            <a:r>
              <a:rPr lang="fr-FR" altLang="ko-KR" dirty="0"/>
              <a:t>;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//200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출력</a:t>
            </a:r>
            <a:endParaRPr lang="fr-FR" altLang="ko-KR" dirty="0"/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303E9F"/>
                </a:solidFill>
              </a:rPr>
              <a:t>return</a:t>
            </a:r>
            <a:r>
              <a:rPr lang="en-US" altLang="ko-KR" dirty="0"/>
              <a:t> 0;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0841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45579</TotalTime>
  <Words>1410</Words>
  <Application>Microsoft Office PowerPoint</Application>
  <PresentationFormat>와이드스크린</PresentationFormat>
  <Paragraphs>392</Paragraphs>
  <Slides>33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53" baseType="lpstr">
      <vt:lpstr>Apple SD 산돌고딕 Neo 일반체</vt:lpstr>
      <vt:lpstr>Arial Unicode MS</vt:lpstr>
      <vt:lpstr>DejaVu Sans</vt:lpstr>
      <vt:lpstr>Hack</vt:lpstr>
      <vt:lpstr>Helvetica Neue</vt:lpstr>
      <vt:lpstr>Noto Sans</vt:lpstr>
      <vt:lpstr>Roboto Light</vt:lpstr>
      <vt:lpstr>Roboto Medium</vt:lpstr>
      <vt:lpstr>맑은 고딕</vt:lpstr>
      <vt:lpstr>Arial</vt:lpstr>
      <vt:lpstr>Calibri</vt:lpstr>
      <vt:lpstr>Calibri Light</vt:lpstr>
      <vt:lpstr>Cambria Math</vt:lpstr>
      <vt:lpstr>Lucida Console</vt:lpstr>
      <vt:lpstr>Symbol</vt:lpstr>
      <vt:lpstr>Times New Roman</vt:lpstr>
      <vt:lpstr>Wingdings</vt:lpstr>
      <vt:lpstr>Blank</vt:lpstr>
      <vt:lpstr>Basic with Circle</vt:lpstr>
      <vt:lpstr>Headerline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Representation of Graph</vt:lpstr>
      <vt:lpstr>Adjacency Matrix</vt:lpstr>
      <vt:lpstr>Adjacency List</vt:lpstr>
      <vt:lpstr>Adjacency List Using STL (1)</vt:lpstr>
      <vt:lpstr>Adjacency List Using STL (2)</vt:lpstr>
      <vt:lpstr>Adjacency List Using STL (3)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HSNA</cp:lastModifiedBy>
  <cp:revision>867</cp:revision>
  <cp:lastPrinted>2016-08-03T17:16:14Z</cp:lastPrinted>
  <dcterms:created xsi:type="dcterms:W3CDTF">2015-05-30T00:46:15Z</dcterms:created>
  <dcterms:modified xsi:type="dcterms:W3CDTF">2018-03-26T16:07:31Z</dcterms:modified>
</cp:coreProperties>
</file>