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84" r:id="rId12"/>
    <p:sldId id="281" r:id="rId13"/>
    <p:sldId id="282" r:id="rId14"/>
    <p:sldId id="285" r:id="rId15"/>
    <p:sldId id="287" r:id="rId16"/>
    <p:sldId id="286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8" r:id="rId29"/>
    <p:sldId id="289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FE1"/>
    <a:srgbClr val="FFC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2008891" y="1774395"/>
            <a:ext cx="8174218" cy="3309210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90675" y="2414014"/>
            <a:ext cx="636727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STL_3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dirty="0"/>
              <a:t>Associative Container</a:t>
            </a:r>
            <a:endParaRPr lang="en-US" altLang="ko-KR" dirty="0"/>
          </a:p>
        </p:txBody>
      </p:sp>
      <p:sp>
        <p:nvSpPr>
          <p:cNvPr id="11" name="타원 10"/>
          <p:cNvSpPr/>
          <p:nvPr/>
        </p:nvSpPr>
        <p:spPr>
          <a:xfrm>
            <a:off x="8869392" y="3415688"/>
            <a:ext cx="360000" cy="360000"/>
          </a:xfrm>
          <a:prstGeom prst="ellipse">
            <a:avLst/>
          </a:prstGeom>
          <a:solidFill>
            <a:srgbClr val="70B5CE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869392" y="2824851"/>
            <a:ext cx="360000" cy="360000"/>
          </a:xfrm>
          <a:prstGeom prst="ellipse">
            <a:avLst/>
          </a:prstGeom>
          <a:solidFill>
            <a:srgbClr val="FFCABA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816100" y="1598397"/>
            <a:ext cx="8521700" cy="3661205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148E4-FBBF-4A97-9124-0450A915FD95}"/>
              </a:ext>
            </a:extLst>
          </p:cNvPr>
          <p:cNvSpPr txBox="1"/>
          <p:nvPr/>
        </p:nvSpPr>
        <p:spPr>
          <a:xfrm>
            <a:off x="8185212" y="5244841"/>
            <a:ext cx="28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글로벌미디어학부</a:t>
            </a:r>
            <a:endParaRPr lang="en-US" altLang="ko-KR" dirty="0"/>
          </a:p>
          <a:p>
            <a:r>
              <a:rPr lang="en-US" altLang="ko-KR" dirty="0"/>
              <a:t>  20150783 </a:t>
            </a:r>
            <a:r>
              <a:rPr lang="ko-KR" altLang="en-US" dirty="0"/>
              <a:t>장명지</a:t>
            </a:r>
          </a:p>
        </p:txBody>
      </p:sp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4378" y="44679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3884103" y="73611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D1134-4885-4443-BB4E-F4456BEC3BB5}"/>
              </a:ext>
            </a:extLst>
          </p:cNvPr>
          <p:cNvSpPr txBox="1"/>
          <p:nvPr/>
        </p:nvSpPr>
        <p:spPr>
          <a:xfrm>
            <a:off x="867076" y="1442906"/>
            <a:ext cx="1364396" cy="37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&lt;Insert&gt;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2CC4AD-8E2C-4F93-B403-EBB5B6E9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3" y="2027453"/>
            <a:ext cx="3733800" cy="3267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DE1772-2BA3-455F-BFD0-2EECC9B6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93" y="5499553"/>
            <a:ext cx="2964310" cy="6965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763B41-BC61-4DA2-91C5-57BDF561E97F}"/>
              </a:ext>
            </a:extLst>
          </p:cNvPr>
          <p:cNvSpPr/>
          <p:nvPr/>
        </p:nvSpPr>
        <p:spPr>
          <a:xfrm>
            <a:off x="6773061" y="1713587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6B317-0D39-456B-985B-F00757F89F06}"/>
              </a:ext>
            </a:extLst>
          </p:cNvPr>
          <p:cNvSpPr txBox="1"/>
          <p:nvPr/>
        </p:nvSpPr>
        <p:spPr>
          <a:xfrm>
            <a:off x="7055141" y="1768007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0E55D9-DF1D-4C20-BB5F-66D8851E250C}"/>
              </a:ext>
            </a:extLst>
          </p:cNvPr>
          <p:cNvSpPr/>
          <p:nvPr/>
        </p:nvSpPr>
        <p:spPr>
          <a:xfrm>
            <a:off x="5916555" y="2516902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FC85B-2CD3-469A-9255-3063F14E82BB}"/>
              </a:ext>
            </a:extLst>
          </p:cNvPr>
          <p:cNvSpPr txBox="1"/>
          <p:nvPr/>
        </p:nvSpPr>
        <p:spPr>
          <a:xfrm>
            <a:off x="6198635" y="2571322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F8083A-B79A-47D8-A3B7-611A5A27908E}"/>
              </a:ext>
            </a:extLst>
          </p:cNvPr>
          <p:cNvSpPr/>
          <p:nvPr/>
        </p:nvSpPr>
        <p:spPr>
          <a:xfrm>
            <a:off x="5203489" y="3320216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986CA-13CE-4006-89E3-538954B3EA7C}"/>
              </a:ext>
            </a:extLst>
          </p:cNvPr>
          <p:cNvSpPr txBox="1"/>
          <p:nvPr/>
        </p:nvSpPr>
        <p:spPr>
          <a:xfrm>
            <a:off x="5485569" y="3374636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568687-7730-4248-8BE2-9FEC5310A192}"/>
              </a:ext>
            </a:extLst>
          </p:cNvPr>
          <p:cNvSpPr/>
          <p:nvPr/>
        </p:nvSpPr>
        <p:spPr>
          <a:xfrm>
            <a:off x="7966025" y="2516902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88F34B-A9A8-466F-9676-6CDB187CEC94}"/>
              </a:ext>
            </a:extLst>
          </p:cNvPr>
          <p:cNvSpPr txBox="1"/>
          <p:nvPr/>
        </p:nvSpPr>
        <p:spPr>
          <a:xfrm>
            <a:off x="8248105" y="2571322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C5FB91-6EBB-45FD-99F3-E692FC6B54A6}"/>
              </a:ext>
            </a:extLst>
          </p:cNvPr>
          <p:cNvCxnSpPr>
            <a:endCxn id="16" idx="2"/>
          </p:cNvCxnSpPr>
          <p:nvPr/>
        </p:nvCxnSpPr>
        <p:spPr>
          <a:xfrm flipV="1">
            <a:off x="5696125" y="2995075"/>
            <a:ext cx="718003" cy="30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8D24A95-DB8B-4E0E-A2E2-22AD8C42CB93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6414128" y="2191760"/>
            <a:ext cx="856506" cy="32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AD9690C-8178-459E-8F32-C2ADC8062016}"/>
              </a:ext>
            </a:extLst>
          </p:cNvPr>
          <p:cNvCxnSpPr>
            <a:stCxn id="5" idx="2"/>
          </p:cNvCxnSpPr>
          <p:nvPr/>
        </p:nvCxnSpPr>
        <p:spPr>
          <a:xfrm>
            <a:off x="7270634" y="2191760"/>
            <a:ext cx="1219025" cy="32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0C728A-91E7-441B-9109-FED7192501A4}"/>
              </a:ext>
            </a:extLst>
          </p:cNvPr>
          <p:cNvSpPr/>
          <p:nvPr/>
        </p:nvSpPr>
        <p:spPr>
          <a:xfrm>
            <a:off x="6823999" y="4265343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165BEB-0FE5-407D-93F8-AF70CBBB8296}"/>
              </a:ext>
            </a:extLst>
          </p:cNvPr>
          <p:cNvSpPr txBox="1"/>
          <p:nvPr/>
        </p:nvSpPr>
        <p:spPr>
          <a:xfrm>
            <a:off x="7106079" y="4319763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75F3D9-85F1-4FB6-A370-1A0C97E2BB60}"/>
              </a:ext>
            </a:extLst>
          </p:cNvPr>
          <p:cNvSpPr/>
          <p:nvPr/>
        </p:nvSpPr>
        <p:spPr>
          <a:xfrm>
            <a:off x="5647505" y="5077410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D647C-DA5B-4080-B9D5-5F9A5D832722}"/>
              </a:ext>
            </a:extLst>
          </p:cNvPr>
          <p:cNvSpPr txBox="1"/>
          <p:nvPr/>
        </p:nvSpPr>
        <p:spPr>
          <a:xfrm>
            <a:off x="5929585" y="5131830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9A54C3-E54F-47B0-9DE6-107F8A9E03D9}"/>
              </a:ext>
            </a:extLst>
          </p:cNvPr>
          <p:cNvSpPr/>
          <p:nvPr/>
        </p:nvSpPr>
        <p:spPr>
          <a:xfrm>
            <a:off x="4705916" y="5880724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5ACAE7-AEC3-45D4-97E8-FA9E8EEE9D40}"/>
              </a:ext>
            </a:extLst>
          </p:cNvPr>
          <p:cNvSpPr txBox="1"/>
          <p:nvPr/>
        </p:nvSpPr>
        <p:spPr>
          <a:xfrm>
            <a:off x="4987996" y="5935144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003659-85DE-46EF-9E6B-68EF9674B665}"/>
              </a:ext>
            </a:extLst>
          </p:cNvPr>
          <p:cNvSpPr/>
          <p:nvPr/>
        </p:nvSpPr>
        <p:spPr>
          <a:xfrm>
            <a:off x="8866269" y="5147938"/>
            <a:ext cx="995146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CAE1DE-EA3C-46D0-B3EB-9DB885C577A6}"/>
              </a:ext>
            </a:extLst>
          </p:cNvPr>
          <p:cNvSpPr txBox="1"/>
          <p:nvPr/>
        </p:nvSpPr>
        <p:spPr>
          <a:xfrm>
            <a:off x="9148349" y="5202358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5EC1DA3-0726-45E7-B8E7-9D345A9909AC}"/>
              </a:ext>
            </a:extLst>
          </p:cNvPr>
          <p:cNvCxnSpPr>
            <a:endCxn id="28" idx="2"/>
          </p:cNvCxnSpPr>
          <p:nvPr/>
        </p:nvCxnSpPr>
        <p:spPr>
          <a:xfrm flipV="1">
            <a:off x="5427075" y="5555583"/>
            <a:ext cx="718003" cy="30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FA13C2-284C-4955-8F71-2B6A82080795}"/>
              </a:ext>
            </a:extLst>
          </p:cNvPr>
          <p:cNvCxnSpPr>
            <a:stCxn id="28" idx="0"/>
            <a:endCxn id="26" idx="2"/>
          </p:cNvCxnSpPr>
          <p:nvPr/>
        </p:nvCxnSpPr>
        <p:spPr>
          <a:xfrm flipV="1">
            <a:off x="6145078" y="4743516"/>
            <a:ext cx="1176494" cy="33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69C3AB1-E357-46D8-AA61-506213C7B4D8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7321572" y="4743516"/>
            <a:ext cx="2042270" cy="40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CBF05E-6FE9-48BA-8E46-DBC7894E4E22}"/>
              </a:ext>
            </a:extLst>
          </p:cNvPr>
          <p:cNvSpPr/>
          <p:nvPr/>
        </p:nvSpPr>
        <p:spPr>
          <a:xfrm>
            <a:off x="6436601" y="5837802"/>
            <a:ext cx="995146" cy="478173"/>
          </a:xfrm>
          <a:prstGeom prst="rect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8D3B81-4F93-48C1-86E4-7761B9DF14AC}"/>
              </a:ext>
            </a:extLst>
          </p:cNvPr>
          <p:cNvSpPr txBox="1"/>
          <p:nvPr/>
        </p:nvSpPr>
        <p:spPr>
          <a:xfrm>
            <a:off x="6713735" y="5895766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70FBAC-347F-4480-B12B-738558A22612}"/>
              </a:ext>
            </a:extLst>
          </p:cNvPr>
          <p:cNvSpPr/>
          <p:nvPr/>
        </p:nvSpPr>
        <p:spPr>
          <a:xfrm>
            <a:off x="8112602" y="5837803"/>
            <a:ext cx="995146" cy="478173"/>
          </a:xfrm>
          <a:prstGeom prst="rect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60D9BC-1CE0-4ED0-93E1-FC72C33D87B6}"/>
              </a:ext>
            </a:extLst>
          </p:cNvPr>
          <p:cNvSpPr txBox="1"/>
          <p:nvPr/>
        </p:nvSpPr>
        <p:spPr>
          <a:xfrm>
            <a:off x="8394682" y="5892223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07D41F-0A42-4032-BA30-44E6BB50CFD6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>
            <a:off x="6145078" y="5555583"/>
            <a:ext cx="789096" cy="28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4971EE8-CB6E-4B8D-8422-CA1A0323D3A9}"/>
              </a:ext>
            </a:extLst>
          </p:cNvPr>
          <p:cNvCxnSpPr>
            <a:stCxn id="32" idx="2"/>
            <a:endCxn id="39" idx="0"/>
          </p:cNvCxnSpPr>
          <p:nvPr/>
        </p:nvCxnSpPr>
        <p:spPr>
          <a:xfrm flipH="1">
            <a:off x="8610175" y="5626111"/>
            <a:ext cx="753667" cy="21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DAAE66C3-F11B-465F-BC82-500481CEACE7}"/>
              </a:ext>
            </a:extLst>
          </p:cNvPr>
          <p:cNvSpPr/>
          <p:nvPr/>
        </p:nvSpPr>
        <p:spPr>
          <a:xfrm>
            <a:off x="7106079" y="3589908"/>
            <a:ext cx="432330" cy="475706"/>
          </a:xfrm>
          <a:prstGeom prst="downArrow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7AFE69-5EB2-466B-B67D-AB48EA1B1C0B}"/>
              </a:ext>
            </a:extLst>
          </p:cNvPr>
          <p:cNvSpPr/>
          <p:nvPr/>
        </p:nvSpPr>
        <p:spPr>
          <a:xfrm>
            <a:off x="9936683" y="5878212"/>
            <a:ext cx="995146" cy="478173"/>
          </a:xfrm>
          <a:prstGeom prst="rect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E61353-5419-4E01-A75E-BEB5B91BD095}"/>
              </a:ext>
            </a:extLst>
          </p:cNvPr>
          <p:cNvSpPr txBox="1"/>
          <p:nvPr/>
        </p:nvSpPr>
        <p:spPr>
          <a:xfrm>
            <a:off x="10218763" y="5932632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508C745-2581-48E3-8851-305062867734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>
            <a:off x="9363842" y="5626111"/>
            <a:ext cx="1070414" cy="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41E0EA-6AC1-44A5-AB90-DC9D660DE168}"/>
              </a:ext>
            </a:extLst>
          </p:cNvPr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1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8139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3817247" y="732041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BA17F-7AA7-4390-9ACB-56107B3ED6D1}"/>
              </a:ext>
            </a:extLst>
          </p:cNvPr>
          <p:cNvSpPr txBox="1"/>
          <p:nvPr/>
        </p:nvSpPr>
        <p:spPr>
          <a:xfrm>
            <a:off x="1300687" y="1412231"/>
            <a:ext cx="37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&lt;erase&gt;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F840D-205C-44E3-BDD3-7EEB6708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54" y="1938337"/>
            <a:ext cx="3314700" cy="2981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116E67-ACD3-43F5-BCC0-C7AEC0B6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81" y="2183715"/>
            <a:ext cx="3193724" cy="540232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43EDB91-2038-4839-A30E-6A53AE315DA5}"/>
              </a:ext>
            </a:extLst>
          </p:cNvPr>
          <p:cNvSpPr/>
          <p:nvPr/>
        </p:nvSpPr>
        <p:spPr>
          <a:xfrm>
            <a:off x="6834352" y="3096316"/>
            <a:ext cx="354791" cy="493592"/>
          </a:xfrm>
          <a:prstGeom prst="downArrow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B72505-397A-4C81-B5A7-8B69CF9C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150" y="3713406"/>
            <a:ext cx="1856895" cy="6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EFF3E-8853-4CF0-9A99-FB8058900EE5}"/>
              </a:ext>
            </a:extLst>
          </p:cNvPr>
          <p:cNvSpPr txBox="1"/>
          <p:nvPr/>
        </p:nvSpPr>
        <p:spPr>
          <a:xfrm>
            <a:off x="811823" y="1794809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</a:t>
            </a:r>
            <a:r>
              <a:rPr lang="en-US" altLang="ko-KR" dirty="0"/>
              <a:t>+</a:t>
            </a:r>
            <a:r>
              <a:rPr lang="ko-KR" altLang="en-US" dirty="0"/>
              <a:t>정렬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E526DB-0236-4D99-9E95-B2F0F7936388}"/>
              </a:ext>
            </a:extLst>
          </p:cNvPr>
          <p:cNvSpPr txBox="1"/>
          <p:nvPr/>
        </p:nvSpPr>
        <p:spPr>
          <a:xfrm>
            <a:off x="2713289" y="1792971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7785 </a:t>
            </a:r>
            <a:r>
              <a:rPr lang="ko-KR" altLang="en-US" dirty="0"/>
              <a:t>회사에 있는 사람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188A0-2479-49E4-B6C3-703A63762D15}"/>
              </a:ext>
            </a:extLst>
          </p:cNvPr>
          <p:cNvSpPr txBox="1"/>
          <p:nvPr/>
        </p:nvSpPr>
        <p:spPr>
          <a:xfrm>
            <a:off x="2713288" y="2526934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1181 </a:t>
            </a:r>
            <a:r>
              <a:rPr lang="ko-KR" altLang="en-US" dirty="0"/>
              <a:t>단어 정렬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B0365-1CB4-40F5-A332-B44DD6E77460}"/>
              </a:ext>
            </a:extLst>
          </p:cNvPr>
          <p:cNvSpPr txBox="1"/>
          <p:nvPr/>
        </p:nvSpPr>
        <p:spPr>
          <a:xfrm>
            <a:off x="2713288" y="3224693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1822 </a:t>
            </a:r>
            <a:r>
              <a:rPr lang="ko-KR" altLang="en-US" dirty="0" err="1"/>
              <a:t>차집합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3524" y="200136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E526DB-0236-4D99-9E95-B2F0F7936388}"/>
              </a:ext>
            </a:extLst>
          </p:cNvPr>
          <p:cNvSpPr txBox="1"/>
          <p:nvPr/>
        </p:nvSpPr>
        <p:spPr>
          <a:xfrm>
            <a:off x="506676" y="1296954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7785 </a:t>
            </a:r>
            <a:r>
              <a:rPr lang="ko-KR" altLang="en-US" dirty="0"/>
              <a:t>회사에 있는 사람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188A0-2479-49E4-B6C3-703A63762D15}"/>
              </a:ext>
            </a:extLst>
          </p:cNvPr>
          <p:cNvSpPr txBox="1"/>
          <p:nvPr/>
        </p:nvSpPr>
        <p:spPr>
          <a:xfrm>
            <a:off x="506675" y="3390660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1181 </a:t>
            </a:r>
            <a:r>
              <a:rPr lang="ko-KR" altLang="en-US" dirty="0"/>
              <a:t>단어 정렬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B0365-1CB4-40F5-A332-B44DD6E77460}"/>
              </a:ext>
            </a:extLst>
          </p:cNvPr>
          <p:cNvSpPr txBox="1"/>
          <p:nvPr/>
        </p:nvSpPr>
        <p:spPr>
          <a:xfrm>
            <a:off x="488623" y="5126071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1822 </a:t>
            </a:r>
            <a:r>
              <a:rPr lang="ko-KR" altLang="en-US" dirty="0" err="1"/>
              <a:t>차집합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CA1741-F755-4164-AD2A-E42CF85B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3" y="5561046"/>
            <a:ext cx="8839200" cy="466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4B3C5A-4096-44B7-A7D1-AAFC70EE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6" y="1764435"/>
            <a:ext cx="9048750" cy="1457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49EBC3-A834-4AAF-A5F9-D29FD65DF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5" y="3901354"/>
            <a:ext cx="7048500" cy="1057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CE38D-57E1-4FEC-86E1-6B58F604FA85}"/>
              </a:ext>
            </a:extLst>
          </p:cNvPr>
          <p:cNvSpPr/>
          <p:nvPr/>
        </p:nvSpPr>
        <p:spPr>
          <a:xfrm>
            <a:off x="5296879" y="3904618"/>
            <a:ext cx="358197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49353F-6FEF-471A-9635-9DC81BB2723F}"/>
              </a:ext>
            </a:extLst>
          </p:cNvPr>
          <p:cNvSpPr/>
          <p:nvPr/>
        </p:nvSpPr>
        <p:spPr>
          <a:xfrm>
            <a:off x="3677943" y="5561046"/>
            <a:ext cx="3512970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C40383-EA2F-44C0-A561-F84259A38690}"/>
              </a:ext>
            </a:extLst>
          </p:cNvPr>
          <p:cNvSpPr/>
          <p:nvPr/>
        </p:nvSpPr>
        <p:spPr>
          <a:xfrm>
            <a:off x="4951093" y="2619738"/>
            <a:ext cx="2465270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2C0A69-E9A1-4EE8-BB17-C27FD7A6CA3F}"/>
              </a:ext>
            </a:extLst>
          </p:cNvPr>
          <p:cNvSpPr/>
          <p:nvPr/>
        </p:nvSpPr>
        <p:spPr>
          <a:xfrm>
            <a:off x="1049083" y="2887845"/>
            <a:ext cx="2288921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5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3524" y="200136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E526DB-0236-4D99-9E95-B2F0F7936388}"/>
              </a:ext>
            </a:extLst>
          </p:cNvPr>
          <p:cNvSpPr txBox="1"/>
          <p:nvPr/>
        </p:nvSpPr>
        <p:spPr>
          <a:xfrm>
            <a:off x="506676" y="1296954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7785 </a:t>
            </a:r>
            <a:r>
              <a:rPr lang="ko-KR" altLang="en-US" dirty="0"/>
              <a:t>회사에 있는 사람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B3C5A-4096-44B7-A7D1-AAFC70EE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76" y="1764435"/>
            <a:ext cx="9048750" cy="1457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C40383-EA2F-44C0-A561-F84259A38690}"/>
              </a:ext>
            </a:extLst>
          </p:cNvPr>
          <p:cNvSpPr/>
          <p:nvPr/>
        </p:nvSpPr>
        <p:spPr>
          <a:xfrm>
            <a:off x="4951093" y="2619738"/>
            <a:ext cx="2465270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2C0A69-E9A1-4EE8-BB17-C27FD7A6CA3F}"/>
              </a:ext>
            </a:extLst>
          </p:cNvPr>
          <p:cNvSpPr/>
          <p:nvPr/>
        </p:nvSpPr>
        <p:spPr>
          <a:xfrm>
            <a:off x="1049083" y="2887845"/>
            <a:ext cx="2288921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DD9C89-B17F-4EF0-8E37-ADD14CDB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1" y="3555936"/>
            <a:ext cx="5192946" cy="2314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B8133-080B-4543-82F6-7F5D55B4B3BE}"/>
              </a:ext>
            </a:extLst>
          </p:cNvPr>
          <p:cNvSpPr txBox="1"/>
          <p:nvPr/>
        </p:nvSpPr>
        <p:spPr>
          <a:xfrm>
            <a:off x="7160762" y="3721050"/>
            <a:ext cx="3204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Set&lt;string&gt; s;</a:t>
            </a:r>
          </a:p>
          <a:p>
            <a:r>
              <a:rPr lang="en-US" altLang="ko-KR" dirty="0" err="1"/>
              <a:t>Cin</a:t>
            </a:r>
            <a:r>
              <a:rPr lang="en-US" altLang="ko-KR" dirty="0"/>
              <a:t>&gt;&gt;str&gt;&gt;name;</a:t>
            </a:r>
          </a:p>
          <a:p>
            <a:r>
              <a:rPr lang="en-US" altLang="ko-KR" dirty="0"/>
              <a:t>If(str==“enter”)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s.insert</a:t>
            </a:r>
            <a:r>
              <a:rPr lang="en-US" altLang="ko-KR" dirty="0"/>
              <a:t>(name);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s.erase</a:t>
            </a:r>
            <a:r>
              <a:rPr lang="en-US" altLang="ko-KR" dirty="0"/>
              <a:t>(name);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51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3524" y="200136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188A0-2479-49E4-B6C3-703A63762D15}"/>
              </a:ext>
            </a:extLst>
          </p:cNvPr>
          <p:cNvSpPr txBox="1"/>
          <p:nvPr/>
        </p:nvSpPr>
        <p:spPr>
          <a:xfrm>
            <a:off x="565836" y="1354423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1181 </a:t>
            </a:r>
            <a:r>
              <a:rPr lang="ko-KR" altLang="en-US" dirty="0"/>
              <a:t>단어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9EBC3-A834-4AAF-A5F9-D29FD65D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3" y="1812218"/>
            <a:ext cx="7048500" cy="1057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CE38D-57E1-4FEC-86E1-6B58F604FA85}"/>
              </a:ext>
            </a:extLst>
          </p:cNvPr>
          <p:cNvSpPr/>
          <p:nvPr/>
        </p:nvSpPr>
        <p:spPr>
          <a:xfrm>
            <a:off x="5347106" y="1815030"/>
            <a:ext cx="358197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79856-4936-4D53-882E-03E1DD6E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02" y="2939010"/>
            <a:ext cx="4315116" cy="3217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8014A7-2D63-47E0-B1C0-25D6420BA903}"/>
              </a:ext>
            </a:extLst>
          </p:cNvPr>
          <p:cNvSpPr txBox="1"/>
          <p:nvPr/>
        </p:nvSpPr>
        <p:spPr>
          <a:xfrm>
            <a:off x="6411948" y="3001848"/>
            <a:ext cx="4013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Set&lt;pair&lt;</a:t>
            </a:r>
            <a:r>
              <a:rPr lang="en-US" altLang="ko-KR" dirty="0" err="1"/>
              <a:t>long,string</a:t>
            </a:r>
            <a:r>
              <a:rPr lang="en-US" altLang="ko-KR" dirty="0"/>
              <a:t>&gt; s;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n;i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Cin</a:t>
            </a:r>
            <a:r>
              <a:rPr lang="en-US" altLang="ko-KR" dirty="0"/>
              <a:t>&gt;&gt;str;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s.insert</a:t>
            </a:r>
            <a:r>
              <a:rPr lang="en-US" altLang="ko-KR" dirty="0"/>
              <a:t>(</a:t>
            </a:r>
            <a:r>
              <a:rPr lang="en-US" altLang="ko-KR" dirty="0" err="1"/>
              <a:t>make_pair</a:t>
            </a:r>
            <a:r>
              <a:rPr lang="en-US" altLang="ko-KR" dirty="0"/>
              <a:t>(</a:t>
            </a:r>
            <a:r>
              <a:rPr lang="en-US" altLang="ko-KR" dirty="0" err="1"/>
              <a:t>str.length</a:t>
            </a:r>
            <a:r>
              <a:rPr lang="en-US" altLang="ko-KR" dirty="0"/>
              <a:t>(),str));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26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08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B0365-1CB4-40F5-A332-B44DD6E77460}"/>
              </a:ext>
            </a:extLst>
          </p:cNvPr>
          <p:cNvSpPr txBox="1"/>
          <p:nvPr/>
        </p:nvSpPr>
        <p:spPr>
          <a:xfrm>
            <a:off x="565836" y="1383415"/>
            <a:ext cx="31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1822 </a:t>
            </a:r>
            <a:r>
              <a:rPr lang="ko-KR" altLang="en-US" dirty="0" err="1"/>
              <a:t>차집합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CA1741-F755-4164-AD2A-E42CF85B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9" y="1846642"/>
            <a:ext cx="8839200" cy="4667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49353F-6FEF-471A-9635-9DC81BB2723F}"/>
              </a:ext>
            </a:extLst>
          </p:cNvPr>
          <p:cNvSpPr/>
          <p:nvPr/>
        </p:nvSpPr>
        <p:spPr>
          <a:xfrm>
            <a:off x="3770222" y="1846642"/>
            <a:ext cx="3512970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C826D-94A5-40FE-AF4B-4ECEF72E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1" y="2322338"/>
            <a:ext cx="7392879" cy="1953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508FF3-AC04-4CD6-87B8-F3B9F2F94CAF}"/>
              </a:ext>
            </a:extLst>
          </p:cNvPr>
          <p:cNvSpPr txBox="1"/>
          <p:nvPr/>
        </p:nvSpPr>
        <p:spPr>
          <a:xfrm>
            <a:off x="8133222" y="2574245"/>
            <a:ext cx="2709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set&lt;int&gt; s;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A;i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cin</a:t>
            </a:r>
            <a:r>
              <a:rPr lang="en-US" altLang="ko-KR" dirty="0"/>
              <a:t>&gt;&gt;num;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s.inset</a:t>
            </a:r>
            <a:r>
              <a:rPr lang="en-US" altLang="ko-KR" dirty="0"/>
              <a:t>(num);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B;i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It=</a:t>
            </a:r>
            <a:r>
              <a:rPr lang="en-US" altLang="ko-KR" dirty="0" err="1"/>
              <a:t>s.find</a:t>
            </a:r>
            <a:r>
              <a:rPr lang="en-US" altLang="ko-KR" dirty="0"/>
              <a:t>(num);</a:t>
            </a:r>
          </a:p>
          <a:p>
            <a:r>
              <a:rPr lang="en-US" altLang="ko-KR" dirty="0"/>
              <a:t> If(it!=end()) //</a:t>
            </a:r>
            <a:r>
              <a:rPr lang="ko-KR" altLang="en-US" dirty="0"/>
              <a:t>존재하면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s.erase</a:t>
            </a:r>
            <a:r>
              <a:rPr lang="en-US" altLang="ko-KR" dirty="0"/>
              <a:t>(it);</a:t>
            </a:r>
          </a:p>
          <a:p>
            <a:r>
              <a:rPr lang="en-US" altLang="ko-KR" dirty="0"/>
              <a:t> Else</a:t>
            </a:r>
          </a:p>
          <a:p>
            <a:r>
              <a:rPr lang="en-US" altLang="ko-KR" dirty="0"/>
              <a:t>    continue; //</a:t>
            </a:r>
            <a:r>
              <a:rPr lang="ko-KR" altLang="en-US" dirty="0"/>
              <a:t>없으면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30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0825" y="399427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노드 기반 컨테이너이며 균형 이진트리로 구현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Key</a:t>
            </a:r>
            <a:r>
              <a:rPr lang="ko-KR" altLang="en-US"/>
              <a:t>값은 중복 허용 하지 않음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8F60C-49C2-49CC-9342-0459BFB01C2B}"/>
              </a:ext>
            </a:extLst>
          </p:cNvPr>
          <p:cNvSpPr txBox="1"/>
          <p:nvPr/>
        </p:nvSpPr>
        <p:spPr>
          <a:xfrm>
            <a:off x="5751866" y="2556173"/>
            <a:ext cx="5351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 기반 컨테이너이며 균형 </a:t>
            </a:r>
            <a:r>
              <a:rPr lang="ko-KR" altLang="en-US" dirty="0" err="1"/>
              <a:t>이진트리로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값은 중복 허용 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로 이루어져 있으며 </a:t>
            </a:r>
            <a:r>
              <a:rPr lang="en-US" altLang="ko-KR" dirty="0"/>
              <a:t>pair </a:t>
            </a:r>
            <a:r>
              <a:rPr lang="ko-KR" altLang="en-US" dirty="0"/>
              <a:t>객체 형태로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삽입되면서 자동 정렬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120AC-E198-4912-BD26-EB5450497C40}"/>
              </a:ext>
            </a:extLst>
          </p:cNvPr>
          <p:cNvSpPr txBox="1"/>
          <p:nvPr/>
        </p:nvSpPr>
        <p:spPr>
          <a:xfrm>
            <a:off x="565322" y="3098881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map&lt;[Data Type1], Data Type2]&gt;&gt; [</a:t>
            </a:r>
            <a:r>
              <a:rPr lang="ko-KR" altLang="en-US" sz="2000" i="1" dirty="0"/>
              <a:t>변수이름</a:t>
            </a:r>
            <a:r>
              <a:rPr lang="en-US" altLang="ko-KR" sz="1600" i="1" dirty="0"/>
              <a:t>]</a:t>
            </a:r>
            <a:endParaRPr lang="ko-KR" alt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0DA88-F432-4CFB-8497-4883F6508E5B}"/>
              </a:ext>
            </a:extLst>
          </p:cNvPr>
          <p:cNvSpPr txBox="1"/>
          <p:nvPr/>
        </p:nvSpPr>
        <p:spPr>
          <a:xfrm>
            <a:off x="650406" y="2510856"/>
            <a:ext cx="322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#include&lt;map&gt;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7031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6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노드 기반 컨테이너이며 균형 이진트리로 구현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Key</a:t>
            </a:r>
            <a:r>
              <a:rPr lang="ko-KR" altLang="en-US"/>
              <a:t>값은 중복 허용 하지 않음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8F60C-49C2-49CC-9342-0459BFB01C2B}"/>
              </a:ext>
            </a:extLst>
          </p:cNvPr>
          <p:cNvSpPr txBox="1"/>
          <p:nvPr/>
        </p:nvSpPr>
        <p:spPr>
          <a:xfrm>
            <a:off x="5486659" y="2283273"/>
            <a:ext cx="5351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&lt;</a:t>
            </a:r>
            <a:r>
              <a:rPr lang="ko-KR" altLang="en-US" dirty="0"/>
              <a:t>이 조건에 사용하면 좋다</a:t>
            </a:r>
            <a:r>
              <a:rPr lang="en-US" altLang="ko-KR" dirty="0"/>
              <a:t>!&gt;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정렬해야 한다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많은 자료를 저장하고 검색이 빨라야 할 때</a:t>
            </a:r>
            <a:endParaRPr lang="en-US" altLang="ko-KR" dirty="0"/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/>
              <a:t>빈번하게 삽입</a:t>
            </a:r>
            <a:r>
              <a:rPr lang="en-US" altLang="ko-KR" dirty="0"/>
              <a:t>, </a:t>
            </a:r>
            <a:r>
              <a:rPr lang="ko-KR" altLang="en-US" dirty="0"/>
              <a:t>삭제하지 않을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0DA88-F432-4CFB-8497-4883F6508E5B}"/>
              </a:ext>
            </a:extLst>
          </p:cNvPr>
          <p:cNvSpPr txBox="1"/>
          <p:nvPr/>
        </p:nvSpPr>
        <p:spPr>
          <a:xfrm>
            <a:off x="591096" y="2484098"/>
            <a:ext cx="322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#include&lt;map&gt;</a:t>
            </a:r>
            <a:endParaRPr lang="ko-KR" altLang="en-US" sz="2000" i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3E4397-D06F-4C60-84F3-E4AA07BFA46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3AE96-7A6C-4E31-9D0A-76AB167C4ACD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067CF-1792-4A0E-A8F3-C14B7B377BC1}"/>
              </a:ext>
            </a:extLst>
          </p:cNvPr>
          <p:cNvSpPr txBox="1"/>
          <p:nvPr/>
        </p:nvSpPr>
        <p:spPr>
          <a:xfrm>
            <a:off x="565322" y="3098881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map&lt;[Data Type1], Data Type2]&gt;&gt; [</a:t>
            </a:r>
            <a:r>
              <a:rPr lang="ko-KR" altLang="en-US" sz="2000" i="1" dirty="0"/>
              <a:t>변수이름</a:t>
            </a:r>
            <a:r>
              <a:rPr lang="en-US" altLang="ko-KR" sz="1600" i="1" dirty="0"/>
              <a:t>]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393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320E3C1-5655-47CA-9C14-19F9534C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11999"/>
              </p:ext>
            </p:extLst>
          </p:nvPr>
        </p:nvGraphicFramePr>
        <p:xfrm>
          <a:off x="2912696" y="2054400"/>
          <a:ext cx="6096001" cy="1710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5">
                  <a:extLst>
                    <a:ext uri="{9D8B030D-6E8A-4147-A177-3AD203B41FA5}">
                      <a16:colId xmlns:a16="http://schemas.microsoft.com/office/drawing/2014/main" val="3948029749"/>
                    </a:ext>
                  </a:extLst>
                </a:gridCol>
                <a:gridCol w="4111256">
                  <a:extLst>
                    <a:ext uri="{9D8B030D-6E8A-4147-A177-3AD203B41FA5}">
                      <a16:colId xmlns:a16="http://schemas.microsoft.com/office/drawing/2014/main" val="1460353584"/>
                    </a:ext>
                  </a:extLst>
                </a:gridCol>
              </a:tblGrid>
              <a:tr h="258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938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insert(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 err="1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4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500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find(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와 연관된 원소의 반복자 반환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7112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erase(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>
                          <a:latin typeface="+mn-ea"/>
                          <a:ea typeface="+mn-ea"/>
                        </a:rPr>
                        <a:t>i </a:t>
                      </a:r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위치의 원소 삭제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1193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1700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8087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</p:spTree>
    <p:extLst>
      <p:ext uri="{BB962C8B-B14F-4D97-AF65-F5344CB8AC3E}">
        <p14:creationId xmlns:p14="http://schemas.microsoft.com/office/powerpoint/2010/main" val="389875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1404" y="26938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71627" y="507553"/>
            <a:ext cx="551815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930988" y="2185421"/>
            <a:ext cx="241536" cy="510155"/>
          </a:xfrm>
          <a:custGeom>
            <a:avLst/>
            <a:gdLst>
              <a:gd name="connsiteX0" fmla="*/ 143802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2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2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2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8" y="424628"/>
                  <a:pt x="171515" y="499679"/>
                </a:cubicBezTo>
                <a:lnTo>
                  <a:pt x="143802" y="607458"/>
                </a:lnTo>
                <a:lnTo>
                  <a:pt x="116090" y="499679"/>
                </a:lnTo>
                <a:cubicBezTo>
                  <a:pt x="92746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899905" y="2185421"/>
            <a:ext cx="241537" cy="510155"/>
          </a:xfrm>
          <a:custGeom>
            <a:avLst/>
            <a:gdLst>
              <a:gd name="connsiteX0" fmla="*/ 143803 w 287606"/>
              <a:gd name="connsiteY0" fmla="*/ 0 h 607458"/>
              <a:gd name="connsiteX1" fmla="*/ 176442 w 287606"/>
              <a:gd name="connsiteY1" fmla="*/ 43647 h 607458"/>
              <a:gd name="connsiteX2" fmla="*/ 249223 w 287606"/>
              <a:gd name="connsiteY2" fmla="*/ 163449 h 607458"/>
              <a:gd name="connsiteX3" fmla="*/ 287606 w 287606"/>
              <a:gd name="connsiteY3" fmla="*/ 243127 h 607458"/>
              <a:gd name="connsiteX4" fmla="*/ 262278 w 287606"/>
              <a:gd name="connsiteY4" fmla="*/ 284819 h 607458"/>
              <a:gd name="connsiteX5" fmla="*/ 171516 w 287606"/>
              <a:gd name="connsiteY5" fmla="*/ 499679 h 607458"/>
              <a:gd name="connsiteX6" fmla="*/ 143803 w 287606"/>
              <a:gd name="connsiteY6" fmla="*/ 607458 h 607458"/>
              <a:gd name="connsiteX7" fmla="*/ 116091 w 287606"/>
              <a:gd name="connsiteY7" fmla="*/ 499679 h 607458"/>
              <a:gd name="connsiteX8" fmla="*/ 25329 w 287606"/>
              <a:gd name="connsiteY8" fmla="*/ 284819 h 607458"/>
              <a:gd name="connsiteX9" fmla="*/ 0 w 287606"/>
              <a:gd name="connsiteY9" fmla="*/ 243127 h 607458"/>
              <a:gd name="connsiteX10" fmla="*/ 38384 w 287606"/>
              <a:gd name="connsiteY10" fmla="*/ 163449 h 607458"/>
              <a:gd name="connsiteX11" fmla="*/ 111165 w 287606"/>
              <a:gd name="connsiteY11" fmla="*/ 43647 h 607458"/>
              <a:gd name="connsiteX12" fmla="*/ 143803 w 287606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8">
                <a:moveTo>
                  <a:pt x="143803" y="0"/>
                </a:moveTo>
                <a:lnTo>
                  <a:pt x="176442" y="43647"/>
                </a:lnTo>
                <a:cubicBezTo>
                  <a:pt x="202554" y="82298"/>
                  <a:pt x="226855" y="122272"/>
                  <a:pt x="249223" y="163449"/>
                </a:cubicBezTo>
                <a:lnTo>
                  <a:pt x="287606" y="243127"/>
                </a:lnTo>
                <a:lnTo>
                  <a:pt x="262278" y="284819"/>
                </a:lnTo>
                <a:cubicBezTo>
                  <a:pt x="225381" y="352741"/>
                  <a:pt x="194859" y="424628"/>
                  <a:pt x="171516" y="499679"/>
                </a:cubicBezTo>
                <a:lnTo>
                  <a:pt x="143803" y="607458"/>
                </a:lnTo>
                <a:lnTo>
                  <a:pt x="116091" y="499679"/>
                </a:lnTo>
                <a:cubicBezTo>
                  <a:pt x="92747" y="424628"/>
                  <a:pt x="62226" y="352741"/>
                  <a:pt x="25329" y="284819"/>
                </a:cubicBezTo>
                <a:lnTo>
                  <a:pt x="0" y="243127"/>
                </a:lnTo>
                <a:lnTo>
                  <a:pt x="38384" y="163449"/>
                </a:lnTo>
                <a:cubicBezTo>
                  <a:pt x="60752" y="122272"/>
                  <a:pt x="85053" y="82298"/>
                  <a:pt x="111165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868825" y="2185421"/>
            <a:ext cx="241536" cy="510155"/>
          </a:xfrm>
          <a:custGeom>
            <a:avLst/>
            <a:gdLst>
              <a:gd name="connsiteX0" fmla="*/ 143803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3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3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3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9" y="424628"/>
                  <a:pt x="171515" y="499679"/>
                </a:cubicBezTo>
                <a:lnTo>
                  <a:pt x="143803" y="607458"/>
                </a:lnTo>
                <a:lnTo>
                  <a:pt x="116090" y="499679"/>
                </a:lnTo>
                <a:cubicBezTo>
                  <a:pt x="92747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30988" y="3113112"/>
            <a:ext cx="241536" cy="510154"/>
          </a:xfrm>
          <a:custGeom>
            <a:avLst/>
            <a:gdLst>
              <a:gd name="connsiteX0" fmla="*/ 143802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2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2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2" y="0"/>
                </a:moveTo>
                <a:lnTo>
                  <a:pt x="171515" y="107778"/>
                </a:lnTo>
                <a:cubicBezTo>
                  <a:pt x="194858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2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6" y="182829"/>
                  <a:pt x="116090" y="107778"/>
                </a:cubicBezTo>
                <a:lnTo>
                  <a:pt x="14380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899905" y="3113112"/>
            <a:ext cx="241537" cy="510154"/>
          </a:xfrm>
          <a:custGeom>
            <a:avLst/>
            <a:gdLst>
              <a:gd name="connsiteX0" fmla="*/ 143803 w 287606"/>
              <a:gd name="connsiteY0" fmla="*/ 0 h 607457"/>
              <a:gd name="connsiteX1" fmla="*/ 171516 w 287606"/>
              <a:gd name="connsiteY1" fmla="*/ 107778 h 607457"/>
              <a:gd name="connsiteX2" fmla="*/ 262278 w 287606"/>
              <a:gd name="connsiteY2" fmla="*/ 322638 h 607457"/>
              <a:gd name="connsiteX3" fmla="*/ 287606 w 287606"/>
              <a:gd name="connsiteY3" fmla="*/ 364330 h 607457"/>
              <a:gd name="connsiteX4" fmla="*/ 249223 w 287606"/>
              <a:gd name="connsiteY4" fmla="*/ 444008 h 607457"/>
              <a:gd name="connsiteX5" fmla="*/ 176442 w 287606"/>
              <a:gd name="connsiteY5" fmla="*/ 563810 h 607457"/>
              <a:gd name="connsiteX6" fmla="*/ 143803 w 287606"/>
              <a:gd name="connsiteY6" fmla="*/ 607457 h 607457"/>
              <a:gd name="connsiteX7" fmla="*/ 111165 w 287606"/>
              <a:gd name="connsiteY7" fmla="*/ 563810 h 607457"/>
              <a:gd name="connsiteX8" fmla="*/ 38384 w 287606"/>
              <a:gd name="connsiteY8" fmla="*/ 444008 h 607457"/>
              <a:gd name="connsiteX9" fmla="*/ 0 w 287606"/>
              <a:gd name="connsiteY9" fmla="*/ 364330 h 607457"/>
              <a:gd name="connsiteX10" fmla="*/ 25329 w 287606"/>
              <a:gd name="connsiteY10" fmla="*/ 322638 h 607457"/>
              <a:gd name="connsiteX11" fmla="*/ 116091 w 287606"/>
              <a:gd name="connsiteY11" fmla="*/ 107778 h 607457"/>
              <a:gd name="connsiteX12" fmla="*/ 143803 w 287606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7">
                <a:moveTo>
                  <a:pt x="143803" y="0"/>
                </a:moveTo>
                <a:lnTo>
                  <a:pt x="171516" y="107778"/>
                </a:lnTo>
                <a:cubicBezTo>
                  <a:pt x="194859" y="182829"/>
                  <a:pt x="225381" y="254716"/>
                  <a:pt x="262278" y="322638"/>
                </a:cubicBezTo>
                <a:lnTo>
                  <a:pt x="287606" y="364330"/>
                </a:lnTo>
                <a:lnTo>
                  <a:pt x="249223" y="444008"/>
                </a:lnTo>
                <a:cubicBezTo>
                  <a:pt x="226855" y="485185"/>
                  <a:pt x="202554" y="525159"/>
                  <a:pt x="176442" y="563810"/>
                </a:cubicBezTo>
                <a:lnTo>
                  <a:pt x="143803" y="607457"/>
                </a:lnTo>
                <a:lnTo>
                  <a:pt x="111165" y="563810"/>
                </a:lnTo>
                <a:cubicBezTo>
                  <a:pt x="85053" y="525159"/>
                  <a:pt x="60752" y="485185"/>
                  <a:pt x="38384" y="444008"/>
                </a:cubicBezTo>
                <a:lnTo>
                  <a:pt x="0" y="364330"/>
                </a:lnTo>
                <a:lnTo>
                  <a:pt x="25329" y="322638"/>
                </a:lnTo>
                <a:cubicBezTo>
                  <a:pt x="62226" y="254716"/>
                  <a:pt x="92747" y="182829"/>
                  <a:pt x="116091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7868825" y="3113112"/>
            <a:ext cx="241536" cy="510154"/>
          </a:xfrm>
          <a:custGeom>
            <a:avLst/>
            <a:gdLst>
              <a:gd name="connsiteX0" fmla="*/ 143803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3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3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3" y="0"/>
                </a:moveTo>
                <a:lnTo>
                  <a:pt x="171515" y="107778"/>
                </a:lnTo>
                <a:cubicBezTo>
                  <a:pt x="194859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3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7" y="182829"/>
                  <a:pt x="116090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847022" y="1684070"/>
            <a:ext cx="2204732" cy="2440547"/>
          </a:xfrm>
          <a:custGeom>
            <a:avLst/>
            <a:gdLst>
              <a:gd name="connsiteX0" fmla="*/ 1453019 w 2625246"/>
              <a:gd name="connsiteY0" fmla="*/ 0 h 2906038"/>
              <a:gd name="connsiteX1" fmla="*/ 2574239 w 2625246"/>
              <a:gd name="connsiteY1" fmla="*/ 528764 h 2906038"/>
              <a:gd name="connsiteX2" fmla="*/ 2625246 w 2625246"/>
              <a:gd name="connsiteY2" fmla="*/ 596975 h 2906038"/>
              <a:gd name="connsiteX3" fmla="*/ 2592608 w 2625246"/>
              <a:gd name="connsiteY3" fmla="*/ 640622 h 2906038"/>
              <a:gd name="connsiteX4" fmla="*/ 2519827 w 2625246"/>
              <a:gd name="connsiteY4" fmla="*/ 760424 h 2906038"/>
              <a:gd name="connsiteX5" fmla="*/ 2481444 w 2625246"/>
              <a:gd name="connsiteY5" fmla="*/ 840102 h 2906038"/>
              <a:gd name="connsiteX6" fmla="*/ 2446745 w 2625246"/>
              <a:gd name="connsiteY6" fmla="*/ 782986 h 2906038"/>
              <a:gd name="connsiteX7" fmla="*/ 1453019 w 2625246"/>
              <a:gd name="connsiteY7" fmla="*/ 254627 h 2906038"/>
              <a:gd name="connsiteX8" fmla="*/ 254627 w 2625246"/>
              <a:gd name="connsiteY8" fmla="*/ 1453019 h 2906038"/>
              <a:gd name="connsiteX9" fmla="*/ 1453019 w 2625246"/>
              <a:gd name="connsiteY9" fmla="*/ 2651411 h 2906038"/>
              <a:gd name="connsiteX10" fmla="*/ 2446745 w 2625246"/>
              <a:gd name="connsiteY10" fmla="*/ 2123052 h 2906038"/>
              <a:gd name="connsiteX11" fmla="*/ 2481444 w 2625246"/>
              <a:gd name="connsiteY11" fmla="*/ 2065936 h 2906038"/>
              <a:gd name="connsiteX12" fmla="*/ 2519827 w 2625246"/>
              <a:gd name="connsiteY12" fmla="*/ 2145614 h 2906038"/>
              <a:gd name="connsiteX13" fmla="*/ 2592608 w 2625246"/>
              <a:gd name="connsiteY13" fmla="*/ 2265416 h 2906038"/>
              <a:gd name="connsiteX14" fmla="*/ 2625246 w 2625246"/>
              <a:gd name="connsiteY14" fmla="*/ 2309063 h 2906038"/>
              <a:gd name="connsiteX15" fmla="*/ 2574239 w 2625246"/>
              <a:gd name="connsiteY15" fmla="*/ 2377274 h 2906038"/>
              <a:gd name="connsiteX16" fmla="*/ 1453019 w 2625246"/>
              <a:gd name="connsiteY16" fmla="*/ 2906038 h 2906038"/>
              <a:gd name="connsiteX17" fmla="*/ 0 w 2625246"/>
              <a:gd name="connsiteY17" fmla="*/ 1453019 h 2906038"/>
              <a:gd name="connsiteX18" fmla="*/ 1453019 w 2625246"/>
              <a:gd name="connsiteY18" fmla="*/ 0 h 290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25246" h="2906038">
                <a:moveTo>
                  <a:pt x="1453019" y="0"/>
                </a:moveTo>
                <a:cubicBezTo>
                  <a:pt x="1904414" y="0"/>
                  <a:pt x="2307734" y="205835"/>
                  <a:pt x="2574239" y="528764"/>
                </a:cubicBezTo>
                <a:lnTo>
                  <a:pt x="2625246" y="596975"/>
                </a:lnTo>
                <a:lnTo>
                  <a:pt x="2592608" y="640622"/>
                </a:lnTo>
                <a:cubicBezTo>
                  <a:pt x="2566496" y="679273"/>
                  <a:pt x="2542195" y="719247"/>
                  <a:pt x="2519827" y="760424"/>
                </a:cubicBezTo>
                <a:lnTo>
                  <a:pt x="2481444" y="840102"/>
                </a:lnTo>
                <a:lnTo>
                  <a:pt x="2446745" y="782986"/>
                </a:lnTo>
                <a:cubicBezTo>
                  <a:pt x="2231385" y="464212"/>
                  <a:pt x="1866678" y="254627"/>
                  <a:pt x="1453019" y="254627"/>
                </a:cubicBezTo>
                <a:cubicBezTo>
                  <a:pt x="791165" y="254627"/>
                  <a:pt x="254627" y="791165"/>
                  <a:pt x="254627" y="1453019"/>
                </a:cubicBezTo>
                <a:cubicBezTo>
                  <a:pt x="254627" y="2114873"/>
                  <a:pt x="791165" y="2651411"/>
                  <a:pt x="1453019" y="2651411"/>
                </a:cubicBezTo>
                <a:cubicBezTo>
                  <a:pt x="1866678" y="2651411"/>
                  <a:pt x="2231385" y="2441826"/>
                  <a:pt x="2446745" y="2123052"/>
                </a:cubicBezTo>
                <a:lnTo>
                  <a:pt x="2481444" y="2065936"/>
                </a:lnTo>
                <a:lnTo>
                  <a:pt x="2519827" y="2145614"/>
                </a:lnTo>
                <a:cubicBezTo>
                  <a:pt x="2542195" y="2186791"/>
                  <a:pt x="2566496" y="2226765"/>
                  <a:pt x="2592608" y="2265416"/>
                </a:cubicBezTo>
                <a:lnTo>
                  <a:pt x="2625246" y="2309063"/>
                </a:lnTo>
                <a:lnTo>
                  <a:pt x="2574239" y="2377274"/>
                </a:lnTo>
                <a:cubicBezTo>
                  <a:pt x="2307734" y="2700204"/>
                  <a:pt x="1904414" y="2906038"/>
                  <a:pt x="1453019" y="2906038"/>
                </a:cubicBezTo>
                <a:cubicBezTo>
                  <a:pt x="650539" y="2906038"/>
                  <a:pt x="0" y="2255499"/>
                  <a:pt x="0" y="1453019"/>
                </a:cubicBezTo>
                <a:cubicBezTo>
                  <a:pt x="0" y="650539"/>
                  <a:pt x="650539" y="0"/>
                  <a:pt x="145301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1755" y="1684070"/>
            <a:ext cx="1968919" cy="705534"/>
          </a:xfrm>
          <a:custGeom>
            <a:avLst/>
            <a:gdLst>
              <a:gd name="connsiteX0" fmla="*/ 1172228 w 2344455"/>
              <a:gd name="connsiteY0" fmla="*/ 0 h 840102"/>
              <a:gd name="connsiteX1" fmla="*/ 2293448 w 2344455"/>
              <a:gd name="connsiteY1" fmla="*/ 528764 h 840102"/>
              <a:gd name="connsiteX2" fmla="*/ 2344455 w 2344455"/>
              <a:gd name="connsiteY2" fmla="*/ 596975 h 840102"/>
              <a:gd name="connsiteX3" fmla="*/ 2311817 w 2344455"/>
              <a:gd name="connsiteY3" fmla="*/ 640622 h 840102"/>
              <a:gd name="connsiteX4" fmla="*/ 2239036 w 2344455"/>
              <a:gd name="connsiteY4" fmla="*/ 760424 h 840102"/>
              <a:gd name="connsiteX5" fmla="*/ 2200652 w 2344455"/>
              <a:gd name="connsiteY5" fmla="*/ 840102 h 840102"/>
              <a:gd name="connsiteX6" fmla="*/ 2165954 w 2344455"/>
              <a:gd name="connsiteY6" fmla="*/ 782986 h 840102"/>
              <a:gd name="connsiteX7" fmla="*/ 1172228 w 2344455"/>
              <a:gd name="connsiteY7" fmla="*/ 254627 h 840102"/>
              <a:gd name="connsiteX8" fmla="*/ 178502 w 2344455"/>
              <a:gd name="connsiteY8" fmla="*/ 782986 h 840102"/>
              <a:gd name="connsiteX9" fmla="*/ 143803 w 2344455"/>
              <a:gd name="connsiteY9" fmla="*/ 840102 h 840102"/>
              <a:gd name="connsiteX10" fmla="*/ 105420 w 2344455"/>
              <a:gd name="connsiteY10" fmla="*/ 760424 h 840102"/>
              <a:gd name="connsiteX11" fmla="*/ 32639 w 2344455"/>
              <a:gd name="connsiteY11" fmla="*/ 640622 h 840102"/>
              <a:gd name="connsiteX12" fmla="*/ 0 w 2344455"/>
              <a:gd name="connsiteY12" fmla="*/ 596975 h 840102"/>
              <a:gd name="connsiteX13" fmla="*/ 51008 w 2344455"/>
              <a:gd name="connsiteY13" fmla="*/ 528764 h 840102"/>
              <a:gd name="connsiteX14" fmla="*/ 1172228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5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2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20673" y="1684070"/>
            <a:ext cx="1968920" cy="705534"/>
          </a:xfrm>
          <a:custGeom>
            <a:avLst/>
            <a:gdLst>
              <a:gd name="connsiteX0" fmla="*/ 1172228 w 2344456"/>
              <a:gd name="connsiteY0" fmla="*/ 0 h 840102"/>
              <a:gd name="connsiteX1" fmla="*/ 2293448 w 2344456"/>
              <a:gd name="connsiteY1" fmla="*/ 528764 h 840102"/>
              <a:gd name="connsiteX2" fmla="*/ 2344456 w 2344456"/>
              <a:gd name="connsiteY2" fmla="*/ 596975 h 840102"/>
              <a:gd name="connsiteX3" fmla="*/ 2311817 w 2344456"/>
              <a:gd name="connsiteY3" fmla="*/ 640622 h 840102"/>
              <a:gd name="connsiteX4" fmla="*/ 2239036 w 2344456"/>
              <a:gd name="connsiteY4" fmla="*/ 760424 h 840102"/>
              <a:gd name="connsiteX5" fmla="*/ 2200653 w 2344456"/>
              <a:gd name="connsiteY5" fmla="*/ 840102 h 840102"/>
              <a:gd name="connsiteX6" fmla="*/ 2165954 w 2344456"/>
              <a:gd name="connsiteY6" fmla="*/ 782986 h 840102"/>
              <a:gd name="connsiteX7" fmla="*/ 1172228 w 2344456"/>
              <a:gd name="connsiteY7" fmla="*/ 254627 h 840102"/>
              <a:gd name="connsiteX8" fmla="*/ 178502 w 2344456"/>
              <a:gd name="connsiteY8" fmla="*/ 782986 h 840102"/>
              <a:gd name="connsiteX9" fmla="*/ 143803 w 2344456"/>
              <a:gd name="connsiteY9" fmla="*/ 840102 h 840102"/>
              <a:gd name="connsiteX10" fmla="*/ 105420 w 2344456"/>
              <a:gd name="connsiteY10" fmla="*/ 760424 h 840102"/>
              <a:gd name="connsiteX11" fmla="*/ 32639 w 2344456"/>
              <a:gd name="connsiteY11" fmla="*/ 640622 h 840102"/>
              <a:gd name="connsiteX12" fmla="*/ 0 w 2344456"/>
              <a:gd name="connsiteY12" fmla="*/ 596975 h 840102"/>
              <a:gd name="connsiteX13" fmla="*/ 51008 w 2344456"/>
              <a:gd name="connsiteY13" fmla="*/ 528764 h 840102"/>
              <a:gd name="connsiteX14" fmla="*/ 1172228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6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3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7989593" y="1684070"/>
            <a:ext cx="2204732" cy="2440547"/>
          </a:xfrm>
          <a:custGeom>
            <a:avLst/>
            <a:gdLst>
              <a:gd name="connsiteX0" fmla="*/ 1172227 w 2625246"/>
              <a:gd name="connsiteY0" fmla="*/ 0 h 2906038"/>
              <a:gd name="connsiteX1" fmla="*/ 2625246 w 2625246"/>
              <a:gd name="connsiteY1" fmla="*/ 1453019 h 2906038"/>
              <a:gd name="connsiteX2" fmla="*/ 1172227 w 2625246"/>
              <a:gd name="connsiteY2" fmla="*/ 2906038 h 2906038"/>
              <a:gd name="connsiteX3" fmla="*/ 51007 w 2625246"/>
              <a:gd name="connsiteY3" fmla="*/ 2377274 h 2906038"/>
              <a:gd name="connsiteX4" fmla="*/ 0 w 2625246"/>
              <a:gd name="connsiteY4" fmla="*/ 2309063 h 2906038"/>
              <a:gd name="connsiteX5" fmla="*/ 32638 w 2625246"/>
              <a:gd name="connsiteY5" fmla="*/ 2265416 h 2906038"/>
              <a:gd name="connsiteX6" fmla="*/ 105419 w 2625246"/>
              <a:gd name="connsiteY6" fmla="*/ 2145614 h 2906038"/>
              <a:gd name="connsiteX7" fmla="*/ 143802 w 2625246"/>
              <a:gd name="connsiteY7" fmla="*/ 2065936 h 2906038"/>
              <a:gd name="connsiteX8" fmla="*/ 178501 w 2625246"/>
              <a:gd name="connsiteY8" fmla="*/ 2123052 h 2906038"/>
              <a:gd name="connsiteX9" fmla="*/ 1172227 w 2625246"/>
              <a:gd name="connsiteY9" fmla="*/ 2651411 h 2906038"/>
              <a:gd name="connsiteX10" fmla="*/ 2370619 w 2625246"/>
              <a:gd name="connsiteY10" fmla="*/ 1453019 h 2906038"/>
              <a:gd name="connsiteX11" fmla="*/ 1172227 w 2625246"/>
              <a:gd name="connsiteY11" fmla="*/ 254627 h 2906038"/>
              <a:gd name="connsiteX12" fmla="*/ 178501 w 2625246"/>
              <a:gd name="connsiteY12" fmla="*/ 782986 h 2906038"/>
              <a:gd name="connsiteX13" fmla="*/ 143802 w 2625246"/>
              <a:gd name="connsiteY13" fmla="*/ 840102 h 2906038"/>
              <a:gd name="connsiteX14" fmla="*/ 105419 w 2625246"/>
              <a:gd name="connsiteY14" fmla="*/ 760424 h 2906038"/>
              <a:gd name="connsiteX15" fmla="*/ 32638 w 2625246"/>
              <a:gd name="connsiteY15" fmla="*/ 640622 h 2906038"/>
              <a:gd name="connsiteX16" fmla="*/ 0 w 2625246"/>
              <a:gd name="connsiteY16" fmla="*/ 596975 h 2906038"/>
              <a:gd name="connsiteX17" fmla="*/ 51007 w 2625246"/>
              <a:gd name="connsiteY17" fmla="*/ 528764 h 2906038"/>
              <a:gd name="connsiteX18" fmla="*/ 1172227 w 2625246"/>
              <a:gd name="connsiteY18" fmla="*/ 0 h 290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25246" h="2906038">
                <a:moveTo>
                  <a:pt x="1172227" y="0"/>
                </a:moveTo>
                <a:cubicBezTo>
                  <a:pt x="1974707" y="0"/>
                  <a:pt x="2625246" y="650539"/>
                  <a:pt x="2625246" y="1453019"/>
                </a:cubicBezTo>
                <a:cubicBezTo>
                  <a:pt x="2625246" y="2255499"/>
                  <a:pt x="1974707" y="2906038"/>
                  <a:pt x="1172227" y="2906038"/>
                </a:cubicBezTo>
                <a:cubicBezTo>
                  <a:pt x="720832" y="2906038"/>
                  <a:pt x="317512" y="2700204"/>
                  <a:pt x="51007" y="2377274"/>
                </a:cubicBezTo>
                <a:lnTo>
                  <a:pt x="0" y="2309063"/>
                </a:lnTo>
                <a:lnTo>
                  <a:pt x="32638" y="2265416"/>
                </a:lnTo>
                <a:cubicBezTo>
                  <a:pt x="58750" y="2226765"/>
                  <a:pt x="83051" y="2186791"/>
                  <a:pt x="105419" y="2145614"/>
                </a:cubicBezTo>
                <a:lnTo>
                  <a:pt x="143802" y="2065936"/>
                </a:lnTo>
                <a:lnTo>
                  <a:pt x="178501" y="2123052"/>
                </a:lnTo>
                <a:cubicBezTo>
                  <a:pt x="393861" y="2441826"/>
                  <a:pt x="758568" y="2651411"/>
                  <a:pt x="1172227" y="2651411"/>
                </a:cubicBezTo>
                <a:cubicBezTo>
                  <a:pt x="1834081" y="2651411"/>
                  <a:pt x="2370619" y="2114873"/>
                  <a:pt x="2370619" y="1453019"/>
                </a:cubicBezTo>
                <a:cubicBezTo>
                  <a:pt x="2370619" y="791165"/>
                  <a:pt x="1834081" y="254627"/>
                  <a:pt x="1172227" y="254627"/>
                </a:cubicBezTo>
                <a:cubicBezTo>
                  <a:pt x="758568" y="254627"/>
                  <a:pt x="393861" y="464212"/>
                  <a:pt x="178501" y="782986"/>
                </a:cubicBezTo>
                <a:lnTo>
                  <a:pt x="143802" y="840102"/>
                </a:lnTo>
                <a:lnTo>
                  <a:pt x="105419" y="760424"/>
                </a:lnTo>
                <a:cubicBezTo>
                  <a:pt x="83051" y="719247"/>
                  <a:pt x="58750" y="679273"/>
                  <a:pt x="32638" y="640622"/>
                </a:cubicBezTo>
                <a:lnTo>
                  <a:pt x="0" y="596975"/>
                </a:lnTo>
                <a:lnTo>
                  <a:pt x="51007" y="528764"/>
                </a:lnTo>
                <a:cubicBezTo>
                  <a:pt x="317512" y="205835"/>
                  <a:pt x="720832" y="0"/>
                  <a:pt x="1172227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815942" y="2389604"/>
            <a:ext cx="235814" cy="1029479"/>
          </a:xfrm>
          <a:custGeom>
            <a:avLst/>
            <a:gdLst>
              <a:gd name="connsiteX0" fmla="*/ 136989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9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9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9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9" y="1225834"/>
                </a:lnTo>
                <a:lnTo>
                  <a:pt x="114185" y="1178497"/>
                </a:lnTo>
                <a:cubicBezTo>
                  <a:pt x="40659" y="1004661"/>
                  <a:pt x="0" y="813537"/>
                  <a:pt x="0" y="612917"/>
                </a:cubicBezTo>
                <a:cubicBezTo>
                  <a:pt x="0" y="412297"/>
                  <a:pt x="40659" y="221173"/>
                  <a:pt x="114185" y="47337"/>
                </a:cubicBezTo>
                <a:lnTo>
                  <a:pt x="136989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051754" y="2389604"/>
            <a:ext cx="235815" cy="1029479"/>
          </a:xfrm>
          <a:custGeom>
            <a:avLst/>
            <a:gdLst>
              <a:gd name="connsiteX0" fmla="*/ 143803 w 280792"/>
              <a:gd name="connsiteY0" fmla="*/ 0 h 1225834"/>
              <a:gd name="connsiteX1" fmla="*/ 166607 w 280792"/>
              <a:gd name="connsiteY1" fmla="*/ 47337 h 1225834"/>
              <a:gd name="connsiteX2" fmla="*/ 280792 w 280792"/>
              <a:gd name="connsiteY2" fmla="*/ 612917 h 1225834"/>
              <a:gd name="connsiteX3" fmla="*/ 166607 w 280792"/>
              <a:gd name="connsiteY3" fmla="*/ 1178497 h 1225834"/>
              <a:gd name="connsiteX4" fmla="*/ 143803 w 280792"/>
              <a:gd name="connsiteY4" fmla="*/ 1225834 h 1225834"/>
              <a:gd name="connsiteX5" fmla="*/ 118475 w 280792"/>
              <a:gd name="connsiteY5" fmla="*/ 1184142 h 1225834"/>
              <a:gd name="connsiteX6" fmla="*/ 27713 w 280792"/>
              <a:gd name="connsiteY6" fmla="*/ 969282 h 1225834"/>
              <a:gd name="connsiteX7" fmla="*/ 0 w 280792"/>
              <a:gd name="connsiteY7" fmla="*/ 861504 h 1225834"/>
              <a:gd name="connsiteX8" fmla="*/ 1818 w 280792"/>
              <a:gd name="connsiteY8" fmla="*/ 854435 h 1225834"/>
              <a:gd name="connsiteX9" fmla="*/ 26165 w 280792"/>
              <a:gd name="connsiteY9" fmla="*/ 612917 h 1225834"/>
              <a:gd name="connsiteX10" fmla="*/ 1818 w 280792"/>
              <a:gd name="connsiteY10" fmla="*/ 371399 h 1225834"/>
              <a:gd name="connsiteX11" fmla="*/ 0 w 280792"/>
              <a:gd name="connsiteY11" fmla="*/ 364331 h 1225834"/>
              <a:gd name="connsiteX12" fmla="*/ 27713 w 280792"/>
              <a:gd name="connsiteY12" fmla="*/ 256552 h 1225834"/>
              <a:gd name="connsiteX13" fmla="*/ 118475 w 280792"/>
              <a:gd name="connsiteY13" fmla="*/ 41692 h 1225834"/>
              <a:gd name="connsiteX14" fmla="*/ 143803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43803" y="0"/>
                </a:moveTo>
                <a:lnTo>
                  <a:pt x="166607" y="47337"/>
                </a:lnTo>
                <a:cubicBezTo>
                  <a:pt x="240133" y="221173"/>
                  <a:pt x="280792" y="412297"/>
                  <a:pt x="280792" y="612917"/>
                </a:cubicBezTo>
                <a:cubicBezTo>
                  <a:pt x="280792" y="813537"/>
                  <a:pt x="240133" y="1004661"/>
                  <a:pt x="166607" y="1178497"/>
                </a:cubicBezTo>
                <a:lnTo>
                  <a:pt x="143803" y="1225834"/>
                </a:lnTo>
                <a:lnTo>
                  <a:pt x="118475" y="1184142"/>
                </a:lnTo>
                <a:cubicBezTo>
                  <a:pt x="81578" y="1116220"/>
                  <a:pt x="51056" y="1044333"/>
                  <a:pt x="27713" y="969282"/>
                </a:cubicBezTo>
                <a:lnTo>
                  <a:pt x="0" y="861504"/>
                </a:lnTo>
                <a:lnTo>
                  <a:pt x="1818" y="854435"/>
                </a:lnTo>
                <a:cubicBezTo>
                  <a:pt x="17781" y="776423"/>
                  <a:pt x="26165" y="695649"/>
                  <a:pt x="26165" y="612917"/>
                </a:cubicBezTo>
                <a:cubicBezTo>
                  <a:pt x="26165" y="530185"/>
                  <a:pt x="17781" y="449412"/>
                  <a:pt x="1818" y="371399"/>
                </a:cubicBezTo>
                <a:lnTo>
                  <a:pt x="0" y="364331"/>
                </a:lnTo>
                <a:lnTo>
                  <a:pt x="27713" y="256552"/>
                </a:lnTo>
                <a:cubicBezTo>
                  <a:pt x="51056" y="181501"/>
                  <a:pt x="81578" y="109614"/>
                  <a:pt x="118475" y="41692"/>
                </a:cubicBezTo>
                <a:lnTo>
                  <a:pt x="1438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784860" y="2389604"/>
            <a:ext cx="235814" cy="1029479"/>
          </a:xfrm>
          <a:custGeom>
            <a:avLst/>
            <a:gdLst>
              <a:gd name="connsiteX0" fmla="*/ 136988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8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8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8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8" y="1225834"/>
                </a:lnTo>
                <a:lnTo>
                  <a:pt x="114185" y="1178497"/>
                </a:lnTo>
                <a:cubicBezTo>
                  <a:pt x="40658" y="1004661"/>
                  <a:pt x="0" y="813537"/>
                  <a:pt x="0" y="612917"/>
                </a:cubicBezTo>
                <a:cubicBezTo>
                  <a:pt x="0" y="412297"/>
                  <a:pt x="40658" y="221173"/>
                  <a:pt x="114185" y="47337"/>
                </a:cubicBezTo>
                <a:lnTo>
                  <a:pt x="136988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020673" y="2389604"/>
            <a:ext cx="235815" cy="1029479"/>
          </a:xfrm>
          <a:custGeom>
            <a:avLst/>
            <a:gdLst>
              <a:gd name="connsiteX0" fmla="*/ 143803 w 280792"/>
              <a:gd name="connsiteY0" fmla="*/ 0 h 1225834"/>
              <a:gd name="connsiteX1" fmla="*/ 166607 w 280792"/>
              <a:gd name="connsiteY1" fmla="*/ 47337 h 1225834"/>
              <a:gd name="connsiteX2" fmla="*/ 280792 w 280792"/>
              <a:gd name="connsiteY2" fmla="*/ 612917 h 1225834"/>
              <a:gd name="connsiteX3" fmla="*/ 166607 w 280792"/>
              <a:gd name="connsiteY3" fmla="*/ 1178497 h 1225834"/>
              <a:gd name="connsiteX4" fmla="*/ 143803 w 280792"/>
              <a:gd name="connsiteY4" fmla="*/ 1225834 h 1225834"/>
              <a:gd name="connsiteX5" fmla="*/ 118475 w 280792"/>
              <a:gd name="connsiteY5" fmla="*/ 1184142 h 1225834"/>
              <a:gd name="connsiteX6" fmla="*/ 27713 w 280792"/>
              <a:gd name="connsiteY6" fmla="*/ 969282 h 1225834"/>
              <a:gd name="connsiteX7" fmla="*/ 0 w 280792"/>
              <a:gd name="connsiteY7" fmla="*/ 861504 h 1225834"/>
              <a:gd name="connsiteX8" fmla="*/ 1818 w 280792"/>
              <a:gd name="connsiteY8" fmla="*/ 854435 h 1225834"/>
              <a:gd name="connsiteX9" fmla="*/ 26165 w 280792"/>
              <a:gd name="connsiteY9" fmla="*/ 612917 h 1225834"/>
              <a:gd name="connsiteX10" fmla="*/ 1818 w 280792"/>
              <a:gd name="connsiteY10" fmla="*/ 371399 h 1225834"/>
              <a:gd name="connsiteX11" fmla="*/ 0 w 280792"/>
              <a:gd name="connsiteY11" fmla="*/ 364331 h 1225834"/>
              <a:gd name="connsiteX12" fmla="*/ 27713 w 280792"/>
              <a:gd name="connsiteY12" fmla="*/ 256552 h 1225834"/>
              <a:gd name="connsiteX13" fmla="*/ 118475 w 280792"/>
              <a:gd name="connsiteY13" fmla="*/ 41692 h 1225834"/>
              <a:gd name="connsiteX14" fmla="*/ 143803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43803" y="0"/>
                </a:moveTo>
                <a:lnTo>
                  <a:pt x="166607" y="47337"/>
                </a:lnTo>
                <a:cubicBezTo>
                  <a:pt x="240133" y="221173"/>
                  <a:pt x="280792" y="412297"/>
                  <a:pt x="280792" y="612917"/>
                </a:cubicBezTo>
                <a:cubicBezTo>
                  <a:pt x="280792" y="813537"/>
                  <a:pt x="240133" y="1004661"/>
                  <a:pt x="166607" y="1178497"/>
                </a:cubicBezTo>
                <a:lnTo>
                  <a:pt x="143803" y="1225834"/>
                </a:lnTo>
                <a:lnTo>
                  <a:pt x="118475" y="1184142"/>
                </a:lnTo>
                <a:cubicBezTo>
                  <a:pt x="81578" y="1116220"/>
                  <a:pt x="51056" y="1044333"/>
                  <a:pt x="27713" y="969282"/>
                </a:cubicBezTo>
                <a:lnTo>
                  <a:pt x="0" y="861504"/>
                </a:lnTo>
                <a:lnTo>
                  <a:pt x="1818" y="854435"/>
                </a:lnTo>
                <a:cubicBezTo>
                  <a:pt x="17781" y="776423"/>
                  <a:pt x="26165" y="695649"/>
                  <a:pt x="26165" y="612917"/>
                </a:cubicBezTo>
                <a:cubicBezTo>
                  <a:pt x="26165" y="530185"/>
                  <a:pt x="17781" y="449412"/>
                  <a:pt x="1818" y="371399"/>
                </a:cubicBezTo>
                <a:lnTo>
                  <a:pt x="0" y="364331"/>
                </a:lnTo>
                <a:lnTo>
                  <a:pt x="27713" y="256552"/>
                </a:lnTo>
                <a:cubicBezTo>
                  <a:pt x="51056" y="181501"/>
                  <a:pt x="81578" y="109614"/>
                  <a:pt x="118475" y="41692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7753778" y="2389604"/>
            <a:ext cx="235815" cy="1029479"/>
          </a:xfrm>
          <a:custGeom>
            <a:avLst/>
            <a:gdLst>
              <a:gd name="connsiteX0" fmla="*/ 136989 w 280792"/>
              <a:gd name="connsiteY0" fmla="*/ 0 h 1225834"/>
              <a:gd name="connsiteX1" fmla="*/ 162317 w 280792"/>
              <a:gd name="connsiteY1" fmla="*/ 41692 h 1225834"/>
              <a:gd name="connsiteX2" fmla="*/ 253079 w 280792"/>
              <a:gd name="connsiteY2" fmla="*/ 256552 h 1225834"/>
              <a:gd name="connsiteX3" fmla="*/ 280792 w 280792"/>
              <a:gd name="connsiteY3" fmla="*/ 364331 h 1225834"/>
              <a:gd name="connsiteX4" fmla="*/ 278974 w 280792"/>
              <a:gd name="connsiteY4" fmla="*/ 371399 h 1225834"/>
              <a:gd name="connsiteX5" fmla="*/ 254627 w 280792"/>
              <a:gd name="connsiteY5" fmla="*/ 612917 h 1225834"/>
              <a:gd name="connsiteX6" fmla="*/ 278974 w 280792"/>
              <a:gd name="connsiteY6" fmla="*/ 854435 h 1225834"/>
              <a:gd name="connsiteX7" fmla="*/ 280792 w 280792"/>
              <a:gd name="connsiteY7" fmla="*/ 861504 h 1225834"/>
              <a:gd name="connsiteX8" fmla="*/ 253079 w 280792"/>
              <a:gd name="connsiteY8" fmla="*/ 969282 h 1225834"/>
              <a:gd name="connsiteX9" fmla="*/ 162317 w 280792"/>
              <a:gd name="connsiteY9" fmla="*/ 1184142 h 1225834"/>
              <a:gd name="connsiteX10" fmla="*/ 136989 w 280792"/>
              <a:gd name="connsiteY10" fmla="*/ 1225834 h 1225834"/>
              <a:gd name="connsiteX11" fmla="*/ 114185 w 280792"/>
              <a:gd name="connsiteY11" fmla="*/ 1178497 h 1225834"/>
              <a:gd name="connsiteX12" fmla="*/ 0 w 280792"/>
              <a:gd name="connsiteY12" fmla="*/ 612917 h 1225834"/>
              <a:gd name="connsiteX13" fmla="*/ 114185 w 280792"/>
              <a:gd name="connsiteY13" fmla="*/ 47337 h 1225834"/>
              <a:gd name="connsiteX14" fmla="*/ 136989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36989" y="0"/>
                </a:moveTo>
                <a:lnTo>
                  <a:pt x="162317" y="41692"/>
                </a:lnTo>
                <a:cubicBezTo>
                  <a:pt x="199214" y="109614"/>
                  <a:pt x="229736" y="181501"/>
                  <a:pt x="253079" y="256552"/>
                </a:cubicBezTo>
                <a:lnTo>
                  <a:pt x="280792" y="364331"/>
                </a:lnTo>
                <a:lnTo>
                  <a:pt x="278974" y="371399"/>
                </a:lnTo>
                <a:cubicBezTo>
                  <a:pt x="263011" y="449412"/>
                  <a:pt x="254627" y="530185"/>
                  <a:pt x="254627" y="612917"/>
                </a:cubicBezTo>
                <a:cubicBezTo>
                  <a:pt x="254627" y="695649"/>
                  <a:pt x="263011" y="776423"/>
                  <a:pt x="278974" y="854435"/>
                </a:cubicBezTo>
                <a:lnTo>
                  <a:pt x="280792" y="861504"/>
                </a:lnTo>
                <a:lnTo>
                  <a:pt x="253079" y="969282"/>
                </a:lnTo>
                <a:cubicBezTo>
                  <a:pt x="229736" y="1044333"/>
                  <a:pt x="199214" y="1116220"/>
                  <a:pt x="162317" y="1184142"/>
                </a:cubicBezTo>
                <a:lnTo>
                  <a:pt x="136989" y="1225834"/>
                </a:lnTo>
                <a:lnTo>
                  <a:pt x="114185" y="1178497"/>
                </a:lnTo>
                <a:cubicBezTo>
                  <a:pt x="40659" y="1004661"/>
                  <a:pt x="0" y="813537"/>
                  <a:pt x="0" y="612917"/>
                </a:cubicBezTo>
                <a:cubicBezTo>
                  <a:pt x="0" y="412297"/>
                  <a:pt x="40659" y="221173"/>
                  <a:pt x="114185" y="47337"/>
                </a:cubicBezTo>
                <a:lnTo>
                  <a:pt x="13698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7989593" y="2389604"/>
            <a:ext cx="235814" cy="1029479"/>
          </a:xfrm>
          <a:custGeom>
            <a:avLst/>
            <a:gdLst>
              <a:gd name="connsiteX0" fmla="*/ 143802 w 280791"/>
              <a:gd name="connsiteY0" fmla="*/ 0 h 1225834"/>
              <a:gd name="connsiteX1" fmla="*/ 166606 w 280791"/>
              <a:gd name="connsiteY1" fmla="*/ 47337 h 1225834"/>
              <a:gd name="connsiteX2" fmla="*/ 280791 w 280791"/>
              <a:gd name="connsiteY2" fmla="*/ 612917 h 1225834"/>
              <a:gd name="connsiteX3" fmla="*/ 166606 w 280791"/>
              <a:gd name="connsiteY3" fmla="*/ 1178497 h 1225834"/>
              <a:gd name="connsiteX4" fmla="*/ 143802 w 280791"/>
              <a:gd name="connsiteY4" fmla="*/ 1225834 h 1225834"/>
              <a:gd name="connsiteX5" fmla="*/ 118474 w 280791"/>
              <a:gd name="connsiteY5" fmla="*/ 1184142 h 1225834"/>
              <a:gd name="connsiteX6" fmla="*/ 27712 w 280791"/>
              <a:gd name="connsiteY6" fmla="*/ 969282 h 1225834"/>
              <a:gd name="connsiteX7" fmla="*/ 0 w 280791"/>
              <a:gd name="connsiteY7" fmla="*/ 861504 h 1225834"/>
              <a:gd name="connsiteX8" fmla="*/ 1817 w 280791"/>
              <a:gd name="connsiteY8" fmla="*/ 854435 h 1225834"/>
              <a:gd name="connsiteX9" fmla="*/ 26164 w 280791"/>
              <a:gd name="connsiteY9" fmla="*/ 612917 h 1225834"/>
              <a:gd name="connsiteX10" fmla="*/ 1817 w 280791"/>
              <a:gd name="connsiteY10" fmla="*/ 371399 h 1225834"/>
              <a:gd name="connsiteX11" fmla="*/ 0 w 280791"/>
              <a:gd name="connsiteY11" fmla="*/ 364331 h 1225834"/>
              <a:gd name="connsiteX12" fmla="*/ 27712 w 280791"/>
              <a:gd name="connsiteY12" fmla="*/ 256552 h 1225834"/>
              <a:gd name="connsiteX13" fmla="*/ 118474 w 280791"/>
              <a:gd name="connsiteY13" fmla="*/ 41692 h 1225834"/>
              <a:gd name="connsiteX14" fmla="*/ 143802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43802" y="0"/>
                </a:moveTo>
                <a:lnTo>
                  <a:pt x="166606" y="47337"/>
                </a:lnTo>
                <a:cubicBezTo>
                  <a:pt x="240132" y="221173"/>
                  <a:pt x="280791" y="412297"/>
                  <a:pt x="280791" y="612917"/>
                </a:cubicBezTo>
                <a:cubicBezTo>
                  <a:pt x="280791" y="813537"/>
                  <a:pt x="240132" y="1004661"/>
                  <a:pt x="166606" y="1178497"/>
                </a:cubicBezTo>
                <a:lnTo>
                  <a:pt x="143802" y="1225834"/>
                </a:lnTo>
                <a:lnTo>
                  <a:pt x="118474" y="1184142"/>
                </a:lnTo>
                <a:cubicBezTo>
                  <a:pt x="81577" y="1116220"/>
                  <a:pt x="51056" y="1044333"/>
                  <a:pt x="27712" y="969282"/>
                </a:cubicBezTo>
                <a:lnTo>
                  <a:pt x="0" y="861504"/>
                </a:lnTo>
                <a:lnTo>
                  <a:pt x="1817" y="854435"/>
                </a:lnTo>
                <a:cubicBezTo>
                  <a:pt x="17781" y="776423"/>
                  <a:pt x="26164" y="695649"/>
                  <a:pt x="26164" y="612917"/>
                </a:cubicBezTo>
                <a:cubicBezTo>
                  <a:pt x="26164" y="530185"/>
                  <a:pt x="17781" y="449412"/>
                  <a:pt x="1817" y="371399"/>
                </a:cubicBezTo>
                <a:lnTo>
                  <a:pt x="0" y="364331"/>
                </a:lnTo>
                <a:lnTo>
                  <a:pt x="27712" y="256552"/>
                </a:lnTo>
                <a:cubicBezTo>
                  <a:pt x="51056" y="181501"/>
                  <a:pt x="81577" y="109614"/>
                  <a:pt x="118474" y="41692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051755" y="3419083"/>
            <a:ext cx="1968919" cy="705534"/>
          </a:xfrm>
          <a:custGeom>
            <a:avLst/>
            <a:gdLst>
              <a:gd name="connsiteX0" fmla="*/ 143803 w 2344455"/>
              <a:gd name="connsiteY0" fmla="*/ 0 h 840102"/>
              <a:gd name="connsiteX1" fmla="*/ 178502 w 2344455"/>
              <a:gd name="connsiteY1" fmla="*/ 57116 h 840102"/>
              <a:gd name="connsiteX2" fmla="*/ 1172228 w 2344455"/>
              <a:gd name="connsiteY2" fmla="*/ 585475 h 840102"/>
              <a:gd name="connsiteX3" fmla="*/ 2165954 w 2344455"/>
              <a:gd name="connsiteY3" fmla="*/ 57116 h 840102"/>
              <a:gd name="connsiteX4" fmla="*/ 2200652 w 2344455"/>
              <a:gd name="connsiteY4" fmla="*/ 0 h 840102"/>
              <a:gd name="connsiteX5" fmla="*/ 2239036 w 2344455"/>
              <a:gd name="connsiteY5" fmla="*/ 79678 h 840102"/>
              <a:gd name="connsiteX6" fmla="*/ 2311817 w 2344455"/>
              <a:gd name="connsiteY6" fmla="*/ 199480 h 840102"/>
              <a:gd name="connsiteX7" fmla="*/ 2344455 w 2344455"/>
              <a:gd name="connsiteY7" fmla="*/ 243127 h 840102"/>
              <a:gd name="connsiteX8" fmla="*/ 2293448 w 2344455"/>
              <a:gd name="connsiteY8" fmla="*/ 311338 h 840102"/>
              <a:gd name="connsiteX9" fmla="*/ 1172228 w 2344455"/>
              <a:gd name="connsiteY9" fmla="*/ 840102 h 840102"/>
              <a:gd name="connsiteX10" fmla="*/ 51008 w 2344455"/>
              <a:gd name="connsiteY10" fmla="*/ 311338 h 840102"/>
              <a:gd name="connsiteX11" fmla="*/ 0 w 2344455"/>
              <a:gd name="connsiteY11" fmla="*/ 243127 h 840102"/>
              <a:gd name="connsiteX12" fmla="*/ 32639 w 2344455"/>
              <a:gd name="connsiteY12" fmla="*/ 199480 h 840102"/>
              <a:gd name="connsiteX13" fmla="*/ 105420 w 2344455"/>
              <a:gd name="connsiteY13" fmla="*/ 79678 h 840102"/>
              <a:gd name="connsiteX14" fmla="*/ 143803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2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5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020673" y="3419083"/>
            <a:ext cx="1968920" cy="705534"/>
          </a:xfrm>
          <a:custGeom>
            <a:avLst/>
            <a:gdLst>
              <a:gd name="connsiteX0" fmla="*/ 143803 w 2344456"/>
              <a:gd name="connsiteY0" fmla="*/ 0 h 840102"/>
              <a:gd name="connsiteX1" fmla="*/ 178502 w 2344456"/>
              <a:gd name="connsiteY1" fmla="*/ 57116 h 840102"/>
              <a:gd name="connsiteX2" fmla="*/ 1172228 w 2344456"/>
              <a:gd name="connsiteY2" fmla="*/ 585475 h 840102"/>
              <a:gd name="connsiteX3" fmla="*/ 2165954 w 2344456"/>
              <a:gd name="connsiteY3" fmla="*/ 57116 h 840102"/>
              <a:gd name="connsiteX4" fmla="*/ 2200653 w 2344456"/>
              <a:gd name="connsiteY4" fmla="*/ 0 h 840102"/>
              <a:gd name="connsiteX5" fmla="*/ 2239036 w 2344456"/>
              <a:gd name="connsiteY5" fmla="*/ 79678 h 840102"/>
              <a:gd name="connsiteX6" fmla="*/ 2311817 w 2344456"/>
              <a:gd name="connsiteY6" fmla="*/ 199480 h 840102"/>
              <a:gd name="connsiteX7" fmla="*/ 2344456 w 2344456"/>
              <a:gd name="connsiteY7" fmla="*/ 243127 h 840102"/>
              <a:gd name="connsiteX8" fmla="*/ 2293448 w 2344456"/>
              <a:gd name="connsiteY8" fmla="*/ 311338 h 840102"/>
              <a:gd name="connsiteX9" fmla="*/ 1172228 w 2344456"/>
              <a:gd name="connsiteY9" fmla="*/ 840102 h 840102"/>
              <a:gd name="connsiteX10" fmla="*/ 51008 w 2344456"/>
              <a:gd name="connsiteY10" fmla="*/ 311338 h 840102"/>
              <a:gd name="connsiteX11" fmla="*/ 0 w 2344456"/>
              <a:gd name="connsiteY11" fmla="*/ 243127 h 840102"/>
              <a:gd name="connsiteX12" fmla="*/ 32639 w 2344456"/>
              <a:gd name="connsiteY12" fmla="*/ 199480 h 840102"/>
              <a:gd name="connsiteX13" fmla="*/ 105420 w 2344456"/>
              <a:gd name="connsiteY13" fmla="*/ 79678 h 840102"/>
              <a:gd name="connsiteX14" fmla="*/ 143803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3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6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318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알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703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고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2088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7473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즘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58425" y="261463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기본개념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74063" y="261463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종류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90758" y="261463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코드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34900" y="2612457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사용 예시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0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CBE7-CA57-448A-B50B-C4F38DF83E22}"/>
              </a:ext>
            </a:extLst>
          </p:cNvPr>
          <p:cNvSpPr txBox="1"/>
          <p:nvPr/>
        </p:nvSpPr>
        <p:spPr>
          <a:xfrm>
            <a:off x="617071" y="1417397"/>
            <a:ext cx="15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&lt;insert&gt;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9AA04-4679-4208-9F30-0F3E668E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1" y="1837005"/>
            <a:ext cx="4912512" cy="3619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A1339E-DFB0-450A-9709-B8433C3C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1" y="5557266"/>
            <a:ext cx="4838700" cy="695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1598A1-9CBB-49C9-B6C2-BEE7B043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25" y="1818188"/>
            <a:ext cx="5048250" cy="2466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04E1A3-CDBB-490B-A96C-FEA1C2B31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989" y="4577491"/>
            <a:ext cx="3800475" cy="3524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65245C-10F5-432C-86C2-2668126F3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525" y="5152108"/>
            <a:ext cx="3552825" cy="419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419074-8528-4853-AB76-22D934116D47}"/>
              </a:ext>
            </a:extLst>
          </p:cNvPr>
          <p:cNvSpPr txBox="1"/>
          <p:nvPr/>
        </p:nvSpPr>
        <p:spPr>
          <a:xfrm>
            <a:off x="5928700" y="1364715"/>
            <a:ext cx="15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&lt;operator&gt;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130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6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09F53-19D3-417A-82DD-241F439781AA}"/>
              </a:ext>
            </a:extLst>
          </p:cNvPr>
          <p:cNvSpPr txBox="1"/>
          <p:nvPr/>
        </p:nvSpPr>
        <p:spPr>
          <a:xfrm>
            <a:off x="617071" y="1417397"/>
            <a:ext cx="15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&lt;erase&gt;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8C3A1B-1F18-4CCE-B063-D2D3B0F8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0" y="1861053"/>
            <a:ext cx="3932867" cy="2286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C2C7C7-D20D-4FC9-9BC4-FEDC296D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67" y="1602063"/>
            <a:ext cx="3119290" cy="254509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A5CADB1-47FB-4224-901C-9D2F59FE85D0}"/>
              </a:ext>
            </a:extLst>
          </p:cNvPr>
          <p:cNvSpPr/>
          <p:nvPr/>
        </p:nvSpPr>
        <p:spPr>
          <a:xfrm>
            <a:off x="5159229" y="2483141"/>
            <a:ext cx="936771" cy="654342"/>
          </a:xfrm>
          <a:prstGeom prst="rightArrow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1203C-34D1-4EA3-BD0C-43725CD8CBF5}"/>
              </a:ext>
            </a:extLst>
          </p:cNvPr>
          <p:cNvSpPr txBox="1"/>
          <p:nvPr/>
        </p:nvSpPr>
        <p:spPr>
          <a:xfrm>
            <a:off x="474388" y="4677105"/>
            <a:ext cx="99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Erase(it) </a:t>
            </a:r>
            <a:r>
              <a:rPr lang="ko-KR" altLang="en-US" dirty="0"/>
              <a:t>실행 후에 반복자 </a:t>
            </a:r>
            <a:r>
              <a:rPr lang="en-US" altLang="ko-KR" dirty="0"/>
              <a:t>it</a:t>
            </a:r>
            <a:r>
              <a:rPr lang="ko-KR" altLang="en-US" dirty="0"/>
              <a:t>의 값은 엉뚱한 포인터를 가리켜서 무한루프나 오작동 생길 수 있음</a:t>
            </a:r>
          </a:p>
        </p:txBody>
      </p:sp>
    </p:spTree>
    <p:extLst>
      <p:ext uri="{BB962C8B-B14F-4D97-AF65-F5344CB8AC3E}">
        <p14:creationId xmlns:p14="http://schemas.microsoft.com/office/powerpoint/2010/main" val="250586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1122E0-DC6E-4DD2-ACA4-7C6B3FFC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0" y="1992943"/>
            <a:ext cx="4933950" cy="2352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BD50A4-C37D-48EA-B0BE-368ACD47A67D}"/>
              </a:ext>
            </a:extLst>
          </p:cNvPr>
          <p:cNvSpPr txBox="1"/>
          <p:nvPr/>
        </p:nvSpPr>
        <p:spPr>
          <a:xfrm>
            <a:off x="617071" y="1417397"/>
            <a:ext cx="15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&lt;erase&gt;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87162-3DD4-4660-B333-3B1D7D69B29E}"/>
              </a:ext>
            </a:extLst>
          </p:cNvPr>
          <p:cNvSpPr txBox="1"/>
          <p:nvPr/>
        </p:nvSpPr>
        <p:spPr>
          <a:xfrm>
            <a:off x="6096000" y="2662052"/>
            <a:ext cx="453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It++</a:t>
            </a:r>
            <a:r>
              <a:rPr lang="ko-KR" altLang="en-US" dirty="0"/>
              <a:t>를 실행하면 </a:t>
            </a:r>
            <a:r>
              <a:rPr lang="en-US" altLang="ko-KR" dirty="0"/>
              <a:t>erase() </a:t>
            </a:r>
            <a:r>
              <a:rPr lang="ko-KR" altLang="en-US" dirty="0"/>
              <a:t>함수로 들어가기 전에 </a:t>
            </a:r>
            <a:r>
              <a:rPr lang="en-US" altLang="ko-KR" dirty="0"/>
              <a:t>it</a:t>
            </a:r>
            <a:r>
              <a:rPr lang="ko-KR" altLang="en-US" dirty="0"/>
              <a:t>의 값은 증가 되어있지만 </a:t>
            </a:r>
            <a:r>
              <a:rPr lang="en-US" altLang="ko-KR" dirty="0"/>
              <a:t>erase()</a:t>
            </a:r>
            <a:r>
              <a:rPr lang="ko-KR" altLang="en-US" dirty="0"/>
              <a:t>에 전달되는 값은 증가시키기 전의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807" y="260973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2573657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3662188" y="728046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CD51A-3FF5-49F1-A620-6E615FB7C8B3}"/>
              </a:ext>
            </a:extLst>
          </p:cNvPr>
          <p:cNvSpPr txBox="1"/>
          <p:nvPr/>
        </p:nvSpPr>
        <p:spPr>
          <a:xfrm>
            <a:off x="366664" y="2826335"/>
            <a:ext cx="542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multimap&lt;[Data Type1], Data Type2]&gt;&gt; [</a:t>
            </a:r>
            <a:r>
              <a:rPr lang="ko-KR" altLang="en-US" sz="2000" i="1" dirty="0"/>
              <a:t>변수이름</a:t>
            </a:r>
            <a:r>
              <a:rPr lang="en-US" altLang="ko-KR" sz="1600" i="1" dirty="0"/>
              <a:t>]</a:t>
            </a:r>
            <a:endParaRPr lang="ko-KR" alt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9F5ED-2C1B-49FD-AA09-AA158C15D098}"/>
              </a:ext>
            </a:extLst>
          </p:cNvPr>
          <p:cNvSpPr txBox="1"/>
          <p:nvPr/>
        </p:nvSpPr>
        <p:spPr>
          <a:xfrm>
            <a:off x="482286" y="2337981"/>
            <a:ext cx="322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#include&lt;map&gt;</a:t>
            </a:r>
            <a:endParaRPr lang="ko-KR" altLang="en-US" sz="20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63D0D-179F-4EF7-ADA8-A9FEDE98115C}"/>
              </a:ext>
            </a:extLst>
          </p:cNvPr>
          <p:cNvSpPr txBox="1"/>
          <p:nvPr/>
        </p:nvSpPr>
        <p:spPr>
          <a:xfrm>
            <a:off x="6189361" y="2564725"/>
            <a:ext cx="4524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과 구별되는 가장 큰 특징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 </a:t>
            </a:r>
            <a:r>
              <a:rPr lang="ko-KR" altLang="en-US" dirty="0"/>
              <a:t>값이 </a:t>
            </a:r>
            <a:r>
              <a:rPr lang="ko-KR" altLang="en-US" dirty="0">
                <a:solidFill>
                  <a:srgbClr val="FF0000"/>
                </a:solidFill>
              </a:rPr>
              <a:t>중복</a:t>
            </a:r>
            <a:r>
              <a:rPr lang="ko-KR" altLang="en-US" dirty="0"/>
              <a:t>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Operator[]</a:t>
            </a:r>
            <a:r>
              <a:rPr lang="ko-KR" altLang="en-US" dirty="0"/>
              <a:t>를 사용해서 원소 </a:t>
            </a:r>
            <a:r>
              <a:rPr lang="en-US" altLang="ko-KR" dirty="0"/>
              <a:t>pair&lt;</a:t>
            </a:r>
            <a:r>
              <a:rPr lang="en-US" altLang="ko-KR" dirty="0" err="1"/>
              <a:t>key,value</a:t>
            </a:r>
            <a:r>
              <a:rPr lang="en-US" altLang="ko-KR" dirty="0"/>
              <a:t>&gt; </a:t>
            </a:r>
            <a:r>
              <a:rPr lang="ko-KR" altLang="en-US" dirty="0"/>
              <a:t>추가 수정이 불가능하다</a:t>
            </a:r>
          </a:p>
        </p:txBody>
      </p:sp>
    </p:spTree>
    <p:extLst>
      <p:ext uri="{BB962C8B-B14F-4D97-AF65-F5344CB8AC3E}">
        <p14:creationId xmlns:p14="http://schemas.microsoft.com/office/powerpoint/2010/main" val="339654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2215" y="441122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3915669" y="665186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A86AA7-4E44-44BA-85EF-25D12D94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77" y="1805412"/>
            <a:ext cx="4636102" cy="2691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C0DFCD-D1D7-4F9D-B3BB-6B0F39A1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76" y="4835563"/>
            <a:ext cx="1123950" cy="1019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F96E94-D80A-4188-9F64-83920586FB38}"/>
              </a:ext>
            </a:extLst>
          </p:cNvPr>
          <p:cNvSpPr txBox="1"/>
          <p:nvPr/>
        </p:nvSpPr>
        <p:spPr>
          <a:xfrm>
            <a:off x="867076" y="1379760"/>
            <a:ext cx="15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&lt;insert&gt;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A26DCE-C4C9-41CF-80A2-76C3C55DEE5A}"/>
              </a:ext>
            </a:extLst>
          </p:cNvPr>
          <p:cNvSpPr txBox="1"/>
          <p:nvPr/>
        </p:nvSpPr>
        <p:spPr>
          <a:xfrm>
            <a:off x="7093299" y="2490141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172784-6F5D-4FF6-B282-7DB9B118A89F}"/>
              </a:ext>
            </a:extLst>
          </p:cNvPr>
          <p:cNvSpPr/>
          <p:nvPr/>
        </p:nvSpPr>
        <p:spPr>
          <a:xfrm>
            <a:off x="5882660" y="3239035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8C259-8875-480E-A3B2-00AA9FFDEDAC}"/>
              </a:ext>
            </a:extLst>
          </p:cNvPr>
          <p:cNvSpPr txBox="1"/>
          <p:nvPr/>
        </p:nvSpPr>
        <p:spPr>
          <a:xfrm>
            <a:off x="5904724" y="3293455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도라에몽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653D1C-FDE9-46FB-B813-1BC8136AA51D}"/>
              </a:ext>
            </a:extLst>
          </p:cNvPr>
          <p:cNvSpPr txBox="1"/>
          <p:nvPr/>
        </p:nvSpPr>
        <p:spPr>
          <a:xfrm>
            <a:off x="9142769" y="2490141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082173-3143-49C0-A061-BBE9A3317869}"/>
              </a:ext>
            </a:extLst>
          </p:cNvPr>
          <p:cNvCxnSpPr>
            <a:cxnSpLocks/>
          </p:cNvCxnSpPr>
          <p:nvPr/>
        </p:nvCxnSpPr>
        <p:spPr>
          <a:xfrm flipV="1">
            <a:off x="6590789" y="2913894"/>
            <a:ext cx="718003" cy="30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A31A26-797A-4729-8864-26B8AC73A808}"/>
              </a:ext>
            </a:extLst>
          </p:cNvPr>
          <p:cNvCxnSpPr>
            <a:cxnSpLocks/>
          </p:cNvCxnSpPr>
          <p:nvPr/>
        </p:nvCxnSpPr>
        <p:spPr>
          <a:xfrm flipV="1">
            <a:off x="7308792" y="2110579"/>
            <a:ext cx="856506" cy="32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14B022C-AD60-4C00-B504-9097B1AF74E2}"/>
              </a:ext>
            </a:extLst>
          </p:cNvPr>
          <p:cNvCxnSpPr>
            <a:cxnSpLocks/>
          </p:cNvCxnSpPr>
          <p:nvPr/>
        </p:nvCxnSpPr>
        <p:spPr>
          <a:xfrm>
            <a:off x="8165298" y="2110579"/>
            <a:ext cx="1219025" cy="32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03E57814-457A-4CD5-B92E-E68DF6BFF21D}"/>
              </a:ext>
            </a:extLst>
          </p:cNvPr>
          <p:cNvSpPr/>
          <p:nvPr/>
        </p:nvSpPr>
        <p:spPr>
          <a:xfrm>
            <a:off x="8000743" y="3508727"/>
            <a:ext cx="432330" cy="475706"/>
          </a:xfrm>
          <a:prstGeom prst="downArrow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D17262-3F3B-4CAF-8521-1094E70B8F1F}"/>
              </a:ext>
            </a:extLst>
          </p:cNvPr>
          <p:cNvSpPr/>
          <p:nvPr/>
        </p:nvSpPr>
        <p:spPr>
          <a:xfrm>
            <a:off x="6531332" y="2418844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D7C02D-1547-4B3E-B1CB-5B96F8D2C2A2}"/>
              </a:ext>
            </a:extLst>
          </p:cNvPr>
          <p:cNvSpPr txBox="1"/>
          <p:nvPr/>
        </p:nvSpPr>
        <p:spPr>
          <a:xfrm>
            <a:off x="6553396" y="2473264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 </a:t>
            </a:r>
            <a:r>
              <a:rPr lang="ko-KR" altLang="en-US" dirty="0"/>
              <a:t>비실이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62DC1-0093-4E9F-A30E-E7AD782D15CD}"/>
              </a:ext>
            </a:extLst>
          </p:cNvPr>
          <p:cNvSpPr/>
          <p:nvPr/>
        </p:nvSpPr>
        <p:spPr>
          <a:xfrm>
            <a:off x="7470678" y="1612616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6D0C9A-1FD0-4366-AA26-754F0CD5F123}"/>
              </a:ext>
            </a:extLst>
          </p:cNvPr>
          <p:cNvSpPr txBox="1"/>
          <p:nvPr/>
        </p:nvSpPr>
        <p:spPr>
          <a:xfrm>
            <a:off x="7492742" y="1667036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 </a:t>
            </a:r>
            <a:r>
              <a:rPr lang="ko-KR" altLang="en-US" dirty="0"/>
              <a:t>이슬이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2FA9C9-01F5-4DCB-844B-8C0809EDEDBB}"/>
              </a:ext>
            </a:extLst>
          </p:cNvPr>
          <p:cNvSpPr/>
          <p:nvPr/>
        </p:nvSpPr>
        <p:spPr>
          <a:xfrm>
            <a:off x="8870335" y="2443083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F7BB8-91EF-482C-AB16-07E9650BF3C5}"/>
              </a:ext>
            </a:extLst>
          </p:cNvPr>
          <p:cNvSpPr txBox="1"/>
          <p:nvPr/>
        </p:nvSpPr>
        <p:spPr>
          <a:xfrm>
            <a:off x="8892399" y="2497503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 </a:t>
            </a:r>
            <a:r>
              <a:rPr lang="ko-KR" altLang="en-US" dirty="0" err="1"/>
              <a:t>노진구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EB44A7-D10E-4A43-8917-94FE6FA39A71}"/>
              </a:ext>
            </a:extLst>
          </p:cNvPr>
          <p:cNvSpPr/>
          <p:nvPr/>
        </p:nvSpPr>
        <p:spPr>
          <a:xfrm>
            <a:off x="9038923" y="3272001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106219-62E8-4B62-84F2-E42637F36529}"/>
              </a:ext>
            </a:extLst>
          </p:cNvPr>
          <p:cNvSpPr txBox="1"/>
          <p:nvPr/>
        </p:nvSpPr>
        <p:spPr>
          <a:xfrm>
            <a:off x="9060987" y="3326421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50 </a:t>
            </a:r>
            <a:r>
              <a:rPr lang="ko-KR" altLang="en-US" dirty="0" err="1"/>
              <a:t>퉁퉁이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983BFC-A071-41CE-B65A-75D5DCBF279B}"/>
              </a:ext>
            </a:extLst>
          </p:cNvPr>
          <p:cNvCxnSpPr>
            <a:stCxn id="54" idx="2"/>
            <a:endCxn id="57" idx="0"/>
          </p:cNvCxnSpPr>
          <p:nvPr/>
        </p:nvCxnSpPr>
        <p:spPr>
          <a:xfrm>
            <a:off x="9594638" y="2921256"/>
            <a:ext cx="221745" cy="40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E17DFE-8D93-4BB0-A96A-36448E39393E}"/>
              </a:ext>
            </a:extLst>
          </p:cNvPr>
          <p:cNvSpPr txBox="1"/>
          <p:nvPr/>
        </p:nvSpPr>
        <p:spPr>
          <a:xfrm>
            <a:off x="7084174" y="4982699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3D9583-4385-43EC-BB0D-387378583C8E}"/>
              </a:ext>
            </a:extLst>
          </p:cNvPr>
          <p:cNvSpPr/>
          <p:nvPr/>
        </p:nvSpPr>
        <p:spPr>
          <a:xfrm>
            <a:off x="5873535" y="5731593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9A9AB-2B2C-4B5D-B9BC-E5552FB0C3AC}"/>
              </a:ext>
            </a:extLst>
          </p:cNvPr>
          <p:cNvSpPr txBox="1"/>
          <p:nvPr/>
        </p:nvSpPr>
        <p:spPr>
          <a:xfrm>
            <a:off x="5895599" y="5786013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도라에몽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405AB1-80B2-4B24-863B-FC7F32A05EC7}"/>
              </a:ext>
            </a:extLst>
          </p:cNvPr>
          <p:cNvSpPr txBox="1"/>
          <p:nvPr/>
        </p:nvSpPr>
        <p:spPr>
          <a:xfrm>
            <a:off x="9133644" y="4982699"/>
            <a:ext cx="8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87AE890-B5FB-4982-8734-3AEE824DAB6F}"/>
              </a:ext>
            </a:extLst>
          </p:cNvPr>
          <p:cNvCxnSpPr>
            <a:cxnSpLocks/>
          </p:cNvCxnSpPr>
          <p:nvPr/>
        </p:nvCxnSpPr>
        <p:spPr>
          <a:xfrm flipV="1">
            <a:off x="6581664" y="5406452"/>
            <a:ext cx="718003" cy="30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35C6DA-18C5-44AE-A838-4604104E44A1}"/>
              </a:ext>
            </a:extLst>
          </p:cNvPr>
          <p:cNvCxnSpPr>
            <a:cxnSpLocks/>
          </p:cNvCxnSpPr>
          <p:nvPr/>
        </p:nvCxnSpPr>
        <p:spPr>
          <a:xfrm flipV="1">
            <a:off x="7299667" y="4603137"/>
            <a:ext cx="856506" cy="32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A77FF42-3B4F-4F85-A959-DB4EE139E53D}"/>
              </a:ext>
            </a:extLst>
          </p:cNvPr>
          <p:cNvCxnSpPr>
            <a:cxnSpLocks/>
          </p:cNvCxnSpPr>
          <p:nvPr/>
        </p:nvCxnSpPr>
        <p:spPr>
          <a:xfrm>
            <a:off x="8156173" y="4603137"/>
            <a:ext cx="1219025" cy="32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9349E2-4146-4BCB-9894-B4157651CDD9}"/>
              </a:ext>
            </a:extLst>
          </p:cNvPr>
          <p:cNvSpPr/>
          <p:nvPr/>
        </p:nvSpPr>
        <p:spPr>
          <a:xfrm>
            <a:off x="6522207" y="4911402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FC99C5-18F8-4904-87CD-FCB520206D19}"/>
              </a:ext>
            </a:extLst>
          </p:cNvPr>
          <p:cNvSpPr txBox="1"/>
          <p:nvPr/>
        </p:nvSpPr>
        <p:spPr>
          <a:xfrm>
            <a:off x="6544271" y="4965822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 </a:t>
            </a:r>
            <a:r>
              <a:rPr lang="ko-KR" altLang="en-US" dirty="0"/>
              <a:t>비실이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360C3A-4D36-4D9A-AC44-CC88A5D0DA34}"/>
              </a:ext>
            </a:extLst>
          </p:cNvPr>
          <p:cNvSpPr/>
          <p:nvPr/>
        </p:nvSpPr>
        <p:spPr>
          <a:xfrm>
            <a:off x="7461553" y="4105174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2E51B5-6157-4CE1-A42C-6B1C40751240}"/>
              </a:ext>
            </a:extLst>
          </p:cNvPr>
          <p:cNvSpPr txBox="1"/>
          <p:nvPr/>
        </p:nvSpPr>
        <p:spPr>
          <a:xfrm>
            <a:off x="7483617" y="4159594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 </a:t>
            </a:r>
            <a:r>
              <a:rPr lang="ko-KR" altLang="en-US" dirty="0"/>
              <a:t>이슬이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5CDDB6-8C20-4098-AA64-F0DA57EC7DAC}"/>
              </a:ext>
            </a:extLst>
          </p:cNvPr>
          <p:cNvSpPr/>
          <p:nvPr/>
        </p:nvSpPr>
        <p:spPr>
          <a:xfrm>
            <a:off x="8861210" y="4935641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29853-6BE7-49EA-AF82-8C9723DF5F06}"/>
              </a:ext>
            </a:extLst>
          </p:cNvPr>
          <p:cNvSpPr txBox="1"/>
          <p:nvPr/>
        </p:nvSpPr>
        <p:spPr>
          <a:xfrm>
            <a:off x="8883274" y="4990061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 </a:t>
            </a:r>
            <a:r>
              <a:rPr lang="ko-KR" altLang="en-US" dirty="0" err="1"/>
              <a:t>노진구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8108E3-AA27-4D10-A7DA-62022E919666}"/>
              </a:ext>
            </a:extLst>
          </p:cNvPr>
          <p:cNvSpPr/>
          <p:nvPr/>
        </p:nvSpPr>
        <p:spPr>
          <a:xfrm>
            <a:off x="9029798" y="5764559"/>
            <a:ext cx="1448605" cy="478173"/>
          </a:xfrm>
          <a:prstGeom prst="rect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463E36-FB2E-47E3-AFC6-67FCAF75C659}"/>
              </a:ext>
            </a:extLst>
          </p:cNvPr>
          <p:cNvSpPr txBox="1"/>
          <p:nvPr/>
        </p:nvSpPr>
        <p:spPr>
          <a:xfrm>
            <a:off x="9051862" y="5818979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50 </a:t>
            </a:r>
            <a:r>
              <a:rPr lang="ko-KR" altLang="en-US" dirty="0" err="1"/>
              <a:t>퉁퉁이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023659E-F526-43A9-872B-786288CB5E1D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>
            <a:off x="9585513" y="5413814"/>
            <a:ext cx="221745" cy="40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806162-01B7-4445-9303-C148C2C65AA8}"/>
              </a:ext>
            </a:extLst>
          </p:cNvPr>
          <p:cNvSpPr/>
          <p:nvPr/>
        </p:nvSpPr>
        <p:spPr>
          <a:xfrm>
            <a:off x="4725719" y="6330082"/>
            <a:ext cx="1448605" cy="478173"/>
          </a:xfrm>
          <a:prstGeom prst="rect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C8ECB8-ECCE-4E46-8F81-1486B35A01B5}"/>
              </a:ext>
            </a:extLst>
          </p:cNvPr>
          <p:cNvSpPr txBox="1"/>
          <p:nvPr/>
        </p:nvSpPr>
        <p:spPr>
          <a:xfrm>
            <a:off x="4747783" y="6384502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도라에몽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A11547B-13C2-467B-A7F0-5E41A5BE35A5}"/>
              </a:ext>
            </a:extLst>
          </p:cNvPr>
          <p:cNvCxnSpPr>
            <a:stCxn id="59" idx="2"/>
          </p:cNvCxnSpPr>
          <p:nvPr/>
        </p:nvCxnSpPr>
        <p:spPr>
          <a:xfrm flipH="1">
            <a:off x="5503179" y="6209766"/>
            <a:ext cx="1094659" cy="11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C5CD78-325B-4600-AD49-33B0075B70ED}"/>
              </a:ext>
            </a:extLst>
          </p:cNvPr>
          <p:cNvSpPr/>
          <p:nvPr/>
        </p:nvSpPr>
        <p:spPr>
          <a:xfrm>
            <a:off x="1376906" y="260973"/>
            <a:ext cx="2573657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1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3950563" y="656640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F55F25-9787-4E12-A569-B8B734A1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35" y="2032420"/>
            <a:ext cx="3548968" cy="2691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39AE80-C3A7-42BB-9848-EC610FB77C3D}"/>
              </a:ext>
            </a:extLst>
          </p:cNvPr>
          <p:cNvSpPr txBox="1"/>
          <p:nvPr/>
        </p:nvSpPr>
        <p:spPr>
          <a:xfrm>
            <a:off x="5825396" y="2083259"/>
            <a:ext cx="345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과 달리 </a:t>
            </a:r>
            <a:r>
              <a:rPr lang="en-US" altLang="ko-KR" dirty="0"/>
              <a:t>operator</a:t>
            </a:r>
            <a:r>
              <a:rPr lang="ko-KR" altLang="en-US" dirty="0"/>
              <a:t>을 아예 제공하지 않음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90ECE-6B3A-4AE6-AD0D-6CD4235F59CB}"/>
              </a:ext>
            </a:extLst>
          </p:cNvPr>
          <p:cNvSpPr txBox="1"/>
          <p:nvPr/>
        </p:nvSpPr>
        <p:spPr>
          <a:xfrm>
            <a:off x="1545435" y="1345242"/>
            <a:ext cx="15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&lt;operator&gt;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F32BE4-CC92-4CB6-B110-0F73BBD7C02E}"/>
              </a:ext>
            </a:extLst>
          </p:cNvPr>
          <p:cNvSpPr/>
          <p:nvPr/>
        </p:nvSpPr>
        <p:spPr>
          <a:xfrm>
            <a:off x="1376906" y="260973"/>
            <a:ext cx="2573657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1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9BBF7-C006-4312-8A20-187081580125}"/>
              </a:ext>
            </a:extLst>
          </p:cNvPr>
          <p:cNvSpPr txBox="1"/>
          <p:nvPr/>
        </p:nvSpPr>
        <p:spPr>
          <a:xfrm>
            <a:off x="811823" y="1794809"/>
            <a:ext cx="41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or </a:t>
            </a:r>
            <a:r>
              <a:rPr lang="ko-KR" altLang="en-US" dirty="0"/>
              <a:t>숫자</a:t>
            </a:r>
            <a:r>
              <a:rPr lang="en-US" altLang="ko-KR" dirty="0"/>
              <a:t>+ </a:t>
            </a:r>
            <a:r>
              <a:rPr lang="ko-KR" altLang="en-US" dirty="0"/>
              <a:t>횟수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7E6DE-36DF-4F43-B515-F0A91E923277}"/>
              </a:ext>
            </a:extLst>
          </p:cNvPr>
          <p:cNvSpPr txBox="1"/>
          <p:nvPr/>
        </p:nvSpPr>
        <p:spPr>
          <a:xfrm>
            <a:off x="3386283" y="1811398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11652 </a:t>
            </a:r>
            <a:r>
              <a:rPr lang="ko-KR" altLang="en-US" dirty="0"/>
              <a:t>카드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62714-BBFD-44D7-942B-6E30AB60FDBE}"/>
              </a:ext>
            </a:extLst>
          </p:cNvPr>
          <p:cNvSpPr txBox="1"/>
          <p:nvPr/>
        </p:nvSpPr>
        <p:spPr>
          <a:xfrm>
            <a:off x="3386283" y="2443677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1157 </a:t>
            </a:r>
            <a:r>
              <a:rPr lang="ko-KR" altLang="en-US" dirty="0"/>
              <a:t>단어 공부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D0189-8254-47E8-94F0-3181097CED56}"/>
              </a:ext>
            </a:extLst>
          </p:cNvPr>
          <p:cNvSpPr txBox="1"/>
          <p:nvPr/>
        </p:nvSpPr>
        <p:spPr>
          <a:xfrm>
            <a:off x="890383" y="4199198"/>
            <a:ext cx="1355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* Map</a:t>
            </a:r>
            <a:r>
              <a:rPr lang="ko-KR" altLang="en-US" i="1" u="sng" dirty="0"/>
              <a:t>은 </a:t>
            </a:r>
            <a:r>
              <a:rPr lang="en-US" altLang="ko-KR" i="1" u="sng" dirty="0"/>
              <a:t>key, value</a:t>
            </a:r>
            <a:r>
              <a:rPr lang="ko-KR" altLang="en-US" i="1" u="sng" dirty="0"/>
              <a:t>로 이루어져 있기 때문에 </a:t>
            </a:r>
            <a:endParaRPr lang="en-US" altLang="ko-KR" i="1" u="sng" dirty="0"/>
          </a:p>
          <a:p>
            <a:r>
              <a:rPr lang="ko-KR" altLang="en-US" i="1" u="sng" dirty="0"/>
              <a:t>  넣은 숫자나 문자가 이미 존재하는지 따로 검사해 줄 필요가 없다</a:t>
            </a:r>
          </a:p>
        </p:txBody>
      </p:sp>
    </p:spTree>
    <p:extLst>
      <p:ext uri="{BB962C8B-B14F-4D97-AF65-F5344CB8AC3E}">
        <p14:creationId xmlns:p14="http://schemas.microsoft.com/office/powerpoint/2010/main" val="74388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3524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62714-BBFD-44D7-942B-6E30AB60FDBE}"/>
              </a:ext>
            </a:extLst>
          </p:cNvPr>
          <p:cNvSpPr txBox="1"/>
          <p:nvPr/>
        </p:nvSpPr>
        <p:spPr>
          <a:xfrm>
            <a:off x="283552" y="142562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1157 </a:t>
            </a:r>
            <a:r>
              <a:rPr lang="ko-KR" altLang="en-US" dirty="0"/>
              <a:t>단어 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84562-4B0A-4040-A1AB-AEB1D818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2" y="1729693"/>
            <a:ext cx="10515600" cy="1241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B199E2-47AE-4517-AF6D-75BE28E2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2" y="3472325"/>
            <a:ext cx="11096625" cy="1171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3E24B2-2690-4E9E-8C09-A5D2154F037C}"/>
              </a:ext>
            </a:extLst>
          </p:cNvPr>
          <p:cNvSpPr txBox="1"/>
          <p:nvPr/>
        </p:nvSpPr>
        <p:spPr>
          <a:xfrm>
            <a:off x="283552" y="3114270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1302 </a:t>
            </a:r>
            <a:r>
              <a:rPr lang="ko-KR" altLang="en-US" dirty="0"/>
              <a:t>베스트셀러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00625-A4AE-4AC2-8072-1D719684A3D3}"/>
              </a:ext>
            </a:extLst>
          </p:cNvPr>
          <p:cNvSpPr/>
          <p:nvPr/>
        </p:nvSpPr>
        <p:spPr>
          <a:xfrm>
            <a:off x="3824890" y="4240936"/>
            <a:ext cx="2069881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E51D22-59B7-465C-87C6-F9C510FFBC80}"/>
              </a:ext>
            </a:extLst>
          </p:cNvPr>
          <p:cNvSpPr/>
          <p:nvPr/>
        </p:nvSpPr>
        <p:spPr>
          <a:xfrm>
            <a:off x="2811131" y="2364503"/>
            <a:ext cx="2465270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87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3524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62714-BBFD-44D7-942B-6E30AB60FDBE}"/>
              </a:ext>
            </a:extLst>
          </p:cNvPr>
          <p:cNvSpPr txBox="1"/>
          <p:nvPr/>
        </p:nvSpPr>
        <p:spPr>
          <a:xfrm>
            <a:off x="283552" y="142562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1157 </a:t>
            </a:r>
            <a:r>
              <a:rPr lang="ko-KR" altLang="en-US" dirty="0"/>
              <a:t>단어 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84562-4B0A-4040-A1AB-AEB1D818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2" y="1729693"/>
            <a:ext cx="10515600" cy="124114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E51D22-59B7-465C-87C6-F9C510FFBC80}"/>
              </a:ext>
            </a:extLst>
          </p:cNvPr>
          <p:cNvSpPr/>
          <p:nvPr/>
        </p:nvSpPr>
        <p:spPr>
          <a:xfrm>
            <a:off x="2811131" y="2364503"/>
            <a:ext cx="2465270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00492C-374D-4EFD-9A79-88B1142D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8" y="2821034"/>
            <a:ext cx="6349449" cy="1676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5852AF-8957-496B-859F-E91E67674232}"/>
              </a:ext>
            </a:extLst>
          </p:cNvPr>
          <p:cNvSpPr txBox="1"/>
          <p:nvPr/>
        </p:nvSpPr>
        <p:spPr>
          <a:xfrm>
            <a:off x="7139031" y="3298936"/>
            <a:ext cx="3305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Cin</a:t>
            </a:r>
            <a:r>
              <a:rPr lang="en-US" altLang="ko-KR" dirty="0"/>
              <a:t>&gt;&gt;str;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str.size</a:t>
            </a:r>
            <a:r>
              <a:rPr lang="en-US" altLang="ko-KR" dirty="0"/>
              <a:t>();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Map&lt;</a:t>
            </a:r>
            <a:r>
              <a:rPr lang="en-US" altLang="ko-KR" dirty="0" err="1"/>
              <a:t>char,int</a:t>
            </a:r>
            <a:r>
              <a:rPr lang="en-US" altLang="ko-KR" dirty="0"/>
              <a:t>&gt; m;</a:t>
            </a:r>
          </a:p>
          <a:p>
            <a:r>
              <a:rPr lang="en-US" altLang="ko-KR" dirty="0"/>
              <a:t> It=</a:t>
            </a:r>
            <a:r>
              <a:rPr lang="en-US" altLang="ko-KR" dirty="0" err="1"/>
              <a:t>m.find</a:t>
            </a:r>
            <a:r>
              <a:rPr lang="en-US" altLang="ko-KR" dirty="0"/>
              <a:t>(str[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If(it!=</a:t>
            </a:r>
            <a:r>
              <a:rPr lang="en-US" altLang="ko-KR" dirty="0" err="1"/>
              <a:t>m.end</a:t>
            </a:r>
            <a:r>
              <a:rPr lang="en-US" altLang="ko-KR" dirty="0"/>
              <a:t>()) //</a:t>
            </a:r>
            <a:r>
              <a:rPr lang="ko-KR" altLang="en-US" dirty="0"/>
              <a:t>존재하면</a:t>
            </a:r>
            <a:endParaRPr lang="en-US" altLang="ko-KR" dirty="0"/>
          </a:p>
          <a:p>
            <a:r>
              <a:rPr lang="en-US" altLang="ko-KR" dirty="0"/>
              <a:t>     m[it-&gt;first]+=1;</a:t>
            </a:r>
          </a:p>
          <a:p>
            <a:r>
              <a:rPr lang="en-US" altLang="ko-KR" dirty="0"/>
              <a:t> Else</a:t>
            </a:r>
          </a:p>
          <a:p>
            <a:r>
              <a:rPr lang="en-US" altLang="ko-KR" dirty="0"/>
              <a:t>     m[str[</a:t>
            </a:r>
            <a:r>
              <a:rPr lang="en-US" altLang="ko-KR" dirty="0" err="1"/>
              <a:t>i</a:t>
            </a:r>
            <a:r>
              <a:rPr lang="en-US" altLang="ko-KR" dirty="0"/>
              <a:t>]]=1; //</a:t>
            </a:r>
            <a:r>
              <a:rPr lang="ko-KR" altLang="en-US" dirty="0"/>
              <a:t>없으면</a:t>
            </a:r>
          </a:p>
        </p:txBody>
      </p:sp>
    </p:spTree>
    <p:extLst>
      <p:ext uri="{BB962C8B-B14F-4D97-AF65-F5344CB8AC3E}">
        <p14:creationId xmlns:p14="http://schemas.microsoft.com/office/powerpoint/2010/main" val="9309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3524" y="25212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BEF80-CB33-4949-95DC-3A978789F1C2}"/>
              </a:ext>
            </a:extLst>
          </p:cNvPr>
          <p:cNvSpPr/>
          <p:nvPr/>
        </p:nvSpPr>
        <p:spPr>
          <a:xfrm>
            <a:off x="1376906" y="260973"/>
            <a:ext cx="1434225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06BAD-B5F5-4C87-BC47-E5F210BB1A97}"/>
              </a:ext>
            </a:extLst>
          </p:cNvPr>
          <p:cNvSpPr txBox="1"/>
          <p:nvPr/>
        </p:nvSpPr>
        <p:spPr>
          <a:xfrm>
            <a:off x="2718033" y="709333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와 </a:t>
            </a:r>
            <a:r>
              <a:rPr lang="en-US" altLang="ko-KR" i="1" u="sng" dirty="0"/>
              <a:t>value</a:t>
            </a:r>
            <a:r>
              <a:rPr lang="ko-KR" altLang="en-US" i="1" u="sng" dirty="0"/>
              <a:t>가 한번에 저장되는 컨테이너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199E2-47AE-4517-AF6D-75BE28E2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9" y="1702939"/>
            <a:ext cx="11096625" cy="1171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3E24B2-2690-4E9E-8C09-A5D2154F037C}"/>
              </a:ext>
            </a:extLst>
          </p:cNvPr>
          <p:cNvSpPr txBox="1"/>
          <p:nvPr/>
        </p:nvSpPr>
        <p:spPr>
          <a:xfrm>
            <a:off x="228299" y="1330724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1302 </a:t>
            </a:r>
            <a:r>
              <a:rPr lang="ko-KR" altLang="en-US" dirty="0"/>
              <a:t>베스트셀러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00625-A4AE-4AC2-8072-1D719684A3D3}"/>
              </a:ext>
            </a:extLst>
          </p:cNvPr>
          <p:cNvSpPr/>
          <p:nvPr/>
        </p:nvSpPr>
        <p:spPr>
          <a:xfrm>
            <a:off x="3755515" y="2451404"/>
            <a:ext cx="2069881" cy="36488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57F910-EA6C-4BBD-8587-A7B574F6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0" y="3125504"/>
            <a:ext cx="5769398" cy="2401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E227E8-D2AF-4C7B-931B-9F0F720A1176}"/>
              </a:ext>
            </a:extLst>
          </p:cNvPr>
          <p:cNvSpPr txBox="1"/>
          <p:nvPr/>
        </p:nvSpPr>
        <p:spPr>
          <a:xfrm>
            <a:off x="6994107" y="3536730"/>
            <a:ext cx="266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Cin</a:t>
            </a:r>
            <a:r>
              <a:rPr lang="en-US" altLang="ko-KR" dirty="0"/>
              <a:t>&gt;&gt;n;</a:t>
            </a:r>
          </a:p>
          <a:p>
            <a:r>
              <a:rPr lang="en-US" altLang="ko-KR" dirty="0"/>
              <a:t>Map&lt;</a:t>
            </a:r>
            <a:r>
              <a:rPr lang="en-US" altLang="ko-KR" dirty="0" err="1"/>
              <a:t>string,int</a:t>
            </a:r>
            <a:r>
              <a:rPr lang="en-US" altLang="ko-KR" dirty="0"/>
              <a:t>&gt; m</a:t>
            </a:r>
          </a:p>
          <a:p>
            <a:r>
              <a:rPr lang="en-US" altLang="ko-KR" dirty="0"/>
              <a:t>String str;</a:t>
            </a:r>
          </a:p>
          <a:p>
            <a:r>
              <a:rPr lang="en-US" altLang="ko-KR" dirty="0"/>
              <a:t>While(n--){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cin</a:t>
            </a:r>
            <a:r>
              <a:rPr lang="en-US" altLang="ko-KR" dirty="0"/>
              <a:t>&gt;&gt;str;</a:t>
            </a:r>
          </a:p>
          <a:p>
            <a:r>
              <a:rPr lang="en-US" altLang="ko-KR" dirty="0"/>
              <a:t>    m[str]++;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93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5228" y="244482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연관 컨테이너란</a:t>
            </a: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2C43C2-6BA8-4055-A99E-B351814EA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66004"/>
              </p:ext>
            </p:extLst>
          </p:nvPr>
        </p:nvGraphicFramePr>
        <p:xfrm>
          <a:off x="2472946" y="2125604"/>
          <a:ext cx="1042373" cy="1918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373">
                  <a:extLst>
                    <a:ext uri="{9D8B030D-6E8A-4147-A177-3AD203B41FA5}">
                      <a16:colId xmlns:a16="http://schemas.microsoft.com/office/drawing/2014/main" val="1532235488"/>
                    </a:ext>
                  </a:extLst>
                </a:gridCol>
              </a:tblGrid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나현숙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77858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양승민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82555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홍지만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27562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김병기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40877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최지웅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4098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04312F2-80A5-4CBD-BBD2-99E13FE5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89803"/>
              </p:ext>
            </p:extLst>
          </p:nvPr>
        </p:nvGraphicFramePr>
        <p:xfrm>
          <a:off x="4411158" y="2149631"/>
          <a:ext cx="1042374" cy="1918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374">
                  <a:extLst>
                    <a:ext uri="{9D8B030D-6E8A-4147-A177-3AD203B41FA5}">
                      <a16:colId xmlns:a16="http://schemas.microsoft.com/office/drawing/2014/main" val="1532235488"/>
                    </a:ext>
                  </a:extLst>
                </a:gridCol>
              </a:tblGrid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77858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82555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27562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40877"/>
                  </a:ext>
                </a:extLst>
              </a:tr>
              <a:tr h="38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40984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813ADF7-29EB-431D-BF27-3DFF62B97DE4}"/>
              </a:ext>
            </a:extLst>
          </p:cNvPr>
          <p:cNvSpPr/>
          <p:nvPr/>
        </p:nvSpPr>
        <p:spPr>
          <a:xfrm>
            <a:off x="3625219" y="2223664"/>
            <a:ext cx="553915" cy="175846"/>
          </a:xfrm>
          <a:prstGeom prst="rightArrow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A75A8B5-853E-460E-BB60-0D0EE38F8EDD}"/>
              </a:ext>
            </a:extLst>
          </p:cNvPr>
          <p:cNvSpPr/>
          <p:nvPr/>
        </p:nvSpPr>
        <p:spPr>
          <a:xfrm>
            <a:off x="3626686" y="2636038"/>
            <a:ext cx="553915" cy="175846"/>
          </a:xfrm>
          <a:prstGeom prst="rightArrow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E86693A-9073-43B5-90BB-A1798B012E81}"/>
              </a:ext>
            </a:extLst>
          </p:cNvPr>
          <p:cNvSpPr/>
          <p:nvPr/>
        </p:nvSpPr>
        <p:spPr>
          <a:xfrm>
            <a:off x="3625218" y="2996713"/>
            <a:ext cx="553915" cy="175846"/>
          </a:xfrm>
          <a:prstGeom prst="rightArrow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53A9E860-4D0E-4597-A688-DC0FA701BC6D}"/>
              </a:ext>
            </a:extLst>
          </p:cNvPr>
          <p:cNvSpPr/>
          <p:nvPr/>
        </p:nvSpPr>
        <p:spPr>
          <a:xfrm>
            <a:off x="3625218" y="3343282"/>
            <a:ext cx="553915" cy="175846"/>
          </a:xfrm>
          <a:prstGeom prst="rightArrow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720ED91F-7A8C-47CE-A464-B1B98600B391}"/>
              </a:ext>
            </a:extLst>
          </p:cNvPr>
          <p:cNvSpPr/>
          <p:nvPr/>
        </p:nvSpPr>
        <p:spPr>
          <a:xfrm>
            <a:off x="3625218" y="3710212"/>
            <a:ext cx="553915" cy="175846"/>
          </a:xfrm>
          <a:prstGeom prst="rightArrow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4383A-3D1D-4F79-85E2-C438C0920B5F}"/>
              </a:ext>
            </a:extLst>
          </p:cNvPr>
          <p:cNvSpPr txBox="1"/>
          <p:nvPr/>
        </p:nvSpPr>
        <p:spPr>
          <a:xfrm>
            <a:off x="2564531" y="1699494"/>
            <a:ext cx="8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2E43A1-50DF-4071-AE0C-E8C4F9B406D6}"/>
              </a:ext>
            </a:extLst>
          </p:cNvPr>
          <p:cNvSpPr txBox="1"/>
          <p:nvPr/>
        </p:nvSpPr>
        <p:spPr>
          <a:xfrm>
            <a:off x="4332513" y="1713627"/>
            <a:ext cx="119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(value)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F2282-F05B-40CF-ADA0-3FBFE17D55D1}"/>
              </a:ext>
            </a:extLst>
          </p:cNvPr>
          <p:cNvSpPr txBox="1"/>
          <p:nvPr/>
        </p:nvSpPr>
        <p:spPr>
          <a:xfrm>
            <a:off x="2069124" y="4408114"/>
            <a:ext cx="402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(key)</a:t>
            </a:r>
            <a:r>
              <a:rPr lang="ko-KR" altLang="en-US" dirty="0"/>
              <a:t>을 바탕으로 수업 수</a:t>
            </a:r>
            <a:r>
              <a:rPr lang="en-US" altLang="ko-KR" dirty="0"/>
              <a:t>(value)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4CADAB-6A34-4041-A798-AE5D4FE704FD}"/>
              </a:ext>
            </a:extLst>
          </p:cNvPr>
          <p:cNvSpPr/>
          <p:nvPr/>
        </p:nvSpPr>
        <p:spPr>
          <a:xfrm>
            <a:off x="6326557" y="27127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Spoqa Han Sans"/>
              </a:rPr>
              <a:t>일정규칙에 따라 자료를 </a:t>
            </a:r>
            <a:r>
              <a:rPr lang="ko-KR" altLang="en-US" dirty="0" err="1">
                <a:latin typeface="Spoqa Han Sans"/>
              </a:rPr>
              <a:t>조직화하여</a:t>
            </a:r>
            <a:r>
              <a:rPr lang="ko-KR" altLang="en-US" dirty="0">
                <a:latin typeface="Spoqa Han Sans"/>
              </a:rPr>
              <a:t> 저장</a:t>
            </a:r>
            <a:endParaRPr lang="en-US" altLang="ko-KR" dirty="0">
              <a:latin typeface="Spoqa Han Sans"/>
            </a:endParaRPr>
          </a:p>
          <a:p>
            <a:r>
              <a:rPr lang="ko-KR" altLang="en-US" dirty="0">
                <a:latin typeface="Spoqa Han Sans"/>
              </a:rPr>
              <a:t>자료를 정렬하여 저장하기 때문에 검색 유리</a:t>
            </a:r>
          </a:p>
          <a:p>
            <a:r>
              <a:rPr lang="ko-KR" altLang="en-US" dirty="0">
                <a:latin typeface="Spoqa Han Sans"/>
              </a:rPr>
              <a:t> </a:t>
            </a:r>
            <a:r>
              <a:rPr lang="en-US" altLang="ko-KR" dirty="0">
                <a:latin typeface="Spoqa Han Sans"/>
              </a:rPr>
              <a:t>-&gt; </a:t>
            </a:r>
            <a:r>
              <a:rPr lang="ko-KR" altLang="en-US" dirty="0">
                <a:latin typeface="Spoqa Han Sans"/>
              </a:rPr>
              <a:t>많은 양의 자료 </a:t>
            </a:r>
            <a:r>
              <a:rPr lang="en-US" altLang="ko-KR" dirty="0">
                <a:latin typeface="Spoqa Han Sans"/>
              </a:rPr>
              <a:t>/ </a:t>
            </a:r>
            <a:r>
              <a:rPr lang="ko-KR" altLang="en-US" dirty="0">
                <a:latin typeface="Spoqa Han Sans"/>
              </a:rPr>
              <a:t>빠른 검색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92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1404" y="26938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930988" y="2185421"/>
            <a:ext cx="241536" cy="510155"/>
          </a:xfrm>
          <a:custGeom>
            <a:avLst/>
            <a:gdLst>
              <a:gd name="connsiteX0" fmla="*/ 143802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2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2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2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8" y="424628"/>
                  <a:pt x="171515" y="499679"/>
                </a:cubicBezTo>
                <a:lnTo>
                  <a:pt x="143802" y="607458"/>
                </a:lnTo>
                <a:lnTo>
                  <a:pt x="116090" y="499679"/>
                </a:lnTo>
                <a:cubicBezTo>
                  <a:pt x="92746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899905" y="2185421"/>
            <a:ext cx="241537" cy="510155"/>
          </a:xfrm>
          <a:custGeom>
            <a:avLst/>
            <a:gdLst>
              <a:gd name="connsiteX0" fmla="*/ 143803 w 287606"/>
              <a:gd name="connsiteY0" fmla="*/ 0 h 607458"/>
              <a:gd name="connsiteX1" fmla="*/ 176442 w 287606"/>
              <a:gd name="connsiteY1" fmla="*/ 43647 h 607458"/>
              <a:gd name="connsiteX2" fmla="*/ 249223 w 287606"/>
              <a:gd name="connsiteY2" fmla="*/ 163449 h 607458"/>
              <a:gd name="connsiteX3" fmla="*/ 287606 w 287606"/>
              <a:gd name="connsiteY3" fmla="*/ 243127 h 607458"/>
              <a:gd name="connsiteX4" fmla="*/ 262278 w 287606"/>
              <a:gd name="connsiteY4" fmla="*/ 284819 h 607458"/>
              <a:gd name="connsiteX5" fmla="*/ 171516 w 287606"/>
              <a:gd name="connsiteY5" fmla="*/ 499679 h 607458"/>
              <a:gd name="connsiteX6" fmla="*/ 143803 w 287606"/>
              <a:gd name="connsiteY6" fmla="*/ 607458 h 607458"/>
              <a:gd name="connsiteX7" fmla="*/ 116091 w 287606"/>
              <a:gd name="connsiteY7" fmla="*/ 499679 h 607458"/>
              <a:gd name="connsiteX8" fmla="*/ 25329 w 287606"/>
              <a:gd name="connsiteY8" fmla="*/ 284819 h 607458"/>
              <a:gd name="connsiteX9" fmla="*/ 0 w 287606"/>
              <a:gd name="connsiteY9" fmla="*/ 243127 h 607458"/>
              <a:gd name="connsiteX10" fmla="*/ 38384 w 287606"/>
              <a:gd name="connsiteY10" fmla="*/ 163449 h 607458"/>
              <a:gd name="connsiteX11" fmla="*/ 111165 w 287606"/>
              <a:gd name="connsiteY11" fmla="*/ 43647 h 607458"/>
              <a:gd name="connsiteX12" fmla="*/ 143803 w 287606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8">
                <a:moveTo>
                  <a:pt x="143803" y="0"/>
                </a:moveTo>
                <a:lnTo>
                  <a:pt x="176442" y="43647"/>
                </a:lnTo>
                <a:cubicBezTo>
                  <a:pt x="202554" y="82298"/>
                  <a:pt x="226855" y="122272"/>
                  <a:pt x="249223" y="163449"/>
                </a:cubicBezTo>
                <a:lnTo>
                  <a:pt x="287606" y="243127"/>
                </a:lnTo>
                <a:lnTo>
                  <a:pt x="262278" y="284819"/>
                </a:lnTo>
                <a:cubicBezTo>
                  <a:pt x="225381" y="352741"/>
                  <a:pt x="194859" y="424628"/>
                  <a:pt x="171516" y="499679"/>
                </a:cubicBezTo>
                <a:lnTo>
                  <a:pt x="143803" y="607458"/>
                </a:lnTo>
                <a:lnTo>
                  <a:pt x="116091" y="499679"/>
                </a:lnTo>
                <a:cubicBezTo>
                  <a:pt x="92747" y="424628"/>
                  <a:pt x="62226" y="352741"/>
                  <a:pt x="25329" y="284819"/>
                </a:cubicBezTo>
                <a:lnTo>
                  <a:pt x="0" y="243127"/>
                </a:lnTo>
                <a:lnTo>
                  <a:pt x="38384" y="163449"/>
                </a:lnTo>
                <a:cubicBezTo>
                  <a:pt x="60752" y="122272"/>
                  <a:pt x="85053" y="82298"/>
                  <a:pt x="111165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868825" y="2185421"/>
            <a:ext cx="241536" cy="510155"/>
          </a:xfrm>
          <a:custGeom>
            <a:avLst/>
            <a:gdLst>
              <a:gd name="connsiteX0" fmla="*/ 143803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3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3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3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9" y="424628"/>
                  <a:pt x="171515" y="499679"/>
                </a:cubicBezTo>
                <a:lnTo>
                  <a:pt x="143803" y="607458"/>
                </a:lnTo>
                <a:lnTo>
                  <a:pt x="116090" y="499679"/>
                </a:lnTo>
                <a:cubicBezTo>
                  <a:pt x="92747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30988" y="3113112"/>
            <a:ext cx="241536" cy="510154"/>
          </a:xfrm>
          <a:custGeom>
            <a:avLst/>
            <a:gdLst>
              <a:gd name="connsiteX0" fmla="*/ 143802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2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2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2" y="0"/>
                </a:moveTo>
                <a:lnTo>
                  <a:pt x="171515" y="107778"/>
                </a:lnTo>
                <a:cubicBezTo>
                  <a:pt x="194858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2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6" y="182829"/>
                  <a:pt x="116090" y="107778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899905" y="3113112"/>
            <a:ext cx="241537" cy="510154"/>
          </a:xfrm>
          <a:custGeom>
            <a:avLst/>
            <a:gdLst>
              <a:gd name="connsiteX0" fmla="*/ 143803 w 287606"/>
              <a:gd name="connsiteY0" fmla="*/ 0 h 607457"/>
              <a:gd name="connsiteX1" fmla="*/ 171516 w 287606"/>
              <a:gd name="connsiteY1" fmla="*/ 107778 h 607457"/>
              <a:gd name="connsiteX2" fmla="*/ 262278 w 287606"/>
              <a:gd name="connsiteY2" fmla="*/ 322638 h 607457"/>
              <a:gd name="connsiteX3" fmla="*/ 287606 w 287606"/>
              <a:gd name="connsiteY3" fmla="*/ 364330 h 607457"/>
              <a:gd name="connsiteX4" fmla="*/ 249223 w 287606"/>
              <a:gd name="connsiteY4" fmla="*/ 444008 h 607457"/>
              <a:gd name="connsiteX5" fmla="*/ 176442 w 287606"/>
              <a:gd name="connsiteY5" fmla="*/ 563810 h 607457"/>
              <a:gd name="connsiteX6" fmla="*/ 143803 w 287606"/>
              <a:gd name="connsiteY6" fmla="*/ 607457 h 607457"/>
              <a:gd name="connsiteX7" fmla="*/ 111165 w 287606"/>
              <a:gd name="connsiteY7" fmla="*/ 563810 h 607457"/>
              <a:gd name="connsiteX8" fmla="*/ 38384 w 287606"/>
              <a:gd name="connsiteY8" fmla="*/ 444008 h 607457"/>
              <a:gd name="connsiteX9" fmla="*/ 0 w 287606"/>
              <a:gd name="connsiteY9" fmla="*/ 364330 h 607457"/>
              <a:gd name="connsiteX10" fmla="*/ 25329 w 287606"/>
              <a:gd name="connsiteY10" fmla="*/ 322638 h 607457"/>
              <a:gd name="connsiteX11" fmla="*/ 116091 w 287606"/>
              <a:gd name="connsiteY11" fmla="*/ 107778 h 607457"/>
              <a:gd name="connsiteX12" fmla="*/ 143803 w 287606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7">
                <a:moveTo>
                  <a:pt x="143803" y="0"/>
                </a:moveTo>
                <a:lnTo>
                  <a:pt x="171516" y="107778"/>
                </a:lnTo>
                <a:cubicBezTo>
                  <a:pt x="194859" y="182829"/>
                  <a:pt x="225381" y="254716"/>
                  <a:pt x="262278" y="322638"/>
                </a:cubicBezTo>
                <a:lnTo>
                  <a:pt x="287606" y="364330"/>
                </a:lnTo>
                <a:lnTo>
                  <a:pt x="249223" y="444008"/>
                </a:lnTo>
                <a:cubicBezTo>
                  <a:pt x="226855" y="485185"/>
                  <a:pt x="202554" y="525159"/>
                  <a:pt x="176442" y="563810"/>
                </a:cubicBezTo>
                <a:lnTo>
                  <a:pt x="143803" y="607457"/>
                </a:lnTo>
                <a:lnTo>
                  <a:pt x="111165" y="563810"/>
                </a:lnTo>
                <a:cubicBezTo>
                  <a:pt x="85053" y="525159"/>
                  <a:pt x="60752" y="485185"/>
                  <a:pt x="38384" y="444008"/>
                </a:cubicBezTo>
                <a:lnTo>
                  <a:pt x="0" y="364330"/>
                </a:lnTo>
                <a:lnTo>
                  <a:pt x="25329" y="322638"/>
                </a:lnTo>
                <a:cubicBezTo>
                  <a:pt x="62226" y="254716"/>
                  <a:pt x="92747" y="182829"/>
                  <a:pt x="116091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7868825" y="3113112"/>
            <a:ext cx="241536" cy="510154"/>
          </a:xfrm>
          <a:custGeom>
            <a:avLst/>
            <a:gdLst>
              <a:gd name="connsiteX0" fmla="*/ 143803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3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3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3" y="0"/>
                </a:moveTo>
                <a:lnTo>
                  <a:pt x="171515" y="107778"/>
                </a:lnTo>
                <a:cubicBezTo>
                  <a:pt x="194859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3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7" y="182829"/>
                  <a:pt x="116090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1755" y="1684070"/>
            <a:ext cx="1968919" cy="705534"/>
          </a:xfrm>
          <a:custGeom>
            <a:avLst/>
            <a:gdLst>
              <a:gd name="connsiteX0" fmla="*/ 1172228 w 2344455"/>
              <a:gd name="connsiteY0" fmla="*/ 0 h 840102"/>
              <a:gd name="connsiteX1" fmla="*/ 2293448 w 2344455"/>
              <a:gd name="connsiteY1" fmla="*/ 528764 h 840102"/>
              <a:gd name="connsiteX2" fmla="*/ 2344455 w 2344455"/>
              <a:gd name="connsiteY2" fmla="*/ 596975 h 840102"/>
              <a:gd name="connsiteX3" fmla="*/ 2311817 w 2344455"/>
              <a:gd name="connsiteY3" fmla="*/ 640622 h 840102"/>
              <a:gd name="connsiteX4" fmla="*/ 2239036 w 2344455"/>
              <a:gd name="connsiteY4" fmla="*/ 760424 h 840102"/>
              <a:gd name="connsiteX5" fmla="*/ 2200652 w 2344455"/>
              <a:gd name="connsiteY5" fmla="*/ 840102 h 840102"/>
              <a:gd name="connsiteX6" fmla="*/ 2165954 w 2344455"/>
              <a:gd name="connsiteY6" fmla="*/ 782986 h 840102"/>
              <a:gd name="connsiteX7" fmla="*/ 1172228 w 2344455"/>
              <a:gd name="connsiteY7" fmla="*/ 254627 h 840102"/>
              <a:gd name="connsiteX8" fmla="*/ 178502 w 2344455"/>
              <a:gd name="connsiteY8" fmla="*/ 782986 h 840102"/>
              <a:gd name="connsiteX9" fmla="*/ 143803 w 2344455"/>
              <a:gd name="connsiteY9" fmla="*/ 840102 h 840102"/>
              <a:gd name="connsiteX10" fmla="*/ 105420 w 2344455"/>
              <a:gd name="connsiteY10" fmla="*/ 760424 h 840102"/>
              <a:gd name="connsiteX11" fmla="*/ 32639 w 2344455"/>
              <a:gd name="connsiteY11" fmla="*/ 640622 h 840102"/>
              <a:gd name="connsiteX12" fmla="*/ 0 w 2344455"/>
              <a:gd name="connsiteY12" fmla="*/ 596975 h 840102"/>
              <a:gd name="connsiteX13" fmla="*/ 51008 w 2344455"/>
              <a:gd name="connsiteY13" fmla="*/ 528764 h 840102"/>
              <a:gd name="connsiteX14" fmla="*/ 1172228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5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2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20673" y="1684070"/>
            <a:ext cx="1968920" cy="705534"/>
          </a:xfrm>
          <a:custGeom>
            <a:avLst/>
            <a:gdLst>
              <a:gd name="connsiteX0" fmla="*/ 1172228 w 2344456"/>
              <a:gd name="connsiteY0" fmla="*/ 0 h 840102"/>
              <a:gd name="connsiteX1" fmla="*/ 2293448 w 2344456"/>
              <a:gd name="connsiteY1" fmla="*/ 528764 h 840102"/>
              <a:gd name="connsiteX2" fmla="*/ 2344456 w 2344456"/>
              <a:gd name="connsiteY2" fmla="*/ 596975 h 840102"/>
              <a:gd name="connsiteX3" fmla="*/ 2311817 w 2344456"/>
              <a:gd name="connsiteY3" fmla="*/ 640622 h 840102"/>
              <a:gd name="connsiteX4" fmla="*/ 2239036 w 2344456"/>
              <a:gd name="connsiteY4" fmla="*/ 760424 h 840102"/>
              <a:gd name="connsiteX5" fmla="*/ 2200653 w 2344456"/>
              <a:gd name="connsiteY5" fmla="*/ 840102 h 840102"/>
              <a:gd name="connsiteX6" fmla="*/ 2165954 w 2344456"/>
              <a:gd name="connsiteY6" fmla="*/ 782986 h 840102"/>
              <a:gd name="connsiteX7" fmla="*/ 1172228 w 2344456"/>
              <a:gd name="connsiteY7" fmla="*/ 254627 h 840102"/>
              <a:gd name="connsiteX8" fmla="*/ 178502 w 2344456"/>
              <a:gd name="connsiteY8" fmla="*/ 782986 h 840102"/>
              <a:gd name="connsiteX9" fmla="*/ 143803 w 2344456"/>
              <a:gd name="connsiteY9" fmla="*/ 840102 h 840102"/>
              <a:gd name="connsiteX10" fmla="*/ 105420 w 2344456"/>
              <a:gd name="connsiteY10" fmla="*/ 760424 h 840102"/>
              <a:gd name="connsiteX11" fmla="*/ 32639 w 2344456"/>
              <a:gd name="connsiteY11" fmla="*/ 640622 h 840102"/>
              <a:gd name="connsiteX12" fmla="*/ 0 w 2344456"/>
              <a:gd name="connsiteY12" fmla="*/ 596975 h 840102"/>
              <a:gd name="connsiteX13" fmla="*/ 51008 w 2344456"/>
              <a:gd name="connsiteY13" fmla="*/ 528764 h 840102"/>
              <a:gd name="connsiteX14" fmla="*/ 1172228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6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3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815942" y="2389604"/>
            <a:ext cx="235814" cy="1029479"/>
          </a:xfrm>
          <a:custGeom>
            <a:avLst/>
            <a:gdLst>
              <a:gd name="connsiteX0" fmla="*/ 136989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9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9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9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9" y="1225834"/>
                </a:lnTo>
                <a:lnTo>
                  <a:pt x="114185" y="1178497"/>
                </a:lnTo>
                <a:cubicBezTo>
                  <a:pt x="40659" y="1004661"/>
                  <a:pt x="0" y="813537"/>
                  <a:pt x="0" y="612917"/>
                </a:cubicBezTo>
                <a:cubicBezTo>
                  <a:pt x="0" y="412297"/>
                  <a:pt x="40659" y="221173"/>
                  <a:pt x="114185" y="47337"/>
                </a:cubicBezTo>
                <a:lnTo>
                  <a:pt x="136989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784860" y="2389604"/>
            <a:ext cx="235814" cy="1029479"/>
          </a:xfrm>
          <a:custGeom>
            <a:avLst/>
            <a:gdLst>
              <a:gd name="connsiteX0" fmla="*/ 136988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8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8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8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8" y="1225834"/>
                </a:lnTo>
                <a:lnTo>
                  <a:pt x="114185" y="1178497"/>
                </a:lnTo>
                <a:cubicBezTo>
                  <a:pt x="40658" y="1004661"/>
                  <a:pt x="0" y="813537"/>
                  <a:pt x="0" y="612917"/>
                </a:cubicBezTo>
                <a:cubicBezTo>
                  <a:pt x="0" y="412297"/>
                  <a:pt x="40658" y="221173"/>
                  <a:pt x="114185" y="47337"/>
                </a:cubicBezTo>
                <a:lnTo>
                  <a:pt x="136988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020673" y="2389604"/>
            <a:ext cx="235815" cy="1029479"/>
          </a:xfrm>
          <a:custGeom>
            <a:avLst/>
            <a:gdLst>
              <a:gd name="connsiteX0" fmla="*/ 143803 w 280792"/>
              <a:gd name="connsiteY0" fmla="*/ 0 h 1225834"/>
              <a:gd name="connsiteX1" fmla="*/ 166607 w 280792"/>
              <a:gd name="connsiteY1" fmla="*/ 47337 h 1225834"/>
              <a:gd name="connsiteX2" fmla="*/ 280792 w 280792"/>
              <a:gd name="connsiteY2" fmla="*/ 612917 h 1225834"/>
              <a:gd name="connsiteX3" fmla="*/ 166607 w 280792"/>
              <a:gd name="connsiteY3" fmla="*/ 1178497 h 1225834"/>
              <a:gd name="connsiteX4" fmla="*/ 143803 w 280792"/>
              <a:gd name="connsiteY4" fmla="*/ 1225834 h 1225834"/>
              <a:gd name="connsiteX5" fmla="*/ 118475 w 280792"/>
              <a:gd name="connsiteY5" fmla="*/ 1184142 h 1225834"/>
              <a:gd name="connsiteX6" fmla="*/ 27713 w 280792"/>
              <a:gd name="connsiteY6" fmla="*/ 969282 h 1225834"/>
              <a:gd name="connsiteX7" fmla="*/ 0 w 280792"/>
              <a:gd name="connsiteY7" fmla="*/ 861504 h 1225834"/>
              <a:gd name="connsiteX8" fmla="*/ 1818 w 280792"/>
              <a:gd name="connsiteY8" fmla="*/ 854435 h 1225834"/>
              <a:gd name="connsiteX9" fmla="*/ 26165 w 280792"/>
              <a:gd name="connsiteY9" fmla="*/ 612917 h 1225834"/>
              <a:gd name="connsiteX10" fmla="*/ 1818 w 280792"/>
              <a:gd name="connsiteY10" fmla="*/ 371399 h 1225834"/>
              <a:gd name="connsiteX11" fmla="*/ 0 w 280792"/>
              <a:gd name="connsiteY11" fmla="*/ 364331 h 1225834"/>
              <a:gd name="connsiteX12" fmla="*/ 27713 w 280792"/>
              <a:gd name="connsiteY12" fmla="*/ 256552 h 1225834"/>
              <a:gd name="connsiteX13" fmla="*/ 118475 w 280792"/>
              <a:gd name="connsiteY13" fmla="*/ 41692 h 1225834"/>
              <a:gd name="connsiteX14" fmla="*/ 143803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43803" y="0"/>
                </a:moveTo>
                <a:lnTo>
                  <a:pt x="166607" y="47337"/>
                </a:lnTo>
                <a:cubicBezTo>
                  <a:pt x="240133" y="221173"/>
                  <a:pt x="280792" y="412297"/>
                  <a:pt x="280792" y="612917"/>
                </a:cubicBezTo>
                <a:cubicBezTo>
                  <a:pt x="280792" y="813537"/>
                  <a:pt x="240133" y="1004661"/>
                  <a:pt x="166607" y="1178497"/>
                </a:cubicBezTo>
                <a:lnTo>
                  <a:pt x="143803" y="1225834"/>
                </a:lnTo>
                <a:lnTo>
                  <a:pt x="118475" y="1184142"/>
                </a:lnTo>
                <a:cubicBezTo>
                  <a:pt x="81578" y="1116220"/>
                  <a:pt x="51056" y="1044333"/>
                  <a:pt x="27713" y="969282"/>
                </a:cubicBezTo>
                <a:lnTo>
                  <a:pt x="0" y="861504"/>
                </a:lnTo>
                <a:lnTo>
                  <a:pt x="1818" y="854435"/>
                </a:lnTo>
                <a:cubicBezTo>
                  <a:pt x="17781" y="776423"/>
                  <a:pt x="26165" y="695649"/>
                  <a:pt x="26165" y="612917"/>
                </a:cubicBezTo>
                <a:cubicBezTo>
                  <a:pt x="26165" y="530185"/>
                  <a:pt x="17781" y="449412"/>
                  <a:pt x="1818" y="371399"/>
                </a:cubicBezTo>
                <a:lnTo>
                  <a:pt x="0" y="364331"/>
                </a:lnTo>
                <a:lnTo>
                  <a:pt x="27713" y="256552"/>
                </a:lnTo>
                <a:cubicBezTo>
                  <a:pt x="51056" y="181501"/>
                  <a:pt x="81578" y="109614"/>
                  <a:pt x="118475" y="41692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7989593" y="2389604"/>
            <a:ext cx="235814" cy="1029479"/>
          </a:xfrm>
          <a:custGeom>
            <a:avLst/>
            <a:gdLst>
              <a:gd name="connsiteX0" fmla="*/ 143802 w 280791"/>
              <a:gd name="connsiteY0" fmla="*/ 0 h 1225834"/>
              <a:gd name="connsiteX1" fmla="*/ 166606 w 280791"/>
              <a:gd name="connsiteY1" fmla="*/ 47337 h 1225834"/>
              <a:gd name="connsiteX2" fmla="*/ 280791 w 280791"/>
              <a:gd name="connsiteY2" fmla="*/ 612917 h 1225834"/>
              <a:gd name="connsiteX3" fmla="*/ 166606 w 280791"/>
              <a:gd name="connsiteY3" fmla="*/ 1178497 h 1225834"/>
              <a:gd name="connsiteX4" fmla="*/ 143802 w 280791"/>
              <a:gd name="connsiteY4" fmla="*/ 1225834 h 1225834"/>
              <a:gd name="connsiteX5" fmla="*/ 118474 w 280791"/>
              <a:gd name="connsiteY5" fmla="*/ 1184142 h 1225834"/>
              <a:gd name="connsiteX6" fmla="*/ 27712 w 280791"/>
              <a:gd name="connsiteY6" fmla="*/ 969282 h 1225834"/>
              <a:gd name="connsiteX7" fmla="*/ 0 w 280791"/>
              <a:gd name="connsiteY7" fmla="*/ 861504 h 1225834"/>
              <a:gd name="connsiteX8" fmla="*/ 1817 w 280791"/>
              <a:gd name="connsiteY8" fmla="*/ 854435 h 1225834"/>
              <a:gd name="connsiteX9" fmla="*/ 26164 w 280791"/>
              <a:gd name="connsiteY9" fmla="*/ 612917 h 1225834"/>
              <a:gd name="connsiteX10" fmla="*/ 1817 w 280791"/>
              <a:gd name="connsiteY10" fmla="*/ 371399 h 1225834"/>
              <a:gd name="connsiteX11" fmla="*/ 0 w 280791"/>
              <a:gd name="connsiteY11" fmla="*/ 364331 h 1225834"/>
              <a:gd name="connsiteX12" fmla="*/ 27712 w 280791"/>
              <a:gd name="connsiteY12" fmla="*/ 256552 h 1225834"/>
              <a:gd name="connsiteX13" fmla="*/ 118474 w 280791"/>
              <a:gd name="connsiteY13" fmla="*/ 41692 h 1225834"/>
              <a:gd name="connsiteX14" fmla="*/ 143802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43802" y="0"/>
                </a:moveTo>
                <a:lnTo>
                  <a:pt x="166606" y="47337"/>
                </a:lnTo>
                <a:cubicBezTo>
                  <a:pt x="240132" y="221173"/>
                  <a:pt x="280791" y="412297"/>
                  <a:pt x="280791" y="612917"/>
                </a:cubicBezTo>
                <a:cubicBezTo>
                  <a:pt x="280791" y="813537"/>
                  <a:pt x="240132" y="1004661"/>
                  <a:pt x="166606" y="1178497"/>
                </a:cubicBezTo>
                <a:lnTo>
                  <a:pt x="143802" y="1225834"/>
                </a:lnTo>
                <a:lnTo>
                  <a:pt x="118474" y="1184142"/>
                </a:lnTo>
                <a:cubicBezTo>
                  <a:pt x="81577" y="1116220"/>
                  <a:pt x="51056" y="1044333"/>
                  <a:pt x="27712" y="969282"/>
                </a:cubicBezTo>
                <a:lnTo>
                  <a:pt x="0" y="861504"/>
                </a:lnTo>
                <a:lnTo>
                  <a:pt x="1817" y="854435"/>
                </a:lnTo>
                <a:cubicBezTo>
                  <a:pt x="17781" y="776423"/>
                  <a:pt x="26164" y="695649"/>
                  <a:pt x="26164" y="612917"/>
                </a:cubicBezTo>
                <a:cubicBezTo>
                  <a:pt x="26164" y="530185"/>
                  <a:pt x="17781" y="449412"/>
                  <a:pt x="1817" y="371399"/>
                </a:cubicBezTo>
                <a:lnTo>
                  <a:pt x="0" y="364331"/>
                </a:lnTo>
                <a:lnTo>
                  <a:pt x="27712" y="256552"/>
                </a:lnTo>
                <a:cubicBezTo>
                  <a:pt x="51056" y="181501"/>
                  <a:pt x="81577" y="109614"/>
                  <a:pt x="118474" y="41692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051755" y="3419083"/>
            <a:ext cx="1968919" cy="705534"/>
          </a:xfrm>
          <a:custGeom>
            <a:avLst/>
            <a:gdLst>
              <a:gd name="connsiteX0" fmla="*/ 143803 w 2344455"/>
              <a:gd name="connsiteY0" fmla="*/ 0 h 840102"/>
              <a:gd name="connsiteX1" fmla="*/ 178502 w 2344455"/>
              <a:gd name="connsiteY1" fmla="*/ 57116 h 840102"/>
              <a:gd name="connsiteX2" fmla="*/ 1172228 w 2344455"/>
              <a:gd name="connsiteY2" fmla="*/ 585475 h 840102"/>
              <a:gd name="connsiteX3" fmla="*/ 2165954 w 2344455"/>
              <a:gd name="connsiteY3" fmla="*/ 57116 h 840102"/>
              <a:gd name="connsiteX4" fmla="*/ 2200652 w 2344455"/>
              <a:gd name="connsiteY4" fmla="*/ 0 h 840102"/>
              <a:gd name="connsiteX5" fmla="*/ 2239036 w 2344455"/>
              <a:gd name="connsiteY5" fmla="*/ 79678 h 840102"/>
              <a:gd name="connsiteX6" fmla="*/ 2311817 w 2344455"/>
              <a:gd name="connsiteY6" fmla="*/ 199480 h 840102"/>
              <a:gd name="connsiteX7" fmla="*/ 2344455 w 2344455"/>
              <a:gd name="connsiteY7" fmla="*/ 243127 h 840102"/>
              <a:gd name="connsiteX8" fmla="*/ 2293448 w 2344455"/>
              <a:gd name="connsiteY8" fmla="*/ 311338 h 840102"/>
              <a:gd name="connsiteX9" fmla="*/ 1172228 w 2344455"/>
              <a:gd name="connsiteY9" fmla="*/ 840102 h 840102"/>
              <a:gd name="connsiteX10" fmla="*/ 51008 w 2344455"/>
              <a:gd name="connsiteY10" fmla="*/ 311338 h 840102"/>
              <a:gd name="connsiteX11" fmla="*/ 0 w 2344455"/>
              <a:gd name="connsiteY11" fmla="*/ 243127 h 840102"/>
              <a:gd name="connsiteX12" fmla="*/ 32639 w 2344455"/>
              <a:gd name="connsiteY12" fmla="*/ 199480 h 840102"/>
              <a:gd name="connsiteX13" fmla="*/ 105420 w 2344455"/>
              <a:gd name="connsiteY13" fmla="*/ 79678 h 840102"/>
              <a:gd name="connsiteX14" fmla="*/ 143803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2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5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020673" y="3419083"/>
            <a:ext cx="1968920" cy="705534"/>
          </a:xfrm>
          <a:custGeom>
            <a:avLst/>
            <a:gdLst>
              <a:gd name="connsiteX0" fmla="*/ 143803 w 2344456"/>
              <a:gd name="connsiteY0" fmla="*/ 0 h 840102"/>
              <a:gd name="connsiteX1" fmla="*/ 178502 w 2344456"/>
              <a:gd name="connsiteY1" fmla="*/ 57116 h 840102"/>
              <a:gd name="connsiteX2" fmla="*/ 1172228 w 2344456"/>
              <a:gd name="connsiteY2" fmla="*/ 585475 h 840102"/>
              <a:gd name="connsiteX3" fmla="*/ 2165954 w 2344456"/>
              <a:gd name="connsiteY3" fmla="*/ 57116 h 840102"/>
              <a:gd name="connsiteX4" fmla="*/ 2200653 w 2344456"/>
              <a:gd name="connsiteY4" fmla="*/ 0 h 840102"/>
              <a:gd name="connsiteX5" fmla="*/ 2239036 w 2344456"/>
              <a:gd name="connsiteY5" fmla="*/ 79678 h 840102"/>
              <a:gd name="connsiteX6" fmla="*/ 2311817 w 2344456"/>
              <a:gd name="connsiteY6" fmla="*/ 199480 h 840102"/>
              <a:gd name="connsiteX7" fmla="*/ 2344456 w 2344456"/>
              <a:gd name="connsiteY7" fmla="*/ 243127 h 840102"/>
              <a:gd name="connsiteX8" fmla="*/ 2293448 w 2344456"/>
              <a:gd name="connsiteY8" fmla="*/ 311338 h 840102"/>
              <a:gd name="connsiteX9" fmla="*/ 1172228 w 2344456"/>
              <a:gd name="connsiteY9" fmla="*/ 840102 h 840102"/>
              <a:gd name="connsiteX10" fmla="*/ 51008 w 2344456"/>
              <a:gd name="connsiteY10" fmla="*/ 311338 h 840102"/>
              <a:gd name="connsiteX11" fmla="*/ 0 w 2344456"/>
              <a:gd name="connsiteY11" fmla="*/ 243127 h 840102"/>
              <a:gd name="connsiteX12" fmla="*/ 32639 w 2344456"/>
              <a:gd name="connsiteY12" fmla="*/ 199480 h 840102"/>
              <a:gd name="connsiteX13" fmla="*/ 105420 w 2344456"/>
              <a:gd name="connsiteY13" fmla="*/ 79678 h 840102"/>
              <a:gd name="connsiteX14" fmla="*/ 143803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3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6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318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알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7473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즘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3599" y="2614639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질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70294" y="2614639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문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17D8F-7BF4-4EAB-9E90-5096970A5169}"/>
              </a:ext>
            </a:extLst>
          </p:cNvPr>
          <p:cNvSpPr txBox="1"/>
          <p:nvPr/>
        </p:nvSpPr>
        <p:spPr>
          <a:xfrm>
            <a:off x="5456676" y="2453741"/>
            <a:ext cx="5351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 기반 컨테이너이며 균형 </a:t>
            </a:r>
            <a:r>
              <a:rPr lang="ko-KR" altLang="en-US" dirty="0" err="1"/>
              <a:t>이진트리로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값은 중복 허용 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원소가 삽입되면 자동으로 정렬됨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</a:t>
            </a:r>
            <a:r>
              <a:rPr lang="ko-KR" altLang="en-US" dirty="0"/>
              <a:t>과 다르게 </a:t>
            </a:r>
            <a:r>
              <a:rPr lang="en-US" altLang="ko-KR" dirty="0"/>
              <a:t>key</a:t>
            </a:r>
            <a:r>
              <a:rPr lang="ko-KR" altLang="en-US" dirty="0"/>
              <a:t>만 저장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EB763-0C78-4C96-9590-F3ACB3B4546C}"/>
              </a:ext>
            </a:extLst>
          </p:cNvPr>
          <p:cNvSpPr txBox="1"/>
          <p:nvPr/>
        </p:nvSpPr>
        <p:spPr>
          <a:xfrm>
            <a:off x="1049083" y="2982573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Set&lt;[Data Type]&gt; [</a:t>
            </a:r>
            <a:r>
              <a:rPr lang="ko-KR" altLang="en-US" sz="2000" i="1" dirty="0"/>
              <a:t>변수이름</a:t>
            </a:r>
            <a:r>
              <a:rPr lang="en-US" altLang="ko-KR" sz="2000" i="1" dirty="0"/>
              <a:t>]</a:t>
            </a:r>
            <a:endParaRPr lang="ko-KR" altLang="en-US" sz="20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FBA7071-F9C3-43E2-AFD6-1D37657EE7EA}"/>
              </a:ext>
            </a:extLst>
          </p:cNvPr>
          <p:cNvSpPr txBox="1"/>
          <p:nvPr/>
        </p:nvSpPr>
        <p:spPr>
          <a:xfrm>
            <a:off x="1090583" y="2453741"/>
            <a:ext cx="322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#include&lt;set&gt;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6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43954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17D8F-7BF4-4EAB-9E90-5096970A5169}"/>
              </a:ext>
            </a:extLst>
          </p:cNvPr>
          <p:cNvSpPr txBox="1"/>
          <p:nvPr/>
        </p:nvSpPr>
        <p:spPr>
          <a:xfrm>
            <a:off x="5486659" y="2283273"/>
            <a:ext cx="5351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&lt;</a:t>
            </a:r>
            <a:r>
              <a:rPr lang="ko-KR" altLang="en-US" dirty="0"/>
              <a:t>이 조건에 사용하면 좋다</a:t>
            </a:r>
            <a:r>
              <a:rPr lang="en-US" altLang="ko-KR" dirty="0"/>
              <a:t>!&gt;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정렬해야 한다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key</a:t>
            </a:r>
            <a:r>
              <a:rPr lang="ko-KR" altLang="en-US" dirty="0"/>
              <a:t>가 있는지 없는지 알아야 할 때</a:t>
            </a:r>
            <a:endParaRPr lang="en-US" altLang="ko-KR" dirty="0"/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/>
              <a:t>많은 자료를 저장하고</a:t>
            </a:r>
            <a:r>
              <a:rPr lang="en-US" altLang="ko-KR" dirty="0"/>
              <a:t>, </a:t>
            </a:r>
            <a:r>
              <a:rPr lang="ko-KR" altLang="en-US" dirty="0"/>
              <a:t>검색 속도가 빨라야 할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EB763-0C78-4C96-9590-F3ACB3B4546C}"/>
              </a:ext>
            </a:extLst>
          </p:cNvPr>
          <p:cNvSpPr txBox="1"/>
          <p:nvPr/>
        </p:nvSpPr>
        <p:spPr>
          <a:xfrm>
            <a:off x="1049083" y="2982573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Set&lt;[Data Type]&gt; [</a:t>
            </a:r>
            <a:r>
              <a:rPr lang="ko-KR" altLang="en-US" sz="2000" i="1" dirty="0"/>
              <a:t>변수이름</a:t>
            </a:r>
            <a:r>
              <a:rPr lang="en-US" altLang="ko-KR" sz="2000" i="1" dirty="0"/>
              <a:t>]</a:t>
            </a:r>
            <a:endParaRPr lang="ko-KR" alt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DFAD1-523C-4480-B290-B8BF5D062AC3}"/>
              </a:ext>
            </a:extLst>
          </p:cNvPr>
          <p:cNvSpPr txBox="1"/>
          <p:nvPr/>
        </p:nvSpPr>
        <p:spPr>
          <a:xfrm>
            <a:off x="1090583" y="2453741"/>
            <a:ext cx="322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#include&lt;set&gt;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8727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320E3C1-5655-47CA-9C14-19F9534C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46885"/>
              </p:ext>
            </p:extLst>
          </p:nvPr>
        </p:nvGraphicFramePr>
        <p:xfrm>
          <a:off x="2912696" y="2054400"/>
          <a:ext cx="6096001" cy="1710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5">
                  <a:extLst>
                    <a:ext uri="{9D8B030D-6E8A-4147-A177-3AD203B41FA5}">
                      <a16:colId xmlns:a16="http://schemas.microsoft.com/office/drawing/2014/main" val="3948029749"/>
                    </a:ext>
                  </a:extLst>
                </a:gridCol>
                <a:gridCol w="4111256">
                  <a:extLst>
                    <a:ext uri="{9D8B030D-6E8A-4147-A177-3AD203B41FA5}">
                      <a16:colId xmlns:a16="http://schemas.microsoft.com/office/drawing/2014/main" val="1460353584"/>
                    </a:ext>
                  </a:extLst>
                </a:gridCol>
              </a:tblGrid>
              <a:tr h="258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938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insert(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 err="1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4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500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find(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와 연관된 원소의 반복자 반환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7112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erase(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>
                          <a:latin typeface="+mn-ea"/>
                          <a:ea typeface="+mn-ea"/>
                        </a:rPr>
                        <a:t>i </a:t>
                      </a:r>
                      <a:r>
                        <a:rPr lang="ko-KR" altLang="en-US" sz="1400" b="0" i="0" dirty="0">
                          <a:latin typeface="+mn-ea"/>
                          <a:ea typeface="+mn-ea"/>
                        </a:rPr>
                        <a:t>위치의 원소 삭제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1193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1700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b="0" i="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8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5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357" y="319239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580EBA-1812-4F4F-93CD-26EE33D4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6" y="2106578"/>
            <a:ext cx="4034432" cy="31447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DAD092-F19A-4427-BBE7-425746FE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6" y="5535516"/>
            <a:ext cx="1714321" cy="5762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2605AE-C054-4813-A112-30A70822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46" y="2105997"/>
            <a:ext cx="3750416" cy="31447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0A70C2-9D00-431B-B52B-34C860981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915" y="5535515"/>
            <a:ext cx="1280065" cy="6325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B483DB-09CC-4691-9BEB-05AC7CAFB59E}"/>
              </a:ext>
            </a:extLst>
          </p:cNvPr>
          <p:cNvSpPr txBox="1"/>
          <p:nvPr/>
        </p:nvSpPr>
        <p:spPr>
          <a:xfrm>
            <a:off x="867076" y="1442906"/>
            <a:ext cx="1364396" cy="37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&lt;Insert&gt;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241AA-3AE9-43C7-A327-45D3637ED653}"/>
              </a:ext>
            </a:extLst>
          </p:cNvPr>
          <p:cNvSpPr txBox="1"/>
          <p:nvPr/>
        </p:nvSpPr>
        <p:spPr>
          <a:xfrm>
            <a:off x="5955646" y="1442906"/>
            <a:ext cx="1364396" cy="37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&lt;erase&gt;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7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357" y="33211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2508565" y="734699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B1AB3A-5A9A-4C0C-A94D-396BECA9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1" y="1881187"/>
            <a:ext cx="3057525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EDA77E-80DF-4551-9320-ED4BE773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51" y="5311753"/>
            <a:ext cx="1491567" cy="677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20C39-A4D1-452D-A5A4-1EC7D3D7DE22}"/>
              </a:ext>
            </a:extLst>
          </p:cNvPr>
          <p:cNvSpPr txBox="1"/>
          <p:nvPr/>
        </p:nvSpPr>
        <p:spPr>
          <a:xfrm>
            <a:off x="1466751" y="1383061"/>
            <a:ext cx="1364396" cy="37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&lt;find&gt;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B8113F-05CD-4F64-9C1E-34E84D256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00" y="2031303"/>
            <a:ext cx="4433366" cy="2649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8E7A0-A713-4035-B039-DB20B6835B82}"/>
              </a:ext>
            </a:extLst>
          </p:cNvPr>
          <p:cNvSpPr txBox="1"/>
          <p:nvPr/>
        </p:nvSpPr>
        <p:spPr>
          <a:xfrm>
            <a:off x="6801967" y="5078468"/>
            <a:ext cx="204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/>
              <a:t>O(</a:t>
            </a:r>
            <a:r>
              <a:rPr lang="en-US" altLang="ko-KR" sz="3200" i="1" dirty="0" err="1"/>
              <a:t>logn</a:t>
            </a:r>
            <a:r>
              <a:rPr lang="en-US" altLang="ko-KR" sz="3200" i="1" dirty="0"/>
              <a:t>)</a:t>
            </a:r>
            <a:endParaRPr lang="ko-KR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76165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77" y="34116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multiset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A976-3B13-4104-8244-401AA0545D1E}"/>
              </a:ext>
            </a:extLst>
          </p:cNvPr>
          <p:cNvSpPr txBox="1"/>
          <p:nvPr/>
        </p:nvSpPr>
        <p:spPr>
          <a:xfrm>
            <a:off x="3817247" y="732041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정의</a:t>
            </a:r>
            <a:r>
              <a:rPr lang="en-US" altLang="ko-KR" i="1" u="sng" dirty="0"/>
              <a:t>: key</a:t>
            </a:r>
            <a:r>
              <a:rPr lang="ko-KR" altLang="en-US" i="1" u="sng" dirty="0"/>
              <a:t>라 불리는 원소</a:t>
            </a:r>
            <a:r>
              <a:rPr lang="en-US" altLang="ko-KR" i="1" u="sng" dirty="0"/>
              <a:t>(value)</a:t>
            </a:r>
            <a:r>
              <a:rPr lang="ko-KR" altLang="en-US" i="1" u="sng" dirty="0"/>
              <a:t>의 집합으로 이루어진 컨테이너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E8BE5-FA11-497C-BF04-59748058D370}"/>
              </a:ext>
            </a:extLst>
          </p:cNvPr>
          <p:cNvSpPr txBox="1"/>
          <p:nvPr/>
        </p:nvSpPr>
        <p:spPr>
          <a:xfrm>
            <a:off x="1090583" y="2453741"/>
            <a:ext cx="322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#include&lt;set&gt;</a:t>
            </a:r>
            <a:endParaRPr lang="ko-KR" altLang="en-US" sz="2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4027B-1377-43FE-8B6D-B8A178BF0195}"/>
              </a:ext>
            </a:extLst>
          </p:cNvPr>
          <p:cNvSpPr txBox="1"/>
          <p:nvPr/>
        </p:nvSpPr>
        <p:spPr>
          <a:xfrm>
            <a:off x="1049083" y="2982573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multiset&lt;[Data Type]&gt; [</a:t>
            </a:r>
            <a:r>
              <a:rPr lang="ko-KR" altLang="en-US" sz="2000" i="1" dirty="0"/>
              <a:t>변수이름</a:t>
            </a:r>
            <a:r>
              <a:rPr lang="en-US" altLang="ko-KR" sz="2000" i="1" dirty="0"/>
              <a:t>]</a:t>
            </a:r>
            <a:endParaRPr lang="ko-KR" altLang="en-US" sz="2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BA17F-7AA7-4390-9ACB-56107B3ED6D1}"/>
              </a:ext>
            </a:extLst>
          </p:cNvPr>
          <p:cNvSpPr txBox="1"/>
          <p:nvPr/>
        </p:nvSpPr>
        <p:spPr>
          <a:xfrm>
            <a:off x="5849683" y="2520908"/>
            <a:ext cx="3712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과 구별되는 가장 큰 특징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 </a:t>
            </a:r>
            <a:r>
              <a:rPr lang="ko-KR" altLang="en-US" dirty="0"/>
              <a:t>값이 </a:t>
            </a:r>
            <a:r>
              <a:rPr lang="ko-KR" altLang="en-US" dirty="0">
                <a:solidFill>
                  <a:srgbClr val="FF0000"/>
                </a:solidFill>
              </a:rPr>
              <a:t>중복</a:t>
            </a:r>
            <a:r>
              <a:rPr lang="ko-KR" altLang="en-US" dirty="0"/>
              <a:t>된다</a:t>
            </a:r>
          </a:p>
        </p:txBody>
      </p:sp>
    </p:spTree>
    <p:extLst>
      <p:ext uri="{BB962C8B-B14F-4D97-AF65-F5344CB8AC3E}">
        <p14:creationId xmlns:p14="http://schemas.microsoft.com/office/powerpoint/2010/main" val="4006381701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1138</Words>
  <Application>Microsoft Office PowerPoint</Application>
  <PresentationFormat>와이드스크린</PresentationFormat>
  <Paragraphs>256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Spoqa Han Sans</vt:lpstr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장 명지</cp:lastModifiedBy>
  <cp:revision>40</cp:revision>
  <dcterms:created xsi:type="dcterms:W3CDTF">2019-04-05T05:16:35Z</dcterms:created>
  <dcterms:modified xsi:type="dcterms:W3CDTF">2019-04-17T03:46:32Z</dcterms:modified>
</cp:coreProperties>
</file>