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78" r:id="rId5"/>
    <p:sldId id="279" r:id="rId6"/>
    <p:sldId id="259" r:id="rId7"/>
    <p:sldId id="261" r:id="rId8"/>
    <p:sldId id="263" r:id="rId9"/>
    <p:sldId id="280" r:id="rId10"/>
    <p:sldId id="286" r:id="rId11"/>
    <p:sldId id="265" r:id="rId12"/>
    <p:sldId id="267" r:id="rId13"/>
    <p:sldId id="287" r:id="rId14"/>
    <p:sldId id="266" r:id="rId15"/>
    <p:sldId id="269" r:id="rId16"/>
    <p:sldId id="288" r:id="rId17"/>
    <p:sldId id="281" r:id="rId18"/>
    <p:sldId id="270" r:id="rId19"/>
    <p:sldId id="282" r:id="rId20"/>
    <p:sldId id="283" r:id="rId21"/>
    <p:sldId id="289" r:id="rId22"/>
    <p:sldId id="272" r:id="rId23"/>
    <p:sldId id="284" r:id="rId24"/>
    <p:sldId id="273" r:id="rId25"/>
    <p:sldId id="290" r:id="rId26"/>
    <p:sldId id="291" r:id="rId27"/>
    <p:sldId id="275" r:id="rId28"/>
    <p:sldId id="285" r:id="rId29"/>
    <p:sldId id="276" r:id="rId30"/>
    <p:sldId id="292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932" autoAdjust="0"/>
  </p:normalViewPr>
  <p:slideViewPr>
    <p:cSldViewPr snapToGrid="0">
      <p:cViewPr varScale="1">
        <p:scale>
          <a:sx n="80" d="100"/>
          <a:sy n="80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2A175-C14F-4CF7-AD5A-98DAC1589D82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D33F4-21A1-4980-B135-4A1910A4E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4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5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9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6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8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6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4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3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08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중복된 키를 허용하므로 더 이상은 </a:t>
            </a:r>
            <a:r>
              <a:rPr lang="en-US" altLang="ko-KR" dirty="0"/>
              <a:t>[]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접근할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6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항상 특정 규칙에 따라 정렬 되어야 하다 보니 트리 구조 </a:t>
            </a:r>
            <a:r>
              <a:rPr lang="en-US" altLang="ko-KR" dirty="0"/>
              <a:t>- </a:t>
            </a:r>
            <a:r>
              <a:rPr lang="ko-KR" altLang="en-US" dirty="0"/>
              <a:t>연결 리스트 </a:t>
            </a:r>
            <a:r>
              <a:rPr lang="en-US" altLang="ko-KR" dirty="0"/>
              <a:t>- </a:t>
            </a:r>
            <a:r>
              <a:rPr lang="ko-KR" altLang="en-US" dirty="0"/>
              <a:t>와 같은 비 선형적인 구조를 갖게 되고</a:t>
            </a:r>
            <a:endParaRPr lang="en-US" altLang="ko-KR" dirty="0"/>
          </a:p>
          <a:p>
            <a:r>
              <a:rPr lang="en-US" altLang="ko-KR" dirty="0"/>
              <a:t>Binary tree &amp; binary search </a:t>
            </a:r>
            <a:r>
              <a:rPr lang="ko-KR" altLang="en-US" dirty="0"/>
              <a:t>를 기본으로 하기 때문에 검색에 있어 로그 수준의 시간 복잡도를 가지게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정렬된 데이터를 항상 가져야 한다는 특성 때문에 </a:t>
            </a:r>
            <a:r>
              <a:rPr lang="en-US" altLang="ko-KR" dirty="0" err="1"/>
              <a:t>push_back</a:t>
            </a:r>
            <a:r>
              <a:rPr lang="ko-KR" altLang="en-US" dirty="0"/>
              <a:t> 등을</a:t>
            </a:r>
            <a:r>
              <a:rPr lang="en-US" altLang="ko-KR" dirty="0"/>
              <a:t> </a:t>
            </a:r>
            <a:r>
              <a:rPr lang="ko-KR" altLang="en-US" dirty="0"/>
              <a:t>지원하지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자료구조를 유지해야 하기 때문에</a:t>
            </a:r>
            <a:r>
              <a:rPr lang="en-US" altLang="ko-KR" dirty="0"/>
              <a:t>, </a:t>
            </a:r>
            <a:r>
              <a:rPr lang="ko-KR" altLang="en-US" dirty="0"/>
              <a:t>컨테이너 내의 원소를 직접 수정할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11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하나의 </a:t>
            </a:r>
            <a:r>
              <a:rPr lang="en-US" altLang="ko-KR" sz="1200" dirty="0"/>
              <a:t>Key </a:t>
            </a:r>
            <a:r>
              <a:rPr lang="ko-KR" altLang="en-US" sz="1200" dirty="0"/>
              <a:t>와 하나의 </a:t>
            </a:r>
            <a:r>
              <a:rPr lang="en-US" altLang="ko-KR" sz="1200" dirty="0"/>
              <a:t>Value </a:t>
            </a:r>
            <a:r>
              <a:rPr lang="ko-KR" altLang="en-US" sz="1200" dirty="0"/>
              <a:t>가 매칭되지 않으므로</a:t>
            </a:r>
            <a:endParaRPr lang="en-US" altLang="ko-KR" sz="1200" dirty="0"/>
          </a:p>
          <a:p>
            <a:r>
              <a:rPr lang="en-US" altLang="ko-KR" sz="1200" dirty="0"/>
              <a:t>[] </a:t>
            </a:r>
            <a:r>
              <a:rPr lang="ko-KR" altLang="en-US" sz="1200" dirty="0"/>
              <a:t>연산을 통한 접근이 불가능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17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[] </a:t>
            </a:r>
            <a:r>
              <a:rPr lang="ko-KR" altLang="en-US" dirty="0"/>
              <a:t>을 잘못 사용하면 의도치 않은 메모리가 할당될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5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2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3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pair </a:t>
            </a:r>
            <a:r>
              <a:rPr lang="ko-KR" altLang="en-US" dirty="0"/>
              <a:t>는 사실 연관 컨테이너는 아니다</a:t>
            </a:r>
            <a:r>
              <a:rPr lang="en-US" altLang="ko-KR" dirty="0"/>
              <a:t>, </a:t>
            </a:r>
            <a:r>
              <a:rPr lang="ko-KR" altLang="en-US" dirty="0"/>
              <a:t>하지만 연관 컨테이너를 설명하기 위해 꼭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연관 컨테이너는 모두 </a:t>
            </a:r>
            <a:r>
              <a:rPr lang="en-US" altLang="ko-KR" dirty="0"/>
              <a:t>key-value </a:t>
            </a:r>
            <a:r>
              <a:rPr lang="ko-KR" altLang="en-US" dirty="0"/>
              <a:t>시스템으로 이루어져 있기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1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3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4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6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2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find() </a:t>
            </a:r>
            <a:r>
              <a:rPr lang="ko-KR" altLang="en-US" dirty="0"/>
              <a:t>에서 찾지 못했을 경우 </a:t>
            </a:r>
            <a:r>
              <a:rPr lang="en-US" altLang="ko-KR" dirty="0" err="1"/>
              <a:t>container.end</a:t>
            </a:r>
            <a:r>
              <a:rPr lang="en-US" altLang="ko-KR" dirty="0"/>
              <a:t>() </a:t>
            </a:r>
            <a:r>
              <a:rPr lang="ko-KR" altLang="en-US" dirty="0"/>
              <a:t>를 </a:t>
            </a:r>
            <a:r>
              <a:rPr lang="ko-KR" altLang="en-US" dirty="0" err="1"/>
              <a:t>리턴하게</a:t>
            </a:r>
            <a:r>
              <a:rPr lang="ko-KR" altLang="en-US" dirty="0"/>
              <a:t> 되므로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if</a:t>
            </a:r>
            <a:r>
              <a:rPr lang="ko-KR" altLang="en-US" dirty="0"/>
              <a:t>문 방식으로의 비교 연산이 필요하다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3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33F4-21A1-4980-B135-4A1910A4EF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F3C9-3362-4D49-8A24-05F206F12C92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29" y="183697"/>
            <a:ext cx="7886700" cy="8876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3178-51DB-43CC-B89F-FB2EA3D3D058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C498-BE8C-4851-A2D1-220332D474BC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86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812-5C1C-4C7C-9727-CC357CE45336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4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4D77-1216-4B77-AB94-9C5367627E62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1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D4A5-BAB6-4545-9420-203CC68BA26A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 userDrawn="1"/>
        </p:nvSpPr>
        <p:spPr>
          <a:xfrm>
            <a:off x="-11829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Pair - </a:t>
            </a:r>
            <a:r>
              <a:rPr lang="ko-KR" altLang="en-US" dirty="0"/>
              <a:t>사용법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-11829" y="183697"/>
            <a:ext cx="7886700" cy="887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7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236E-D7D8-43BE-99F3-27C21B20E074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-11829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Pair - </a:t>
            </a:r>
            <a:r>
              <a:rPr lang="ko-KR" altLang="en-US" dirty="0"/>
              <a:t>사용법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-11829" y="183697"/>
            <a:ext cx="7886700" cy="887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9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02B7-CA4B-406D-A974-AC6EFF427DF9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1829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Pair - </a:t>
            </a:r>
            <a:r>
              <a:rPr lang="ko-KR" altLang="en-US" dirty="0"/>
              <a:t>사용법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-11829" y="183697"/>
            <a:ext cx="7886700" cy="887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6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0251-E67F-4B0C-9D4E-DBFD00015ABE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6842-1A35-4733-B3C8-3C57E856C8B0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1829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Pair - </a:t>
            </a:r>
            <a:r>
              <a:rPr lang="ko-KR" altLang="en-US" dirty="0"/>
              <a:t>사용법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-11829" y="183697"/>
            <a:ext cx="7886700" cy="887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6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C137-5627-444C-9E49-C82A098A8D5D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1829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Pair - </a:t>
            </a:r>
            <a:r>
              <a:rPr lang="ko-KR" altLang="en-US" dirty="0"/>
              <a:t>사용법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-11829" y="183697"/>
            <a:ext cx="7886700" cy="887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018F-6809-45DB-8DCB-F35127467809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11829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Pair - </a:t>
            </a:r>
            <a:r>
              <a:rPr lang="ko-KR" altLang="en-US" dirty="0"/>
              <a:t>사용법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-11829" y="183697"/>
            <a:ext cx="7886700" cy="887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956-D959-41A8-90D0-CCDF68E15883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1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FFC4-CE9A-4F03-BE81-A462BEF778C0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4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0FA5-60B9-476A-A4FA-A0B9DD961309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273A-6FFD-4DBB-BAFB-11151181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543050"/>
            <a:ext cx="9144000" cy="499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9065-C72E-4F82-BFE6-F7DA6CADDFD7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20112425 </a:t>
            </a:r>
            <a:r>
              <a:rPr lang="ko-KR" altLang="en-US"/>
              <a:t>유영정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273A-6FFD-4DBB-BAFB-111511816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7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6" r:id="rId13"/>
    <p:sldLayoutId id="2147483677" r:id="rId14"/>
    <p:sldLayoutId id="2147483678" r:id="rId15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2742472/how-to-get-matching-key-using-the-value-in-a-map-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1155" y="2929429"/>
            <a:ext cx="5027695" cy="623198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latin typeface="+mn-ea"/>
                <a:ea typeface="+mn-ea"/>
              </a:rPr>
              <a:t>STL</a:t>
            </a:r>
            <a:r>
              <a:rPr lang="ko-KR" altLang="en-US" sz="3000" dirty="0">
                <a:latin typeface="+mn-ea"/>
                <a:ea typeface="+mn-ea"/>
              </a:rPr>
              <a:t> </a:t>
            </a:r>
            <a:r>
              <a:rPr lang="en-US" altLang="ko-KR" sz="3000" dirty="0">
                <a:latin typeface="+mn-ea"/>
                <a:ea typeface="+mn-ea"/>
              </a:rPr>
              <a:t>–</a:t>
            </a:r>
            <a:r>
              <a:rPr lang="ko-KR" altLang="en-US" sz="3000" dirty="0">
                <a:latin typeface="+mn-ea"/>
                <a:ea typeface="+mn-ea"/>
              </a:rPr>
              <a:t> </a:t>
            </a:r>
            <a:r>
              <a:rPr lang="en-US" altLang="ko-KR" sz="3000" dirty="0">
                <a:latin typeface="+mn-ea"/>
                <a:ea typeface="+mn-ea"/>
              </a:rPr>
              <a:t>Association</a:t>
            </a:r>
            <a:r>
              <a:rPr lang="ko-KR" altLang="en-US" sz="3000" dirty="0">
                <a:latin typeface="+mn-ea"/>
                <a:ea typeface="+mn-ea"/>
              </a:rPr>
              <a:t> </a:t>
            </a:r>
            <a:r>
              <a:rPr lang="en-US" altLang="ko-KR" sz="3000" dirty="0">
                <a:latin typeface="+mn-ea"/>
                <a:ea typeface="+mn-ea"/>
              </a:rPr>
              <a:t>Container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11159" y="4731085"/>
            <a:ext cx="3477125" cy="581389"/>
          </a:xfrm>
        </p:spPr>
        <p:txBody>
          <a:bodyPr>
            <a:normAutofit/>
          </a:bodyPr>
          <a:lstStyle/>
          <a:p>
            <a:pPr algn="l"/>
            <a:r>
              <a:rPr lang="ko-KR" altLang="en-US" sz="1125" dirty="0" err="1">
                <a:latin typeface="+mn-ea"/>
              </a:rPr>
              <a:t>유영정</a:t>
            </a:r>
            <a:endParaRPr lang="en-US" altLang="ko-KR" sz="1125" dirty="0">
              <a:latin typeface="+mn-ea"/>
            </a:endParaRPr>
          </a:p>
          <a:p>
            <a:pPr algn="l"/>
            <a:r>
              <a:rPr lang="ko-KR" altLang="en-US" sz="1125" dirty="0">
                <a:latin typeface="+mn-ea"/>
              </a:rPr>
              <a:t>컴퓨터학부 </a:t>
            </a:r>
            <a:r>
              <a:rPr lang="en-US" altLang="ko-KR" sz="1125" dirty="0">
                <a:latin typeface="+mn-ea"/>
              </a:rPr>
              <a:t>/ 20112425</a:t>
            </a:r>
            <a:endParaRPr lang="ko-KR" altLang="en-US" sz="1125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1155" y="3552627"/>
            <a:ext cx="363585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+mn-ea"/>
              </a:rPr>
              <a:t>&lt;</a:t>
            </a:r>
            <a:r>
              <a:rPr lang="ko-KR" altLang="en-US" sz="1350" dirty="0">
                <a:latin typeface="+mn-ea"/>
              </a:rPr>
              <a:t>연관 컨테이너</a:t>
            </a:r>
            <a:r>
              <a:rPr lang="en-US" altLang="ko-KR" sz="1350" dirty="0">
                <a:latin typeface="+mn-ea"/>
              </a:rPr>
              <a:t>&gt;</a:t>
            </a:r>
            <a:endParaRPr lang="ko-KR" altLang="en-US" sz="13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043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4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종합 예제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760" y="5605761"/>
            <a:ext cx="4020488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/>
              <a:t>이렇듯 범위를 지정하여 </a:t>
            </a:r>
            <a:r>
              <a:rPr lang="en-US" altLang="ko-KR" sz="1350" dirty="0"/>
              <a:t>insert </a:t>
            </a:r>
            <a:r>
              <a:rPr lang="ko-KR" altLang="en-US" sz="1350" dirty="0"/>
              <a:t>하는 것도 가능하다</a:t>
            </a:r>
            <a:r>
              <a:rPr lang="en-US" altLang="ko-KR" sz="135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0106" y="5164800"/>
            <a:ext cx="4020488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50" dirty="0"/>
              <a:t>erase</a:t>
            </a:r>
            <a:r>
              <a:rPr lang="ko-KR" altLang="en-US" sz="1350" dirty="0"/>
              <a:t> 도 마찬가지</a:t>
            </a:r>
            <a:endParaRPr lang="en-US" altLang="ko-KR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7" y="1845254"/>
            <a:ext cx="3533775" cy="3705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4378"/>
            <a:ext cx="407670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708390" y="3585409"/>
            <a:ext cx="3912203" cy="300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00106" y="2822572"/>
            <a:ext cx="4020487" cy="52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erase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셋으로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set2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와의 차집합은 구할 수 없음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erase()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자신의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이터레이터만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허용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합니다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45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741405"/>
            <a:ext cx="7886700" cy="2156828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70C0"/>
                </a:solidFill>
              </a:rPr>
              <a:t>N</a:t>
            </a:r>
            <a:r>
              <a:rPr lang="ko-KR" altLang="en-US" dirty="0"/>
              <a:t> 개의 데이터에 대해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i</a:t>
            </a:r>
            <a:r>
              <a:rPr lang="ko-KR" altLang="en-US" dirty="0"/>
              <a:t>번째 입력이 들어왔을 때 </a:t>
            </a:r>
            <a:r>
              <a:rPr lang="en-US" altLang="ko-KR" dirty="0"/>
              <a:t>(1 &lt;= </a:t>
            </a:r>
            <a:r>
              <a:rPr lang="en-US" altLang="ko-KR" dirty="0" err="1"/>
              <a:t>i</a:t>
            </a:r>
            <a:r>
              <a:rPr lang="en-US" altLang="ko-KR" dirty="0"/>
              <a:t> &lt;= 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Data[0] ~ Data[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를 오름차순 정렬 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각 원소가 몇 번째로 들어온 데이터 인지 출력하라</a:t>
            </a:r>
            <a:r>
              <a:rPr lang="en-US" altLang="ko-KR" dirty="0"/>
              <a:t>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14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8650" y="4160602"/>
            <a:ext cx="7552824" cy="1546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+mn-ea"/>
              </a:rPr>
              <a:t>4</a:t>
            </a:r>
          </a:p>
          <a:p>
            <a:r>
              <a:rPr lang="en-US" altLang="ko-KR" sz="1350" dirty="0">
                <a:latin typeface="+mn-ea"/>
              </a:rPr>
              <a:t>5 9 2 1				// Data[0] … Data[N-1]</a:t>
            </a:r>
          </a:p>
          <a:p>
            <a:r>
              <a:rPr lang="en-US" altLang="ko-KR" sz="1350" dirty="0">
                <a:latin typeface="+mn-ea"/>
              </a:rPr>
              <a:t>---------------</a:t>
            </a:r>
          </a:p>
          <a:p>
            <a:r>
              <a:rPr lang="en-US" altLang="ko-KR" sz="1350" dirty="0">
                <a:latin typeface="+mn-ea"/>
              </a:rPr>
              <a:t>(5 : 1)					// Data = {5}, 5 </a:t>
            </a:r>
            <a:r>
              <a:rPr lang="ko-KR" altLang="en-US" sz="1350" dirty="0">
                <a:latin typeface="+mn-ea"/>
              </a:rPr>
              <a:t>는 첫번째로 입력된 데이터다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en-US" altLang="ko-KR" sz="1350" dirty="0">
                <a:latin typeface="+mn-ea"/>
              </a:rPr>
              <a:t>(5 : 1), (9 : 2)			// Data = {5, 9}, 5</a:t>
            </a:r>
            <a:r>
              <a:rPr lang="ko-KR" altLang="en-US" sz="1350" dirty="0">
                <a:latin typeface="+mn-ea"/>
              </a:rPr>
              <a:t>는 첫번째</a:t>
            </a:r>
            <a:r>
              <a:rPr lang="en-US" altLang="ko-KR" sz="1350" dirty="0">
                <a:latin typeface="+mn-ea"/>
              </a:rPr>
              <a:t>, 9</a:t>
            </a:r>
            <a:r>
              <a:rPr lang="ko-KR" altLang="en-US" sz="1350" dirty="0">
                <a:latin typeface="+mn-ea"/>
              </a:rPr>
              <a:t>는 두번째로 입력된 데이터다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en-US" altLang="ko-KR" sz="1350" dirty="0">
                <a:latin typeface="+mn-ea"/>
              </a:rPr>
              <a:t>(2 : 3), (5 : 1), (9 : 2)		// Data = {2, 5, 9}, … 2</a:t>
            </a:r>
            <a:r>
              <a:rPr lang="ko-KR" altLang="en-US" sz="1350" dirty="0">
                <a:latin typeface="+mn-ea"/>
              </a:rPr>
              <a:t>는 세 번째로 입력된 데이터다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en-US" altLang="ko-KR" sz="1350" dirty="0">
                <a:latin typeface="+mn-ea"/>
              </a:rPr>
              <a:t>(1 : 4), (2 : 3), (5 : 1), (9 : 2)	// Data = {1, 2, 5, 9} </a:t>
            </a:r>
            <a:r>
              <a:rPr lang="ko-KR" altLang="en-US" sz="1350" dirty="0">
                <a:latin typeface="+mn-ea"/>
              </a:rPr>
              <a:t>각각의 값과 입력된 순서이다</a:t>
            </a:r>
            <a:r>
              <a:rPr lang="en-US" altLang="ko-KR" sz="135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37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23900" y="2152652"/>
            <a:ext cx="4395788" cy="3813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의식의 흐름 대로 </a:t>
            </a:r>
            <a:r>
              <a:rPr lang="en-US" altLang="ko-KR" dirty="0"/>
              <a:t>…..</a:t>
            </a:r>
          </a:p>
          <a:p>
            <a:pPr marL="0" indent="0">
              <a:buNone/>
            </a:pP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&lt; pair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Data;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first -&gt; value</a:t>
            </a:r>
          </a:p>
          <a:p>
            <a:pPr marL="0" indent="0">
              <a:buNone/>
            </a:pPr>
            <a:r>
              <a:rPr lang="en-US" altLang="ko-KR" dirty="0"/>
              <a:t>second -&gt;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데이터를 받을 때 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정렬해서 결과를 얻는다면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910144" y="3504146"/>
            <a:ext cx="2180404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2700" b="1" dirty="0"/>
              <a:t>O ( n^2 log n )</a:t>
            </a:r>
            <a:endParaRPr lang="ko-KR" altLang="en-US" sz="2700" b="1" dirty="0"/>
          </a:p>
        </p:txBody>
      </p:sp>
      <p:sp>
        <p:nvSpPr>
          <p:cNvPr id="24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 예제</a:t>
            </a:r>
          </a:p>
        </p:txBody>
      </p:sp>
    </p:spTree>
    <p:extLst>
      <p:ext uri="{BB962C8B-B14F-4D97-AF65-F5344CB8AC3E}">
        <p14:creationId xmlns:p14="http://schemas.microsoft.com/office/powerpoint/2010/main" val="3436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4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 예제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04021" y="5315258"/>
            <a:ext cx="49359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/>
              <a:t>O ( n^2 log n ) : </a:t>
            </a:r>
            <a:r>
              <a:rPr lang="ko-KR" altLang="en-US" sz="2700" b="1" dirty="0"/>
              <a:t>굉장히 비효율적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03120" y="2727732"/>
            <a:ext cx="2331118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+mn-ea"/>
              </a:rPr>
              <a:t>4</a:t>
            </a:r>
          </a:p>
          <a:p>
            <a:r>
              <a:rPr lang="en-US" altLang="ko-KR" sz="1350" dirty="0">
                <a:latin typeface="+mn-ea"/>
              </a:rPr>
              <a:t>5 9 2 1 </a:t>
            </a:r>
          </a:p>
          <a:p>
            <a:r>
              <a:rPr lang="en-US" altLang="ko-KR" sz="1350" dirty="0">
                <a:latin typeface="+mn-ea"/>
              </a:rPr>
              <a:t>(5 : 1)	</a:t>
            </a:r>
          </a:p>
          <a:p>
            <a:r>
              <a:rPr lang="en-US" altLang="ko-KR" sz="1350" dirty="0">
                <a:latin typeface="+mn-ea"/>
              </a:rPr>
              <a:t>(5 : 1), (9 : 2)</a:t>
            </a:r>
          </a:p>
          <a:p>
            <a:r>
              <a:rPr lang="en-US" altLang="ko-KR" sz="1350" dirty="0">
                <a:latin typeface="+mn-ea"/>
              </a:rPr>
              <a:t>(2 : 3), (5 : 1), (9 : 2)</a:t>
            </a:r>
          </a:p>
          <a:p>
            <a:r>
              <a:rPr lang="en-US" altLang="ko-KR" sz="1350" dirty="0">
                <a:latin typeface="+mn-ea"/>
              </a:rPr>
              <a:t>(1 : 4), (2 : 3), (5 : 1), (9 : 2)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5" y="1696934"/>
            <a:ext cx="4162425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99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09416" y="5417467"/>
            <a:ext cx="657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O ( n ^ 2 )</a:t>
            </a:r>
          </a:p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출력 부분을 제외하면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r>
              <a:rPr lang="en-US" altLang="ko-KR" sz="2400" b="1" dirty="0">
                <a:latin typeface="+mn-ea"/>
              </a:rPr>
              <a:t> O ( n log n 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4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 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53" y="1668909"/>
            <a:ext cx="4124325" cy="3705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543753" y="2969740"/>
            <a:ext cx="2331118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+mn-ea"/>
              </a:rPr>
              <a:t>4</a:t>
            </a:r>
          </a:p>
          <a:p>
            <a:r>
              <a:rPr lang="en-US" altLang="ko-KR" sz="1350" dirty="0">
                <a:latin typeface="+mn-ea"/>
              </a:rPr>
              <a:t>5 9 2 1 </a:t>
            </a:r>
          </a:p>
          <a:p>
            <a:r>
              <a:rPr lang="en-US" altLang="ko-KR" sz="1350" dirty="0">
                <a:latin typeface="+mn-ea"/>
              </a:rPr>
              <a:t>(5 : 1)	</a:t>
            </a:r>
          </a:p>
          <a:p>
            <a:r>
              <a:rPr lang="en-US" altLang="ko-KR" sz="1350" dirty="0">
                <a:latin typeface="+mn-ea"/>
              </a:rPr>
              <a:t>(5 : 1), (9 : 2)</a:t>
            </a:r>
          </a:p>
          <a:p>
            <a:r>
              <a:rPr lang="en-US" altLang="ko-KR" sz="1350" dirty="0">
                <a:latin typeface="+mn-ea"/>
              </a:rPr>
              <a:t>(2 : 3), (5 : 1), (9 : 2)</a:t>
            </a:r>
          </a:p>
          <a:p>
            <a:r>
              <a:rPr lang="en-US" altLang="ko-KR" sz="1350" dirty="0">
                <a:latin typeface="+mn-ea"/>
              </a:rPr>
              <a:t>(1 : 4), (2 : 3), (5 : 1), (9 : 2)</a:t>
            </a:r>
          </a:p>
        </p:txBody>
      </p:sp>
    </p:spTree>
    <p:extLst>
      <p:ext uri="{BB962C8B-B14F-4D97-AF65-F5344CB8AC3E}">
        <p14:creationId xmlns:p14="http://schemas.microsoft.com/office/powerpoint/2010/main" val="353695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MultiSet</a:t>
            </a:r>
            <a:endParaRPr lang="ko-KR" altLang="en-US" dirty="0"/>
          </a:p>
        </p:txBody>
      </p:sp>
      <p:sp>
        <p:nvSpPr>
          <p:cNvPr id="10" name="내용 개체 틀 11"/>
          <p:cNvSpPr>
            <a:spLocks noGrp="1"/>
          </p:cNvSpPr>
          <p:nvPr>
            <p:ph idx="4294967295"/>
          </p:nvPr>
        </p:nvSpPr>
        <p:spPr>
          <a:xfrm>
            <a:off x="3275597" y="2387288"/>
            <a:ext cx="2522538" cy="10826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(2);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(1);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(2);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s = { 1 , 2 , 2 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903" y="3258937"/>
            <a:ext cx="2783975" cy="1131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7156" indent="-257156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350" dirty="0"/>
              <a:t>set </a:t>
            </a:r>
            <a:r>
              <a:rPr lang="ko-KR" altLang="en-US" sz="1350" dirty="0"/>
              <a:t>과 기본적으로는 모두 동일</a:t>
            </a:r>
            <a:endParaRPr lang="en-US" altLang="ko-KR" sz="1350" dirty="0"/>
          </a:p>
          <a:p>
            <a:pPr marL="257156" indent="-257156">
              <a:lnSpc>
                <a:spcPct val="250000"/>
              </a:lnSpc>
              <a:buFont typeface="+mj-lt"/>
              <a:buAutoNum type="arabicPeriod"/>
            </a:pPr>
            <a:r>
              <a:rPr lang="ko-KR" altLang="en-US" sz="1350" dirty="0"/>
              <a:t>중복된 </a:t>
            </a:r>
            <a:r>
              <a:rPr lang="en-US" altLang="ko-KR" sz="1350" dirty="0"/>
              <a:t>key </a:t>
            </a:r>
            <a:r>
              <a:rPr lang="ko-KR" altLang="en-US" sz="1350" dirty="0"/>
              <a:t>를 허용함</a:t>
            </a:r>
            <a:endParaRPr lang="en-US" altLang="ko-KR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275597" y="2087206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insert()</a:t>
            </a:r>
          </a:p>
        </p:txBody>
      </p:sp>
      <p:sp>
        <p:nvSpPr>
          <p:cNvPr id="12" name="내용 개체 틀 11"/>
          <p:cNvSpPr txBox="1">
            <a:spLocks/>
          </p:cNvSpPr>
          <p:nvPr/>
        </p:nvSpPr>
        <p:spPr>
          <a:xfrm>
            <a:off x="3275602" y="4502952"/>
            <a:ext cx="252257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s.erase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s = { 1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600" y="4225952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erase()</a:t>
            </a:r>
          </a:p>
        </p:txBody>
      </p:sp>
      <p:sp>
        <p:nvSpPr>
          <p:cNvPr id="14" name="내용 개체 틀 11"/>
          <p:cNvSpPr txBox="1">
            <a:spLocks/>
          </p:cNvSpPr>
          <p:nvPr/>
        </p:nvSpPr>
        <p:spPr>
          <a:xfrm>
            <a:off x="6115054" y="2370449"/>
            <a:ext cx="252257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it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s.find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*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2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*(++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it)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2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052" y="2093450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find()</a:t>
            </a:r>
          </a:p>
        </p:txBody>
      </p:sp>
      <p:sp>
        <p:nvSpPr>
          <p:cNvPr id="16" name="내용 개체 틀 11"/>
          <p:cNvSpPr txBox="1">
            <a:spLocks/>
          </p:cNvSpPr>
          <p:nvPr/>
        </p:nvSpPr>
        <p:spPr>
          <a:xfrm>
            <a:off x="6115054" y="4502952"/>
            <a:ext cx="252257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count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s.count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count = 2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multiset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이므로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2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이상의 값도</a:t>
            </a:r>
            <a:endParaRPr lang="en-US" altLang="ko-KR" sz="1200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가질 수 있다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049" y="4225952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count()</a:t>
            </a:r>
          </a:p>
        </p:txBody>
      </p:sp>
      <p:sp>
        <p:nvSpPr>
          <p:cNvPr id="26" name="직사각형 30"/>
          <p:cNvSpPr/>
          <p:nvPr/>
        </p:nvSpPr>
        <p:spPr>
          <a:xfrm>
            <a:off x="-11829" y="1146764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간단한 멤버 함수 예제</a:t>
            </a:r>
          </a:p>
        </p:txBody>
      </p:sp>
      <p:sp>
        <p:nvSpPr>
          <p:cNvPr id="18" name="내용 개체 틀 11"/>
          <p:cNvSpPr txBox="1">
            <a:spLocks/>
          </p:cNvSpPr>
          <p:nvPr/>
        </p:nvSpPr>
        <p:spPr>
          <a:xfrm>
            <a:off x="639102" y="2387288"/>
            <a:ext cx="2319576" cy="81339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ko-KR" sz="1500" dirty="0">
                <a:solidFill>
                  <a:srgbClr val="2B91AF"/>
                </a:solidFill>
                <a:latin typeface="+mn-ea"/>
              </a:rPr>
              <a:t>multiset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&gt; s;</a:t>
            </a:r>
          </a:p>
        </p:txBody>
      </p:sp>
    </p:spTree>
    <p:extLst>
      <p:ext uri="{BB962C8B-B14F-4D97-AF65-F5344CB8AC3E}">
        <p14:creationId xmlns:p14="http://schemas.microsoft.com/office/powerpoint/2010/main" val="186793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MultiSet</a:t>
            </a:r>
            <a:endParaRPr lang="ko-KR" altLang="en-US" dirty="0"/>
          </a:p>
        </p:txBody>
      </p:sp>
      <p:sp>
        <p:nvSpPr>
          <p:cNvPr id="4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종합 예제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6275" y="2957870"/>
            <a:ext cx="4172889" cy="15465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/>
              <a:t>multiset </a:t>
            </a:r>
            <a:r>
              <a:rPr lang="ko-KR" altLang="en-US" sz="1350" dirty="0"/>
              <a:t>에는 </a:t>
            </a:r>
            <a:r>
              <a:rPr lang="ko-KR" altLang="en-US" sz="1350" dirty="0">
                <a:solidFill>
                  <a:srgbClr val="FF0000"/>
                </a:solidFill>
              </a:rPr>
              <a:t>같은 값을 여러 개</a:t>
            </a:r>
            <a:r>
              <a:rPr lang="ko-KR" altLang="en-US" sz="1350" dirty="0"/>
              <a:t> 넣을 수 있다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en-US" altLang="ko-KR" sz="1350" dirty="0"/>
              <a:t>find </a:t>
            </a:r>
            <a:r>
              <a:rPr lang="ko-KR" altLang="en-US" sz="1350" dirty="0"/>
              <a:t>는 해당 원소가 </a:t>
            </a:r>
            <a:r>
              <a:rPr lang="ko-KR" altLang="en-US" sz="1350" dirty="0">
                <a:solidFill>
                  <a:srgbClr val="FF0000"/>
                </a:solidFill>
              </a:rPr>
              <a:t>시작하는 지점</a:t>
            </a:r>
            <a:r>
              <a:rPr lang="ko-KR" altLang="en-US" sz="1350" dirty="0"/>
              <a:t>을 알려준다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en-US" altLang="ko-KR" sz="1350" dirty="0"/>
              <a:t>erase </a:t>
            </a:r>
            <a:r>
              <a:rPr lang="ko-KR" altLang="en-US" sz="1350" dirty="0"/>
              <a:t>는 해당 값의 </a:t>
            </a:r>
            <a:r>
              <a:rPr lang="ko-KR" altLang="en-US" sz="1350" dirty="0">
                <a:solidFill>
                  <a:srgbClr val="FF0000"/>
                </a:solidFill>
              </a:rPr>
              <a:t>모든 원소를</a:t>
            </a:r>
            <a:r>
              <a:rPr lang="ko-KR" altLang="en-US" sz="1350" dirty="0"/>
              <a:t> </a:t>
            </a:r>
            <a:r>
              <a:rPr lang="en-US" altLang="ko-KR" sz="1350" dirty="0"/>
              <a:t>multiset </a:t>
            </a:r>
            <a:r>
              <a:rPr lang="ko-KR" altLang="en-US" sz="1350" dirty="0"/>
              <a:t>에서 </a:t>
            </a:r>
            <a:r>
              <a:rPr lang="ko-KR" altLang="en-US" sz="1350" dirty="0">
                <a:solidFill>
                  <a:srgbClr val="FF0000"/>
                </a:solidFill>
              </a:rPr>
              <a:t>지운다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>
                <a:solidFill>
                  <a:srgbClr val="FF0000"/>
                </a:solidFill>
              </a:rPr>
              <a:t>중복 </a:t>
            </a:r>
            <a:r>
              <a:rPr lang="en-US" altLang="ko-KR" sz="1350" dirty="0">
                <a:solidFill>
                  <a:srgbClr val="FF0000"/>
                </a:solidFill>
              </a:rPr>
              <a:t>Key </a:t>
            </a:r>
            <a:r>
              <a:rPr lang="ko-KR" altLang="en-US" sz="1350" dirty="0">
                <a:solidFill>
                  <a:srgbClr val="FF0000"/>
                </a:solidFill>
              </a:rPr>
              <a:t>가 허용</a:t>
            </a:r>
            <a:r>
              <a:rPr lang="ko-KR" altLang="en-US" sz="1350" dirty="0"/>
              <a:t>되므로 </a:t>
            </a:r>
            <a:r>
              <a:rPr lang="en-US" altLang="ko-KR" sz="1350" dirty="0"/>
              <a:t>count </a:t>
            </a:r>
            <a:r>
              <a:rPr lang="ko-KR" altLang="en-US" sz="1350" dirty="0"/>
              <a:t>가 </a:t>
            </a:r>
            <a:r>
              <a:rPr lang="en-US" altLang="ko-KR" sz="1350" dirty="0"/>
              <a:t>2 </a:t>
            </a:r>
            <a:r>
              <a:rPr lang="ko-KR" altLang="en-US" sz="1350" dirty="0"/>
              <a:t>이상 나올 수 있다</a:t>
            </a:r>
            <a:r>
              <a:rPr lang="en-US" altLang="ko-KR" sz="135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6" y="2211922"/>
            <a:ext cx="260032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79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2856" y="1896471"/>
            <a:ext cx="369789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50" dirty="0">
                <a:solidFill>
                  <a:srgbClr val="FF0000"/>
                </a:solidFill>
              </a:rPr>
              <a:t>Key</a:t>
            </a:r>
            <a:r>
              <a:rPr lang="ko-KR" altLang="en-US" sz="1350" dirty="0"/>
              <a:t>와 </a:t>
            </a:r>
            <a:r>
              <a:rPr lang="en-US" altLang="ko-KR" sz="1350" dirty="0">
                <a:solidFill>
                  <a:srgbClr val="FF0000"/>
                </a:solidFill>
              </a:rPr>
              <a:t>Value</a:t>
            </a:r>
            <a:r>
              <a:rPr lang="ko-KR" altLang="en-US" sz="1350" dirty="0"/>
              <a:t>로 이루어진 값을 저장</a:t>
            </a:r>
            <a:endParaRPr lang="en-US" altLang="ko-KR" sz="1350" dirty="0"/>
          </a:p>
          <a:p>
            <a:pPr lvl="1">
              <a:lnSpc>
                <a:spcPct val="150000"/>
              </a:lnSpc>
            </a:pPr>
            <a:r>
              <a:rPr lang="en-US" altLang="ko-KR" sz="1350" dirty="0"/>
              <a:t>(pair</a:t>
            </a:r>
            <a:r>
              <a:rPr lang="ko-KR" altLang="en-US" sz="1350" dirty="0"/>
              <a:t> 를 저장한다</a:t>
            </a:r>
            <a:r>
              <a:rPr lang="en-US" altLang="ko-KR" sz="1350" dirty="0"/>
              <a:t>)</a:t>
            </a:r>
          </a:p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50" dirty="0"/>
              <a:t>중복된 </a:t>
            </a:r>
            <a:r>
              <a:rPr lang="en-US" altLang="ko-KR" sz="1350" dirty="0"/>
              <a:t>Key</a:t>
            </a:r>
            <a:r>
              <a:rPr lang="ko-KR" altLang="en-US" sz="1350" dirty="0"/>
              <a:t> 값을 가질 수 </a:t>
            </a:r>
            <a:r>
              <a:rPr lang="ko-KR" altLang="en-US" sz="1350" dirty="0">
                <a:solidFill>
                  <a:srgbClr val="FF0000"/>
                </a:solidFill>
              </a:rPr>
              <a:t>없다</a:t>
            </a:r>
            <a:r>
              <a:rPr lang="en-US" altLang="ko-KR" sz="1350" dirty="0">
                <a:solidFill>
                  <a:srgbClr val="FF0000"/>
                </a:solidFill>
              </a:rPr>
              <a:t>. </a:t>
            </a:r>
            <a:br>
              <a:rPr lang="en-US" altLang="ko-KR" sz="1350" dirty="0">
                <a:solidFill>
                  <a:srgbClr val="FF0000"/>
                </a:solidFill>
              </a:rPr>
            </a:br>
            <a:r>
              <a:rPr lang="en-US" altLang="ko-KR" sz="1350" dirty="0">
                <a:solidFill>
                  <a:srgbClr val="FF0000"/>
                </a:solidFill>
              </a:rPr>
              <a:t>(</a:t>
            </a:r>
            <a:r>
              <a:rPr lang="ko-KR" altLang="en-US" sz="1350" dirty="0">
                <a:solidFill>
                  <a:srgbClr val="FF0000"/>
                </a:solidFill>
              </a:rPr>
              <a:t>중복된 </a:t>
            </a:r>
            <a:r>
              <a:rPr lang="en-US" altLang="ko-KR" sz="1350" dirty="0">
                <a:solidFill>
                  <a:srgbClr val="FF0000"/>
                </a:solidFill>
              </a:rPr>
              <a:t>Key </a:t>
            </a:r>
            <a:r>
              <a:rPr lang="ko-KR" altLang="en-US" sz="1350" dirty="0">
                <a:solidFill>
                  <a:srgbClr val="FF0000"/>
                </a:solidFill>
              </a:rPr>
              <a:t>입력 시 </a:t>
            </a:r>
            <a:r>
              <a:rPr lang="en-US" altLang="ko-KR" sz="1350" dirty="0">
                <a:solidFill>
                  <a:srgbClr val="FF0000"/>
                </a:solidFill>
              </a:rPr>
              <a:t>Value </a:t>
            </a:r>
            <a:r>
              <a:rPr lang="ko-KR" altLang="en-US" sz="1350" dirty="0">
                <a:solidFill>
                  <a:srgbClr val="FF0000"/>
                </a:solidFill>
              </a:rPr>
              <a:t>가 대체된다</a:t>
            </a:r>
            <a:r>
              <a:rPr lang="en-US" altLang="ko-KR" sz="1350" dirty="0">
                <a:solidFill>
                  <a:srgbClr val="FF0000"/>
                </a:solidFill>
              </a:rPr>
              <a:t>.)</a:t>
            </a:r>
          </a:p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50" dirty="0"/>
              <a:t>항상 </a:t>
            </a:r>
            <a:r>
              <a:rPr lang="ko-KR" altLang="en-US" sz="1350" dirty="0">
                <a:solidFill>
                  <a:srgbClr val="FF0000"/>
                </a:solidFill>
              </a:rPr>
              <a:t>정렬</a:t>
            </a:r>
            <a:r>
              <a:rPr lang="ko-KR" altLang="en-US" sz="1350" dirty="0"/>
              <a:t>된 구조를 유지</a:t>
            </a:r>
            <a:endParaRPr lang="en-US" altLang="ko-KR" sz="1350" dirty="0"/>
          </a:p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50" dirty="0"/>
              <a:t>Key</a:t>
            </a:r>
            <a:r>
              <a:rPr lang="ko-KR" altLang="en-US" sz="1350" dirty="0"/>
              <a:t> 값의 존재 여부 확인 가능</a:t>
            </a:r>
            <a:endParaRPr lang="en-US" altLang="ko-KR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27456" y="4104049"/>
            <a:ext cx="38018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Key-Value </a:t>
            </a:r>
            <a:r>
              <a:rPr lang="ko-KR" altLang="en-US" sz="1350" dirty="0"/>
              <a:t>로 이루어진 </a:t>
            </a:r>
            <a:r>
              <a:rPr lang="en-US" altLang="ko-KR" sz="1350" dirty="0"/>
              <a:t>pair </a:t>
            </a:r>
            <a:r>
              <a:rPr lang="ko-KR" altLang="en-US" sz="1350" dirty="0"/>
              <a:t>를 저장하는 컨테이너</a:t>
            </a:r>
            <a:endParaRPr lang="en-US" altLang="ko-KR" sz="1350" dirty="0"/>
          </a:p>
        </p:txBody>
      </p:sp>
      <p:cxnSp>
        <p:nvCxnSpPr>
          <p:cNvPr id="23" name="직선 화살표 연결선 22"/>
          <p:cNvCxnSpPr>
            <a:cxnSpLocks/>
            <a:stCxn id="12" idx="1"/>
          </p:cNvCxnSpPr>
          <p:nvPr/>
        </p:nvCxnSpPr>
        <p:spPr>
          <a:xfrm flipH="1">
            <a:off x="5659094" y="3512141"/>
            <a:ext cx="331614" cy="60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990712" y="3372446"/>
            <a:ext cx="1325654" cy="279386"/>
            <a:chOff x="7635990" y="2211390"/>
            <a:chExt cx="1767538" cy="372514"/>
          </a:xfrm>
        </p:grpSpPr>
        <p:sp>
          <p:nvSpPr>
            <p:cNvPr id="12" name="직사각형 11"/>
            <p:cNvSpPr/>
            <p:nvPr/>
          </p:nvSpPr>
          <p:spPr>
            <a:xfrm>
              <a:off x="7635990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79254" y="2211390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50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60264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22517" y="2211390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“C”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97505" y="4114397"/>
            <a:ext cx="1325654" cy="279386"/>
            <a:chOff x="6311716" y="3200657"/>
            <a:chExt cx="1767538" cy="372514"/>
          </a:xfrm>
        </p:grpSpPr>
        <p:sp>
          <p:nvSpPr>
            <p:cNvPr id="52" name="직사각형 51"/>
            <p:cNvSpPr/>
            <p:nvPr/>
          </p:nvSpPr>
          <p:spPr>
            <a:xfrm>
              <a:off x="6311716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754980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635990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98243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“B”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983916" y="4114397"/>
            <a:ext cx="1325654" cy="279386"/>
            <a:chOff x="8960264" y="3200657"/>
            <a:chExt cx="1767538" cy="372514"/>
          </a:xfrm>
        </p:grpSpPr>
        <p:sp>
          <p:nvSpPr>
            <p:cNvPr id="56" name="직사각형 55"/>
            <p:cNvSpPr/>
            <p:nvPr/>
          </p:nvSpPr>
          <p:spPr>
            <a:xfrm>
              <a:off x="8960264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403528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60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284538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46791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“A”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화살표 연결선 66"/>
          <p:cNvCxnSpPr>
            <a:cxnSpLocks/>
            <a:stCxn id="14" idx="3"/>
          </p:cNvCxnSpPr>
          <p:nvPr/>
        </p:nvCxnSpPr>
        <p:spPr>
          <a:xfrm>
            <a:off x="7316366" y="3512141"/>
            <a:ext cx="332447" cy="60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4172892" y="5047787"/>
            <a:ext cx="1325654" cy="279386"/>
            <a:chOff x="6311716" y="3200657"/>
            <a:chExt cx="1767538" cy="372514"/>
          </a:xfrm>
        </p:grpSpPr>
        <p:sp>
          <p:nvSpPr>
            <p:cNvPr id="76" name="직사각형 75"/>
            <p:cNvSpPr/>
            <p:nvPr/>
          </p:nvSpPr>
          <p:spPr>
            <a:xfrm>
              <a:off x="6311716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754980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5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635990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198243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“H”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776701" y="5047787"/>
            <a:ext cx="1325654" cy="279386"/>
            <a:chOff x="6311716" y="3200657"/>
            <a:chExt cx="1767538" cy="372514"/>
          </a:xfrm>
        </p:grpSpPr>
        <p:sp>
          <p:nvSpPr>
            <p:cNvPr id="81" name="직사각형 80"/>
            <p:cNvSpPr/>
            <p:nvPr/>
          </p:nvSpPr>
          <p:spPr>
            <a:xfrm>
              <a:off x="6311716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54980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635990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98243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“Z”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직선 화살표 연결선 84"/>
          <p:cNvCxnSpPr>
            <a:cxnSpLocks/>
            <a:stCxn id="52" idx="2"/>
          </p:cNvCxnSpPr>
          <p:nvPr/>
        </p:nvCxnSpPr>
        <p:spPr>
          <a:xfrm flipH="1">
            <a:off x="4888473" y="4393782"/>
            <a:ext cx="275258" cy="6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cxnSpLocks/>
            <a:stCxn id="54" idx="2"/>
          </p:cNvCxnSpPr>
          <p:nvPr/>
        </p:nvCxnSpPr>
        <p:spPr>
          <a:xfrm>
            <a:off x="6156932" y="4393784"/>
            <a:ext cx="280524" cy="65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제목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98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 </a:t>
            </a:r>
            <a:r>
              <a:rPr lang="ko-KR" altLang="en-US" dirty="0">
                <a:solidFill>
                  <a:schemeClr val="tx1"/>
                </a:solidFill>
              </a:rPr>
              <a:t>이란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983916" y="5813228"/>
            <a:ext cx="1325654" cy="279386"/>
            <a:chOff x="6311716" y="3200657"/>
            <a:chExt cx="1767538" cy="372514"/>
          </a:xfrm>
        </p:grpSpPr>
        <p:sp>
          <p:nvSpPr>
            <p:cNvPr id="100" name="직사각형 99"/>
            <p:cNvSpPr/>
            <p:nvPr/>
          </p:nvSpPr>
          <p:spPr>
            <a:xfrm>
              <a:off x="6311716" y="3200657"/>
              <a:ext cx="443264" cy="372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54980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60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635990" y="3200657"/>
              <a:ext cx="443264" cy="372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98243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“J”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직선 화살표 연결선 108"/>
          <p:cNvCxnSpPr>
            <a:cxnSpLocks/>
            <a:endCxn id="111" idx="2"/>
          </p:cNvCxnSpPr>
          <p:nvPr/>
        </p:nvCxnSpPr>
        <p:spPr>
          <a:xfrm flipV="1">
            <a:off x="7643890" y="4966754"/>
            <a:ext cx="4922" cy="749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150748" y="4458923"/>
            <a:ext cx="996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Duplicated!</a:t>
            </a:r>
          </a:p>
          <a:p>
            <a:pPr algn="ctr"/>
            <a:r>
              <a:rPr lang="en-US" altLang="ko-KR" sz="1350" dirty="0"/>
              <a:t>Replace!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648812" y="5533844"/>
            <a:ext cx="78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new val1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315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5272" y="1779050"/>
            <a:ext cx="569785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700" dirty="0">
                <a:latin typeface="+mn-ea"/>
              </a:rPr>
              <a:t>#include &lt;map&gt;</a:t>
            </a:r>
          </a:p>
          <a:p>
            <a:r>
              <a:rPr lang="en-US" altLang="ko-KR" sz="2700" dirty="0" err="1">
                <a:latin typeface="+mn-ea"/>
              </a:rPr>
              <a:t>std</a:t>
            </a:r>
            <a:r>
              <a:rPr lang="en-US" altLang="ko-KR" sz="2700" dirty="0">
                <a:latin typeface="+mn-ea"/>
              </a:rPr>
              <a:t>::map &lt;type1, type2&gt; </a:t>
            </a:r>
            <a:r>
              <a:rPr lang="ko-KR" altLang="en-US" sz="2700" dirty="0">
                <a:latin typeface="+mn-ea"/>
              </a:rPr>
              <a:t>변수이름</a:t>
            </a:r>
            <a:r>
              <a:rPr lang="en-US" altLang="ko-KR" sz="2700" dirty="0">
                <a:latin typeface="+mn-ea"/>
              </a:rPr>
              <a:t>;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75361"/>
              </p:ext>
            </p:extLst>
          </p:nvPr>
        </p:nvGraphicFramePr>
        <p:xfrm>
          <a:off x="1524001" y="3519254"/>
          <a:ext cx="6096001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5">
                  <a:extLst>
                    <a:ext uri="{9D8B030D-6E8A-4147-A177-3AD203B41FA5}">
                      <a16:colId xmlns:a16="http://schemas.microsoft.com/office/drawing/2014/main" val="3948029749"/>
                    </a:ext>
                  </a:extLst>
                </a:gridCol>
                <a:gridCol w="4111256">
                  <a:extLst>
                    <a:ext uri="{9D8B030D-6E8A-4147-A177-3AD203B41FA5}">
                      <a16:colId xmlns:a16="http://schemas.microsoft.com/office/drawing/2014/main" val="146035358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간단 설명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938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insert(k)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k</a:t>
                      </a:r>
                      <a:r>
                        <a:rPr lang="ko-KR" altLang="en-US" sz="1400" dirty="0"/>
                        <a:t>를 집어넣는다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여러 개 가능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695500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find(k)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k</a:t>
                      </a:r>
                      <a:r>
                        <a:rPr lang="ko-KR" altLang="en-US" sz="1400" dirty="0"/>
                        <a:t>의 위치를 찾는다 </a:t>
                      </a:r>
                      <a:r>
                        <a:rPr lang="en-US" altLang="ko-KR" sz="1400" dirty="0"/>
                        <a:t>(k</a:t>
                      </a:r>
                      <a:r>
                        <a:rPr lang="ko-KR" altLang="en-US" sz="1400" dirty="0"/>
                        <a:t>가 위치한 </a:t>
                      </a:r>
                      <a:r>
                        <a:rPr lang="en-US" altLang="ko-KR" sz="1400" dirty="0"/>
                        <a:t>iterator)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67112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erase(k)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k </a:t>
                      </a:r>
                      <a:r>
                        <a:rPr lang="ko-KR" altLang="en-US" sz="1400" dirty="0"/>
                        <a:t>를 지운다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71193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count(k)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k</a:t>
                      </a:r>
                      <a:r>
                        <a:rPr lang="ko-KR" altLang="en-US" sz="1400" dirty="0"/>
                        <a:t> 의 개수를 센다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61700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>
                          <a:latin typeface="+mn-ea"/>
                          <a:ea typeface="+mn-ea"/>
                        </a:rPr>
                        <a:t>operator[k]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를 키로 갖는 </a:t>
                      </a:r>
                      <a:r>
                        <a:rPr lang="en-US" altLang="ko-KR" sz="1400" b="0" i="0" dirty="0">
                          <a:latin typeface="+mn-ea"/>
                          <a:ea typeface="+mn-ea"/>
                        </a:rPr>
                        <a:t>(*iterator).second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360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16480879"/>
                  </a:ext>
                </a:extLst>
              </a:tr>
            </a:tbl>
          </a:graphicData>
        </a:graphic>
      </p:graphicFrame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20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간략한 멤버 함수 소개</a:t>
            </a:r>
          </a:p>
        </p:txBody>
      </p:sp>
    </p:spTree>
    <p:extLst>
      <p:ext uri="{BB962C8B-B14F-4D97-AF65-F5344CB8AC3E}">
        <p14:creationId xmlns:p14="http://schemas.microsoft.com/office/powerpoint/2010/main" val="4453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18" name="내용 개체 틀 11"/>
          <p:cNvSpPr>
            <a:spLocks noGrp="1"/>
          </p:cNvSpPr>
          <p:nvPr>
            <p:ph idx="4294967295"/>
          </p:nvPr>
        </p:nvSpPr>
        <p:spPr>
          <a:xfrm>
            <a:off x="1113495" y="2486025"/>
            <a:ext cx="2522538" cy="10826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make_pair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(30,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'A'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map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10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'N'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map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30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'B'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map = { (10, ‘N’), (30, ‘B’)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3458" y="2209347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insert() , operator []</a:t>
            </a:r>
          </a:p>
        </p:txBody>
      </p:sp>
      <p:sp>
        <p:nvSpPr>
          <p:cNvPr id="22" name="내용 개체 틀 11"/>
          <p:cNvSpPr txBox="1">
            <a:spLocks/>
          </p:cNvSpPr>
          <p:nvPr/>
        </p:nvSpPr>
        <p:spPr>
          <a:xfrm>
            <a:off x="1113457" y="4283142"/>
            <a:ext cx="2522576" cy="1380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it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map.find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(30);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(it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!=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map.end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	;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찾았다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	;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+mn-ea"/>
              </a:rPr>
              <a:t>못찾았다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3458" y="4006144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find()</a:t>
            </a:r>
          </a:p>
        </p:txBody>
      </p:sp>
      <p:cxnSp>
        <p:nvCxnSpPr>
          <p:cNvPr id="38" name="직선 화살표 연결선 37"/>
          <p:cNvCxnSpPr>
            <a:cxnSpLocks/>
            <a:stCxn id="40" idx="1"/>
          </p:cNvCxnSpPr>
          <p:nvPr/>
        </p:nvCxnSpPr>
        <p:spPr>
          <a:xfrm flipH="1">
            <a:off x="4891947" y="2525089"/>
            <a:ext cx="331614" cy="60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223565" y="2385397"/>
            <a:ext cx="1325654" cy="279386"/>
            <a:chOff x="7635990" y="2211390"/>
            <a:chExt cx="1767538" cy="372514"/>
          </a:xfrm>
        </p:grpSpPr>
        <p:sp>
          <p:nvSpPr>
            <p:cNvPr id="40" name="직사각형 39"/>
            <p:cNvSpPr/>
            <p:nvPr/>
          </p:nvSpPr>
          <p:spPr>
            <a:xfrm>
              <a:off x="7635990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79254" y="2211390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960264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22517" y="2211390"/>
              <a:ext cx="443264" cy="372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‘A’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230358" y="3127348"/>
            <a:ext cx="1325654" cy="279386"/>
            <a:chOff x="6311716" y="3200657"/>
            <a:chExt cx="1767538" cy="372514"/>
          </a:xfrm>
        </p:grpSpPr>
        <p:sp>
          <p:nvSpPr>
            <p:cNvPr id="45" name="직사각형 44"/>
            <p:cNvSpPr/>
            <p:nvPr/>
          </p:nvSpPr>
          <p:spPr>
            <a:xfrm>
              <a:off x="6311716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754980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990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198243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‘N’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549217" y="3127348"/>
            <a:ext cx="1325654" cy="279386"/>
            <a:chOff x="8960264" y="3200657"/>
            <a:chExt cx="1767538" cy="372514"/>
          </a:xfrm>
        </p:grpSpPr>
        <p:sp>
          <p:nvSpPr>
            <p:cNvPr id="50" name="직사각형 49"/>
            <p:cNvSpPr/>
            <p:nvPr/>
          </p:nvSpPr>
          <p:spPr>
            <a:xfrm>
              <a:off x="8960264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403528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284538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846791" y="3200657"/>
              <a:ext cx="443264" cy="372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‘B’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내용 개체 틀 11"/>
          <p:cNvSpPr txBox="1">
            <a:spLocks/>
          </p:cNvSpPr>
          <p:nvPr/>
        </p:nvSpPr>
        <p:spPr>
          <a:xfrm>
            <a:off x="1113458" y="1522267"/>
            <a:ext cx="2522579" cy="81339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ko-KR" sz="1500" dirty="0">
                <a:solidFill>
                  <a:srgbClr val="2B91AF"/>
                </a:solidFill>
                <a:latin typeface="+mn-ea"/>
              </a:rPr>
              <a:t>map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, char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&gt; map;</a:t>
            </a:r>
          </a:p>
        </p:txBody>
      </p:sp>
      <p:cxnSp>
        <p:nvCxnSpPr>
          <p:cNvPr id="57" name="직선 화살표 연결선 56"/>
          <p:cNvCxnSpPr>
            <a:cxnSpLocks/>
            <a:stCxn id="53" idx="0"/>
            <a:endCxn id="43" idx="2"/>
          </p:cNvCxnSpPr>
          <p:nvPr/>
        </p:nvCxnSpPr>
        <p:spPr>
          <a:xfrm rot="16200000" flipV="1">
            <a:off x="6486229" y="2233240"/>
            <a:ext cx="462565" cy="1325652"/>
          </a:xfrm>
          <a:prstGeom prst="bentConnector3">
            <a:avLst>
              <a:gd name="adj1" fmla="val 3179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7528" y="2625412"/>
            <a:ext cx="996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Duplicated!</a:t>
            </a:r>
          </a:p>
        </p:txBody>
      </p:sp>
      <p:cxnSp>
        <p:nvCxnSpPr>
          <p:cNvPr id="59" name="직선 화살표 연결선 58"/>
          <p:cNvCxnSpPr>
            <a:cxnSpLocks/>
            <a:stCxn id="61" idx="1"/>
          </p:cNvCxnSpPr>
          <p:nvPr/>
        </p:nvCxnSpPr>
        <p:spPr>
          <a:xfrm flipH="1">
            <a:off x="5453065" y="4560115"/>
            <a:ext cx="331614" cy="60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5784683" y="4420423"/>
            <a:ext cx="1325654" cy="279386"/>
            <a:chOff x="7635990" y="2211390"/>
            <a:chExt cx="1767538" cy="372514"/>
          </a:xfrm>
        </p:grpSpPr>
        <p:sp>
          <p:nvSpPr>
            <p:cNvPr id="61" name="직사각형 60"/>
            <p:cNvSpPr/>
            <p:nvPr/>
          </p:nvSpPr>
          <p:spPr>
            <a:xfrm>
              <a:off x="7635990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079254" y="2211390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960264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522517" y="2211390"/>
              <a:ext cx="443264" cy="3725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‘B’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791476" y="5162374"/>
            <a:ext cx="1325654" cy="279386"/>
            <a:chOff x="6311716" y="3200657"/>
            <a:chExt cx="1767538" cy="372514"/>
          </a:xfrm>
        </p:grpSpPr>
        <p:sp>
          <p:nvSpPr>
            <p:cNvPr id="66" name="직사각형 65"/>
            <p:cNvSpPr/>
            <p:nvPr/>
          </p:nvSpPr>
          <p:spPr>
            <a:xfrm>
              <a:off x="6311716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54980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35990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198243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‘N’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멤버 함수 예제</a:t>
            </a:r>
          </a:p>
        </p:txBody>
      </p:sp>
      <p:sp>
        <p:nvSpPr>
          <p:cNvPr id="3" name="화살표: 갈매기형 수장 2"/>
          <p:cNvSpPr/>
          <p:nvPr/>
        </p:nvSpPr>
        <p:spPr>
          <a:xfrm rot="5400000">
            <a:off x="5952559" y="3759713"/>
            <a:ext cx="329141" cy="48325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갈매기형 수장 53"/>
          <p:cNvSpPr/>
          <p:nvPr/>
        </p:nvSpPr>
        <p:spPr>
          <a:xfrm rot="5400000">
            <a:off x="5952559" y="3512858"/>
            <a:ext cx="329141" cy="48325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45437" y="4719471"/>
            <a:ext cx="9961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Replaced!!</a:t>
            </a:r>
          </a:p>
        </p:txBody>
      </p:sp>
    </p:spTree>
    <p:extLst>
      <p:ext uri="{BB962C8B-B14F-4D97-AF65-F5344CB8AC3E}">
        <p14:creationId xmlns:p14="http://schemas.microsoft.com/office/powerpoint/2010/main" val="16613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385736" indent="-385736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Association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Container</a:t>
            </a:r>
          </a:p>
          <a:p>
            <a:pPr marL="385736" indent="-385736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pair</a:t>
            </a:r>
          </a:p>
          <a:p>
            <a:pPr marL="385736" indent="-385736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set / multiset</a:t>
            </a:r>
          </a:p>
          <a:p>
            <a:pPr marL="385736" indent="-385736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map / multimap</a:t>
            </a:r>
          </a:p>
          <a:p>
            <a:pPr marL="385736" indent="-385736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summary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1"/>
          <p:cNvSpPr txBox="1">
            <a:spLocks/>
          </p:cNvSpPr>
          <p:nvPr/>
        </p:nvSpPr>
        <p:spPr>
          <a:xfrm>
            <a:off x="1241158" y="2692105"/>
            <a:ext cx="252257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map.erase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(30);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map = { (10 , ‘N’)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1156" y="2415104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erase()</a:t>
            </a:r>
          </a:p>
        </p:txBody>
      </p:sp>
      <p:sp>
        <p:nvSpPr>
          <p:cNvPr id="24" name="내용 개체 틀 11"/>
          <p:cNvSpPr txBox="1">
            <a:spLocks/>
          </p:cNvSpPr>
          <p:nvPr/>
        </p:nvSpPr>
        <p:spPr>
          <a:xfrm>
            <a:off x="1241158" y="4399687"/>
            <a:ext cx="252257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count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map.count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(10);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count = 1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map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이므로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0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또는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만 가능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1156" y="4122687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count()</a:t>
            </a:r>
          </a:p>
        </p:txBody>
      </p:sp>
      <p:cxnSp>
        <p:nvCxnSpPr>
          <p:cNvPr id="38" name="직선 화살표 연결선 37"/>
          <p:cNvCxnSpPr>
            <a:cxnSpLocks/>
            <a:stCxn id="40" idx="1"/>
          </p:cNvCxnSpPr>
          <p:nvPr/>
        </p:nvCxnSpPr>
        <p:spPr>
          <a:xfrm flipH="1">
            <a:off x="5522130" y="2692105"/>
            <a:ext cx="331614" cy="601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853748" y="2553145"/>
            <a:ext cx="1318706" cy="277922"/>
            <a:chOff x="7635990" y="2211390"/>
            <a:chExt cx="1767538" cy="372514"/>
          </a:xfrm>
        </p:grpSpPr>
        <p:sp>
          <p:nvSpPr>
            <p:cNvPr id="40" name="직사각형 39"/>
            <p:cNvSpPr/>
            <p:nvPr/>
          </p:nvSpPr>
          <p:spPr>
            <a:xfrm>
              <a:off x="7635990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79254" y="2211390"/>
              <a:ext cx="443264" cy="372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960264" y="2211390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22517" y="2211390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‘B’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860541" y="3295093"/>
            <a:ext cx="1318706" cy="277922"/>
            <a:chOff x="6311716" y="3200657"/>
            <a:chExt cx="1767538" cy="372514"/>
          </a:xfrm>
        </p:grpSpPr>
        <p:sp>
          <p:nvSpPr>
            <p:cNvPr id="45" name="직사각형 44"/>
            <p:cNvSpPr/>
            <p:nvPr/>
          </p:nvSpPr>
          <p:spPr>
            <a:xfrm>
              <a:off x="6311716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754980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990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198243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‘N’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274213" y="4646543"/>
            <a:ext cx="1325654" cy="279386"/>
            <a:chOff x="8960264" y="3200657"/>
            <a:chExt cx="1767538" cy="372514"/>
          </a:xfrm>
        </p:grpSpPr>
        <p:sp>
          <p:nvSpPr>
            <p:cNvPr id="50" name="직사각형 49"/>
            <p:cNvSpPr/>
            <p:nvPr/>
          </p:nvSpPr>
          <p:spPr>
            <a:xfrm>
              <a:off x="8960264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403528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284538" y="3200657"/>
              <a:ext cx="443264" cy="372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846791" y="3200657"/>
              <a:ext cx="443264" cy="37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‘N’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내용 개체 틀 11"/>
          <p:cNvSpPr txBox="1">
            <a:spLocks/>
          </p:cNvSpPr>
          <p:nvPr/>
        </p:nvSpPr>
        <p:spPr>
          <a:xfrm>
            <a:off x="1241156" y="1630089"/>
            <a:ext cx="2522579" cy="81339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ko-KR" sz="1500" dirty="0">
                <a:solidFill>
                  <a:srgbClr val="2B91AF"/>
                </a:solidFill>
                <a:latin typeface="+mn-ea"/>
              </a:rPr>
              <a:t>map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, char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&gt; map;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59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멤버 함수 예제</a:t>
            </a:r>
          </a:p>
        </p:txBody>
      </p:sp>
      <p:sp>
        <p:nvSpPr>
          <p:cNvPr id="28" name="화살표: 갈매기형 수장 27"/>
          <p:cNvSpPr/>
          <p:nvPr/>
        </p:nvSpPr>
        <p:spPr>
          <a:xfrm rot="5400000">
            <a:off x="5870947" y="3993489"/>
            <a:ext cx="329141" cy="48325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8"/>
          <p:cNvSpPr/>
          <p:nvPr/>
        </p:nvSpPr>
        <p:spPr>
          <a:xfrm rot="5400000">
            <a:off x="5870947" y="3746634"/>
            <a:ext cx="329141" cy="48325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8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59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종합 예제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1051" y="5249336"/>
            <a:ext cx="4020488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/>
              <a:t>이미 지정된 </a:t>
            </a:r>
            <a:r>
              <a:rPr lang="en-US" altLang="ko-KR" sz="1350" dirty="0"/>
              <a:t>Key </a:t>
            </a:r>
            <a:r>
              <a:rPr lang="ko-KR" altLang="en-US" sz="1350" dirty="0"/>
              <a:t>에 </a:t>
            </a:r>
            <a:r>
              <a:rPr lang="en-US" altLang="ko-KR" sz="1350" dirty="0"/>
              <a:t>Value</a:t>
            </a:r>
            <a:r>
              <a:rPr lang="ko-KR" altLang="en-US" sz="1350" dirty="0"/>
              <a:t> 를 바꿀 수 있다</a:t>
            </a:r>
            <a:r>
              <a:rPr lang="en-US" altLang="ko-KR" sz="135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33925" y="5249336"/>
            <a:ext cx="3543300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50" dirty="0"/>
              <a:t>erase</a:t>
            </a:r>
            <a:r>
              <a:rPr lang="ko-KR" altLang="en-US" sz="1350" dirty="0"/>
              <a:t> 를 이용하여 구간 삭제도 가능하다</a:t>
            </a:r>
            <a:r>
              <a:rPr lang="en-US" altLang="ko-KR" sz="1350" dirty="0"/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32" y="2605087"/>
            <a:ext cx="374332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524125"/>
            <a:ext cx="3181350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7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28650" y="3983434"/>
            <a:ext cx="7886700" cy="166342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/>
              <a:t>set&lt;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&lt;pair &lt;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ko-KR" sz="2400" dirty="0"/>
              <a:t> &gt; Data </a:t>
            </a:r>
            <a:r>
              <a:rPr lang="ko-KR" altLang="en-US" sz="2400" dirty="0"/>
              <a:t>대신</a:t>
            </a:r>
            <a:endParaRPr lang="en-US" altLang="ko-KR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/>
              <a:t>map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ko-KR" altLang="en-US" sz="2400" dirty="0"/>
              <a:t> </a:t>
            </a:r>
            <a:r>
              <a:rPr lang="en-US" altLang="ko-KR" sz="2400" dirty="0"/>
              <a:t>Data </a:t>
            </a:r>
            <a:r>
              <a:rPr lang="ko-KR" altLang="en-US" sz="2400" dirty="0"/>
              <a:t>로 쓰면 된다</a:t>
            </a:r>
            <a:endParaRPr lang="en-US" altLang="ko-KR" sz="2400" dirty="0"/>
          </a:p>
        </p:txBody>
      </p:sp>
      <p:sp>
        <p:nvSpPr>
          <p:cNvPr id="13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 예제</a:t>
            </a:r>
          </a:p>
        </p:txBody>
      </p:sp>
      <p:sp>
        <p:nvSpPr>
          <p:cNvPr id="15" name="내용 개체 틀 6"/>
          <p:cNvSpPr txBox="1">
            <a:spLocks/>
          </p:cNvSpPr>
          <p:nvPr/>
        </p:nvSpPr>
        <p:spPr>
          <a:xfrm>
            <a:off x="628650" y="1825624"/>
            <a:ext cx="7886700" cy="1584017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Set</a:t>
            </a:r>
            <a:r>
              <a:rPr lang="ko-KR" altLang="en-US" dirty="0"/>
              <a:t>에서 다룬 예제를 </a:t>
            </a:r>
            <a:r>
              <a:rPr lang="en-US" altLang="ko-KR" dirty="0"/>
              <a:t>Map </a:t>
            </a:r>
            <a:r>
              <a:rPr lang="ko-KR" altLang="en-US" dirty="0"/>
              <a:t>을 이용하여 구현할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map </a:t>
            </a:r>
            <a:r>
              <a:rPr lang="ko-KR" altLang="en-US" dirty="0"/>
              <a:t>은 </a:t>
            </a:r>
            <a:r>
              <a:rPr lang="en-US" altLang="ko-KR" dirty="0"/>
              <a:t>pair </a:t>
            </a:r>
            <a:r>
              <a:rPr lang="ko-KR" altLang="en-US" dirty="0"/>
              <a:t>를 원소로 가지는 </a:t>
            </a:r>
            <a:r>
              <a:rPr lang="en-US" altLang="ko-KR" dirty="0"/>
              <a:t>set </a:t>
            </a:r>
            <a:r>
              <a:rPr lang="ko-KR" altLang="en-US" dirty="0"/>
              <a:t>인 셈이므로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9700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89547" y="5239363"/>
            <a:ext cx="796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set -&gt; map </a:t>
            </a:r>
            <a:r>
              <a:rPr lang="ko-KR" altLang="en-US" sz="2400" b="1" dirty="0">
                <a:latin typeface="+mn-ea"/>
              </a:rPr>
              <a:t>으로 바뀌었을 뿐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나머지는 동일하다</a:t>
            </a:r>
            <a:r>
              <a:rPr lang="en-US" altLang="ko-KR" sz="2400" b="1" dirty="0">
                <a:latin typeface="+mn-ea"/>
              </a:rPr>
              <a:t>!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6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 예제</a:t>
            </a: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43753" y="2969740"/>
            <a:ext cx="2331118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+mn-ea"/>
              </a:rPr>
              <a:t>4</a:t>
            </a:r>
          </a:p>
          <a:p>
            <a:r>
              <a:rPr lang="en-US" altLang="ko-KR" sz="1350" dirty="0">
                <a:latin typeface="+mn-ea"/>
              </a:rPr>
              <a:t>5 9 2 1 </a:t>
            </a:r>
          </a:p>
          <a:p>
            <a:r>
              <a:rPr lang="en-US" altLang="ko-KR" sz="1350" dirty="0">
                <a:latin typeface="+mn-ea"/>
              </a:rPr>
              <a:t>(5 : 1)	</a:t>
            </a:r>
          </a:p>
          <a:p>
            <a:r>
              <a:rPr lang="en-US" altLang="ko-KR" sz="1350" dirty="0">
                <a:latin typeface="+mn-ea"/>
              </a:rPr>
              <a:t>(5 : 1), (9 : 2)</a:t>
            </a:r>
          </a:p>
          <a:p>
            <a:r>
              <a:rPr lang="en-US" altLang="ko-KR" sz="1350" dirty="0">
                <a:latin typeface="+mn-ea"/>
              </a:rPr>
              <a:t>(2 : 3), (5 : 1), (9 : 2)</a:t>
            </a:r>
          </a:p>
          <a:p>
            <a:r>
              <a:rPr lang="en-US" altLang="ko-KR" sz="1350" dirty="0">
                <a:latin typeface="+mn-ea"/>
              </a:rPr>
              <a:t>(1 : 4), (2 : 3), (5 : 1), (9 : 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00" y="2053241"/>
            <a:ext cx="4200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62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530" y="2754628"/>
            <a:ext cx="31792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56" indent="-257156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350" dirty="0"/>
              <a:t>map </a:t>
            </a:r>
            <a:r>
              <a:rPr lang="ko-KR" altLang="en-US" sz="1350" dirty="0"/>
              <a:t>과 기본적으로는 모두 동일</a:t>
            </a:r>
            <a:endParaRPr lang="en-US" altLang="ko-KR" sz="1350" dirty="0"/>
          </a:p>
          <a:p>
            <a:pPr marL="257156" indent="-257156">
              <a:lnSpc>
                <a:spcPct val="250000"/>
              </a:lnSpc>
              <a:buFont typeface="+mj-lt"/>
              <a:buAutoNum type="arabicPeriod"/>
            </a:pPr>
            <a:r>
              <a:rPr lang="ko-KR" altLang="en-US" sz="1350" dirty="0"/>
              <a:t>중복된 </a:t>
            </a:r>
            <a:r>
              <a:rPr lang="en-US" altLang="ko-KR" sz="1350" dirty="0"/>
              <a:t>key </a:t>
            </a:r>
            <a:r>
              <a:rPr lang="ko-KR" altLang="en-US" sz="1350" dirty="0"/>
              <a:t>를 허용함</a:t>
            </a:r>
            <a:endParaRPr lang="en-US" altLang="ko-KR" sz="1350" dirty="0"/>
          </a:p>
          <a:p>
            <a:pPr marL="257156" indent="-257156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350" dirty="0">
                <a:solidFill>
                  <a:srgbClr val="FF0000"/>
                </a:solidFill>
              </a:rPr>
              <a:t>[] </a:t>
            </a:r>
            <a:r>
              <a:rPr lang="ko-KR" altLang="en-US" sz="1350" dirty="0">
                <a:solidFill>
                  <a:srgbClr val="FF0000"/>
                </a:solidFill>
              </a:rPr>
              <a:t>로 접근 불가</a:t>
            </a:r>
            <a:endParaRPr lang="en-US" altLang="ko-KR" sz="1350" dirty="0">
              <a:solidFill>
                <a:srgbClr val="FF0000"/>
              </a:solidFill>
            </a:endParaRPr>
          </a:p>
          <a:p>
            <a:pPr marL="257156" indent="-257156">
              <a:lnSpc>
                <a:spcPct val="250000"/>
              </a:lnSpc>
              <a:buFont typeface="+mj-lt"/>
              <a:buAutoNum type="arabicPeriod"/>
            </a:pPr>
            <a:endParaRPr lang="en-US" altLang="ko-KR" sz="1350" dirty="0"/>
          </a:p>
        </p:txBody>
      </p:sp>
      <p:sp>
        <p:nvSpPr>
          <p:cNvPr id="8" name="내용 개체 틀 11"/>
          <p:cNvSpPr txBox="1">
            <a:spLocks/>
          </p:cNvSpPr>
          <p:nvPr/>
        </p:nvSpPr>
        <p:spPr>
          <a:xfrm>
            <a:off x="3179349" y="2421939"/>
            <a:ext cx="2704096" cy="20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map[20] = 'A';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[]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사용 불가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rgbClr val="008000"/>
                </a:solidFill>
                <a:latin typeface="+mn-ea"/>
              </a:rPr>
              <a:t>컴파일에러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)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.insert()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 를 사용해야 한다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.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make_pair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(20,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'A'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make_pair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(10,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'C'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make_pair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(10,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'B'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map = { (10, ‘C’), (10, ‘B’), (20, ‘A’)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9349" y="2144936"/>
            <a:ext cx="270409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insert()</a:t>
            </a:r>
          </a:p>
        </p:txBody>
      </p:sp>
      <p:sp>
        <p:nvSpPr>
          <p:cNvPr id="10" name="내용 개체 틀 11"/>
          <p:cNvSpPr txBox="1">
            <a:spLocks/>
          </p:cNvSpPr>
          <p:nvPr/>
        </p:nvSpPr>
        <p:spPr>
          <a:xfrm>
            <a:off x="3179349" y="5030881"/>
            <a:ext cx="270409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map.erase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(20);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map = { (10, ‘C’), (10, ‘B’)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9351" y="4753882"/>
            <a:ext cx="270409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erase()</a:t>
            </a:r>
          </a:p>
        </p:txBody>
      </p:sp>
      <p:sp>
        <p:nvSpPr>
          <p:cNvPr id="12" name="내용 개체 틀 11"/>
          <p:cNvSpPr txBox="1">
            <a:spLocks/>
          </p:cNvSpPr>
          <p:nvPr/>
        </p:nvSpPr>
        <p:spPr>
          <a:xfrm>
            <a:off x="6018804" y="2428184"/>
            <a:ext cx="2704097" cy="201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it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map.find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(10);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*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it).second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 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*(++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it)).second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‘C’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‘B’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가 출력된다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8803" y="2151180"/>
            <a:ext cx="27040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find()</a:t>
            </a:r>
          </a:p>
        </p:txBody>
      </p:sp>
      <p:sp>
        <p:nvSpPr>
          <p:cNvPr id="14" name="내용 개체 틀 11"/>
          <p:cNvSpPr txBox="1">
            <a:spLocks/>
          </p:cNvSpPr>
          <p:nvPr/>
        </p:nvSpPr>
        <p:spPr>
          <a:xfrm>
            <a:off x="6018803" y="5030881"/>
            <a:ext cx="2704097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count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map.count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(10);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count = 2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multimap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이므로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2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이상의 값도</a:t>
            </a:r>
            <a:endParaRPr lang="en-US" altLang="ko-KR" sz="1200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가질 수 있다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8800" y="4753882"/>
            <a:ext cx="27040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count()</a:t>
            </a:r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MultiMap</a:t>
            </a:r>
            <a:endParaRPr lang="ko-KR" altLang="en-US" dirty="0"/>
          </a:p>
        </p:txBody>
      </p:sp>
      <p:sp>
        <p:nvSpPr>
          <p:cNvPr id="25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간단한 멤버 함수 예제</a:t>
            </a:r>
          </a:p>
        </p:txBody>
      </p:sp>
      <p:sp>
        <p:nvSpPr>
          <p:cNvPr id="16" name="내용 개체 틀 11"/>
          <p:cNvSpPr txBox="1">
            <a:spLocks/>
          </p:cNvSpPr>
          <p:nvPr/>
        </p:nvSpPr>
        <p:spPr>
          <a:xfrm>
            <a:off x="235532" y="1811725"/>
            <a:ext cx="2943816" cy="81339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ko-KR" sz="1500" dirty="0">
                <a:solidFill>
                  <a:srgbClr val="2B91AF"/>
                </a:solidFill>
                <a:latin typeface="+mn-ea"/>
              </a:rPr>
              <a:t>multimap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FF"/>
                </a:solidFill>
                <a:latin typeface="+mn-ea"/>
              </a:rPr>
              <a:t>, char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&gt; map;</a:t>
            </a:r>
          </a:p>
        </p:txBody>
      </p:sp>
    </p:spTree>
    <p:extLst>
      <p:ext uri="{BB962C8B-B14F-4D97-AF65-F5344CB8AC3E}">
        <p14:creationId xmlns:p14="http://schemas.microsoft.com/office/powerpoint/2010/main" val="212810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MultiMap</a:t>
            </a:r>
            <a:endParaRPr lang="ko-KR" altLang="en-US" dirty="0"/>
          </a:p>
        </p:txBody>
      </p:sp>
      <p:sp>
        <p:nvSpPr>
          <p:cNvPr id="59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종합 예제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821241"/>
            <a:ext cx="4172889" cy="23775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/>
              <a:t>[] </a:t>
            </a:r>
            <a:r>
              <a:rPr lang="ko-KR" altLang="en-US" sz="1350" dirty="0"/>
              <a:t>연산을 통한 접근이 </a:t>
            </a:r>
            <a:r>
              <a:rPr lang="ko-KR" altLang="en-US" sz="1350" dirty="0">
                <a:solidFill>
                  <a:srgbClr val="FF0000"/>
                </a:solidFill>
              </a:rPr>
              <a:t>불가능</a:t>
            </a:r>
            <a:r>
              <a:rPr lang="ko-KR" altLang="en-US" sz="1350" dirty="0"/>
              <a:t>하다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350" dirty="0"/>
              <a:t>multiset</a:t>
            </a:r>
            <a:r>
              <a:rPr lang="ko-KR" altLang="en-US" sz="1350" dirty="0"/>
              <a:t> </a:t>
            </a:r>
            <a:r>
              <a:rPr lang="en-US" altLang="ko-KR" sz="1350" dirty="0"/>
              <a:t>+ map</a:t>
            </a:r>
            <a:r>
              <a:rPr lang="ko-KR" altLang="en-US" sz="1350" dirty="0"/>
              <a:t> 과 동작이 같다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중복 </a:t>
            </a:r>
            <a:r>
              <a:rPr lang="en-US" altLang="ko-KR" sz="1350" dirty="0"/>
              <a:t>Key </a:t>
            </a:r>
            <a:r>
              <a:rPr lang="ko-KR" altLang="en-US" sz="1350" dirty="0"/>
              <a:t>를 </a:t>
            </a:r>
            <a:r>
              <a:rPr lang="ko-KR" altLang="en-US" sz="1350" dirty="0">
                <a:solidFill>
                  <a:srgbClr val="FF0000"/>
                </a:solidFill>
              </a:rPr>
              <a:t>허용</a:t>
            </a:r>
            <a:r>
              <a:rPr lang="ko-KR" altLang="en-US" sz="1350" dirty="0"/>
              <a:t>한다</a:t>
            </a:r>
            <a:r>
              <a:rPr lang="en-US" altLang="ko-KR" sz="135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4" y="1747840"/>
            <a:ext cx="3200400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4204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MultiMap</a:t>
            </a:r>
            <a:endParaRPr lang="ko-KR" altLang="en-US" dirty="0"/>
          </a:p>
        </p:txBody>
      </p:sp>
      <p:sp>
        <p:nvSpPr>
          <p:cNvPr id="59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종합 예제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2892" y="2717367"/>
            <a:ext cx="417288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>
                <a:latin typeface="+mn-ea"/>
              </a:rPr>
              <a:t>find </a:t>
            </a:r>
            <a:r>
              <a:rPr lang="ko-KR" altLang="en-US" sz="1350" dirty="0">
                <a:latin typeface="+mn-ea"/>
              </a:rPr>
              <a:t>를 이용하여 해당 반복자를 얻을 수 있다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예제에서의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it 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“s” 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Key 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하는 원소들 중 첫 번째 원소의 반복자이다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350" dirty="0">
              <a:latin typeface="+mn-ea"/>
            </a:endParaRPr>
          </a:p>
          <a:p>
            <a:endParaRPr lang="en-US" altLang="ko-KR" sz="1350" dirty="0">
              <a:latin typeface="+mn-ea"/>
            </a:endParaRPr>
          </a:p>
          <a:p>
            <a:r>
              <a:rPr lang="en-US" altLang="ko-KR" sz="1350" dirty="0">
                <a:latin typeface="+mn-ea"/>
              </a:rPr>
              <a:t>“p” </a:t>
            </a:r>
            <a:r>
              <a:rPr lang="ko-KR" altLang="en-US" sz="1350" dirty="0">
                <a:latin typeface="+mn-ea"/>
              </a:rPr>
              <a:t> 삭제 시 </a:t>
            </a:r>
            <a:r>
              <a:rPr lang="en-US" altLang="ko-KR" sz="1350" dirty="0">
                <a:latin typeface="+mn-ea"/>
              </a:rPr>
              <a:t>“p” </a:t>
            </a:r>
            <a:r>
              <a:rPr lang="ko-KR" altLang="en-US" sz="1350" dirty="0">
                <a:latin typeface="+mn-ea"/>
              </a:rPr>
              <a:t>를 </a:t>
            </a:r>
            <a:r>
              <a:rPr lang="en-US" altLang="ko-KR" sz="1350" dirty="0">
                <a:latin typeface="+mn-ea"/>
              </a:rPr>
              <a:t>key </a:t>
            </a:r>
            <a:r>
              <a:rPr lang="ko-KR" altLang="en-US" sz="1350" dirty="0">
                <a:latin typeface="+mn-ea"/>
              </a:rPr>
              <a:t>로 가지는</a:t>
            </a:r>
            <a:endParaRPr lang="en-US" altLang="ko-KR" sz="1350" dirty="0">
              <a:latin typeface="+mn-ea"/>
            </a:endParaRPr>
          </a:p>
          <a:p>
            <a:r>
              <a:rPr lang="ko-KR" altLang="en-US" sz="1350" dirty="0">
                <a:latin typeface="+mn-ea"/>
              </a:rPr>
              <a:t>모든 </a:t>
            </a:r>
            <a:r>
              <a:rPr lang="en-US" altLang="ko-KR" sz="1350" dirty="0">
                <a:latin typeface="+mn-ea"/>
              </a:rPr>
              <a:t>K-V </a:t>
            </a:r>
            <a:r>
              <a:rPr lang="ko-KR" altLang="en-US" sz="1350" dirty="0">
                <a:latin typeface="+mn-ea"/>
              </a:rPr>
              <a:t>페어가 사라진다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endParaRPr lang="en-US" altLang="ko-KR" sz="1350" dirty="0">
              <a:latin typeface="+mn-ea"/>
            </a:endParaRPr>
          </a:p>
          <a:p>
            <a:endParaRPr lang="en-US" altLang="ko-KR" sz="1350" dirty="0">
              <a:latin typeface="+mn-ea"/>
            </a:endParaRPr>
          </a:p>
          <a:p>
            <a:endParaRPr lang="en-US" altLang="ko-KR" sz="1350" dirty="0">
              <a:latin typeface="+mn-ea"/>
            </a:endParaRPr>
          </a:p>
          <a:p>
            <a:endParaRPr lang="en-US" altLang="ko-KR" sz="1350" dirty="0">
              <a:latin typeface="+mn-ea"/>
            </a:endParaRPr>
          </a:p>
          <a:p>
            <a:r>
              <a:rPr lang="ko-KR" altLang="en-US" sz="1350" dirty="0">
                <a:latin typeface="+mn-ea"/>
              </a:rPr>
              <a:t>중복 </a:t>
            </a:r>
            <a:r>
              <a:rPr lang="en-US" altLang="ko-KR" sz="1350" dirty="0">
                <a:latin typeface="+mn-ea"/>
              </a:rPr>
              <a:t>Key</a:t>
            </a:r>
            <a:r>
              <a:rPr lang="ko-KR" altLang="en-US" sz="1350" dirty="0">
                <a:latin typeface="+mn-ea"/>
              </a:rPr>
              <a:t>가 허용되므로 </a:t>
            </a:r>
            <a:r>
              <a:rPr lang="en-US" altLang="ko-KR" sz="1350" dirty="0">
                <a:latin typeface="+mn-ea"/>
              </a:rPr>
              <a:t>count </a:t>
            </a:r>
            <a:r>
              <a:rPr lang="ko-KR" altLang="en-US" sz="1350" dirty="0">
                <a:latin typeface="+mn-ea"/>
              </a:rPr>
              <a:t>의 값은 </a:t>
            </a:r>
            <a:r>
              <a:rPr lang="en-US" altLang="ko-KR" sz="1350" dirty="0">
                <a:latin typeface="+mn-ea"/>
              </a:rPr>
              <a:t>2</a:t>
            </a:r>
            <a:r>
              <a:rPr lang="ko-KR" altLang="en-US" sz="1350" dirty="0">
                <a:latin typeface="+mn-ea"/>
              </a:rPr>
              <a:t>가 된다</a:t>
            </a:r>
            <a:r>
              <a:rPr lang="en-US" altLang="ko-KR" sz="1350" dirty="0"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48" y="2771778"/>
            <a:ext cx="22098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85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98821" y="2473325"/>
            <a:ext cx="3946358" cy="1073150"/>
          </a:xfrm>
        </p:spPr>
        <p:txBody>
          <a:bodyPr>
            <a:normAutofit fontScale="77500" lnSpcReduction="20000"/>
          </a:bodyPr>
          <a:lstStyle/>
          <a:p>
            <a:pPr marL="385736" indent="-385736">
              <a:buFont typeface="+mj-lt"/>
              <a:buAutoNum type="arabicPeriod"/>
            </a:pPr>
            <a:r>
              <a:rPr lang="ko-KR" altLang="en-US" dirty="0"/>
              <a:t>많은 양의 데이터에 대해</a:t>
            </a:r>
            <a:endParaRPr lang="en-US" altLang="ko-KR" dirty="0"/>
          </a:p>
          <a:p>
            <a:pPr marL="385736" indent="-385736">
              <a:buFont typeface="+mj-lt"/>
              <a:buAutoNum type="arabicPeriod"/>
            </a:pPr>
            <a:r>
              <a:rPr lang="ko-KR" altLang="en-US" dirty="0"/>
              <a:t>검색이 빈번할 때</a:t>
            </a:r>
            <a:endParaRPr lang="en-US" altLang="ko-KR" dirty="0"/>
          </a:p>
          <a:p>
            <a:pPr marL="385736" indent="-385736">
              <a:buFont typeface="+mj-lt"/>
              <a:buAutoNum type="arabicPeriod"/>
            </a:pPr>
            <a:r>
              <a:rPr lang="ko-KR" altLang="en-US" dirty="0"/>
              <a:t>자동 정렬이 필요할 때</a:t>
            </a:r>
            <a:endParaRPr lang="en-US" altLang="ko-KR" dirty="0"/>
          </a:p>
          <a:p>
            <a:pPr marL="385736" indent="-385736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600200" y="4201809"/>
            <a:ext cx="5943600" cy="5365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100" dirty="0"/>
              <a:t>연관 컨테이너를 사용해 보자</a:t>
            </a:r>
            <a:r>
              <a:rPr lang="en-US" altLang="ko-KR" sz="2100" dirty="0"/>
              <a:t>!</a:t>
            </a:r>
            <a:endParaRPr lang="ko-KR" altLang="en-US" sz="21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4692" y="406339"/>
            <a:ext cx="347152" cy="665018"/>
            <a:chOff x="124692" y="406339"/>
            <a:chExt cx="347152" cy="665018"/>
          </a:xfrm>
        </p:grpSpPr>
        <p:sp>
          <p:nvSpPr>
            <p:cNvPr id="12" name="직사각형 11"/>
            <p:cNvSpPr/>
            <p:nvPr/>
          </p:nvSpPr>
          <p:spPr>
            <a:xfrm>
              <a:off x="124692" y="406339"/>
              <a:ext cx="110836" cy="66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1008" y="406339"/>
              <a:ext cx="110836" cy="66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13965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주의할 점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4294967295"/>
          </p:nvPr>
        </p:nvSpPr>
        <p:spPr>
          <a:xfrm>
            <a:off x="542925" y="1808163"/>
            <a:ext cx="7886700" cy="1168400"/>
          </a:xfrm>
        </p:spPr>
        <p:txBody>
          <a:bodyPr>
            <a:normAutofit fontScale="85000" lnSpcReduction="20000"/>
          </a:bodyPr>
          <a:lstStyle/>
          <a:p>
            <a:pPr marL="385736" indent="-385736">
              <a:buFont typeface="+mj-lt"/>
              <a:buAutoNum type="arabicPeriod"/>
            </a:pPr>
            <a:r>
              <a:rPr lang="ko-KR" altLang="en-US" dirty="0"/>
              <a:t>적은 양의 데이터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오버헤드</a:t>
            </a:r>
            <a:r>
              <a:rPr lang="ko-KR" altLang="en-US" dirty="0"/>
              <a:t> 발생 </a:t>
            </a:r>
            <a:r>
              <a:rPr lang="en-US" altLang="ko-KR" dirty="0"/>
              <a:t>(</a:t>
            </a:r>
            <a:r>
              <a:rPr lang="ko-KR" altLang="en-US" dirty="0"/>
              <a:t>링크탐색</a:t>
            </a:r>
            <a:r>
              <a:rPr lang="en-US" altLang="ko-KR" dirty="0"/>
              <a:t>)</a:t>
            </a:r>
          </a:p>
          <a:p>
            <a:pPr marL="385736" indent="-385736">
              <a:buFont typeface="+mj-lt"/>
              <a:buAutoNum type="arabicPeriod"/>
            </a:pPr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FF0000"/>
                </a:solidFill>
              </a:rPr>
              <a:t>추가와 삭제</a:t>
            </a:r>
            <a:r>
              <a:rPr lang="ko-KR" altLang="en-US" dirty="0"/>
              <a:t>는 시퀀스 컨테이너가 훨씬 빠름</a:t>
            </a:r>
            <a:endParaRPr lang="en-US" altLang="ko-KR" dirty="0"/>
          </a:p>
          <a:p>
            <a:pPr marL="385736" indent="-385736">
              <a:buFont typeface="+mj-lt"/>
              <a:buAutoNum type="arabicPeriod"/>
            </a:pPr>
            <a:r>
              <a:rPr lang="en-US" altLang="ko-KR" dirty="0"/>
              <a:t>map 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FF0000"/>
                </a:solidFill>
              </a:rPr>
              <a:t>[] </a:t>
            </a:r>
            <a:r>
              <a:rPr lang="ko-KR" altLang="en-US" dirty="0">
                <a:solidFill>
                  <a:srgbClr val="FF0000"/>
                </a:solidFill>
              </a:rPr>
              <a:t>연산자를 주의</a:t>
            </a:r>
            <a:r>
              <a:rPr lang="ko-KR" altLang="en-US" dirty="0"/>
              <a:t>해서 사용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54424" y="4101946"/>
            <a:ext cx="202130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(map[30] == </a:t>
            </a:r>
            <a:r>
              <a:rPr lang="en-US" altLang="ko-KR" sz="1350" dirty="0">
                <a:solidFill>
                  <a:srgbClr val="6F008A"/>
                </a:solidFill>
                <a:latin typeface="+mn-ea"/>
              </a:rPr>
              <a:t>NULL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350" dirty="0">
                <a:solidFill>
                  <a:srgbClr val="008000"/>
                </a:solidFill>
                <a:latin typeface="+mn-ea"/>
              </a:rPr>
              <a:t>// do something</a:t>
            </a:r>
            <a:endParaRPr lang="ko-KR" altLang="en-US" sz="13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35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50335" y="4101946"/>
            <a:ext cx="271602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5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map.find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(30) </a:t>
            </a:r>
            <a:r>
              <a:rPr lang="en-US" altLang="ko-KR" sz="1350" dirty="0">
                <a:solidFill>
                  <a:srgbClr val="008080"/>
                </a:solidFill>
                <a:latin typeface="+mn-ea"/>
              </a:rPr>
              <a:t>!=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latin typeface="+mn-ea"/>
              </a:rPr>
              <a:t>map.end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350" dirty="0">
                <a:solidFill>
                  <a:srgbClr val="008000"/>
                </a:solidFill>
                <a:latin typeface="+mn-ea"/>
              </a:rPr>
              <a:t>    // do something</a:t>
            </a:r>
            <a:endParaRPr lang="ko-KR" altLang="en-US" sz="13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35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9626" y="5226972"/>
            <a:ext cx="1870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이 경우 내부 동작에서</a:t>
            </a:r>
            <a:endParaRPr lang="en-US" altLang="ko-KR" sz="1350" dirty="0"/>
          </a:p>
          <a:p>
            <a:pPr algn="ctr"/>
            <a:r>
              <a:rPr lang="ko-KR" altLang="en-US" sz="1350" dirty="0"/>
              <a:t>새 원소가 생성된다</a:t>
            </a:r>
            <a:endParaRPr lang="en-US" altLang="ko-KR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5650636" y="5330847"/>
            <a:ext cx="11154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맞는 방법</a:t>
            </a:r>
            <a:endParaRPr lang="en-US" altLang="ko-KR" sz="135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825799" y="3513457"/>
            <a:ext cx="6049072" cy="3998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/>
              <a:t>map[30] </a:t>
            </a:r>
            <a:r>
              <a:rPr lang="ko-KR" altLang="en-US" sz="1800" dirty="0"/>
              <a:t>이 존재하지 않을 경우</a:t>
            </a:r>
          </a:p>
        </p:txBody>
      </p:sp>
    </p:spTree>
    <p:extLst>
      <p:ext uri="{BB962C8B-B14F-4D97-AF65-F5344CB8AC3E}">
        <p14:creationId xmlns:p14="http://schemas.microsoft.com/office/powerpoint/2010/main" val="182246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88115" y="3281916"/>
            <a:ext cx="7967774" cy="161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10350" dirty="0">
                <a:latin typeface="+mn-ea"/>
                <a:ea typeface="+mn-ea"/>
              </a:rPr>
              <a:t>Q&amp;A</a:t>
            </a:r>
            <a:endParaRPr lang="ko-KR" altLang="en-US" sz="103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1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52459" y="4438079"/>
            <a:ext cx="4439093" cy="51554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sorted / </a:t>
            </a:r>
            <a:r>
              <a:rPr lang="en-US" altLang="ko-KR" strike="sngStrike" dirty="0"/>
              <a:t>hash</a:t>
            </a:r>
            <a:endParaRPr lang="ko-KR" altLang="en-US" strike="sngStrike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Association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Container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2352459" y="2954743"/>
            <a:ext cx="4439093" cy="515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Association : Key-Value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0" y="1145979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이름이 왜 이렇게 붙었죠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6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질의 응답</a:t>
            </a:r>
            <a:endParaRPr lang="ko-KR" altLang="en-US" dirty="0">
              <a:latin typeface="+mj-ea"/>
            </a:endParaRPr>
          </a:p>
        </p:txBody>
      </p:sp>
      <p:sp>
        <p:nvSpPr>
          <p:cNvPr id="59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</a:rPr>
              <a:t>Erase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386" y="4217425"/>
            <a:ext cx="5486400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>
                <a:latin typeface="+mn-ea"/>
              </a:rPr>
              <a:t>erase(</a:t>
            </a:r>
            <a:r>
              <a:rPr lang="en-US" altLang="ko-KR" sz="1350" dirty="0" err="1">
                <a:latin typeface="+mn-ea"/>
              </a:rPr>
              <a:t>int</a:t>
            </a:r>
            <a:r>
              <a:rPr lang="en-US" altLang="ko-KR" sz="1350" dirty="0">
                <a:latin typeface="+mn-ea"/>
              </a:rPr>
              <a:t>) </a:t>
            </a:r>
            <a:r>
              <a:rPr lang="ko-KR" altLang="en-US" sz="1350" dirty="0">
                <a:latin typeface="+mn-ea"/>
              </a:rPr>
              <a:t>는 </a:t>
            </a:r>
            <a:r>
              <a:rPr lang="ko-KR" altLang="en-US" sz="1350" dirty="0">
                <a:solidFill>
                  <a:srgbClr val="FF0000"/>
                </a:solidFill>
                <a:latin typeface="+mn-ea"/>
              </a:rPr>
              <a:t>지운 원소의 개수</a:t>
            </a:r>
            <a:r>
              <a:rPr lang="ko-KR" altLang="en-US" sz="1350" dirty="0">
                <a:latin typeface="+mn-ea"/>
              </a:rPr>
              <a:t>를 </a:t>
            </a:r>
            <a:r>
              <a:rPr lang="ko-KR" altLang="en-US" sz="1350" dirty="0" err="1">
                <a:latin typeface="+mn-ea"/>
              </a:rPr>
              <a:t>리턴합니다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ko-KR" altLang="en-US" sz="1350" dirty="0">
                <a:latin typeface="+mn-ea"/>
              </a:rPr>
              <a:t>지운 것이 없다면 </a:t>
            </a:r>
            <a:r>
              <a:rPr lang="en-US" altLang="ko-KR" sz="1350" dirty="0">
                <a:latin typeface="+mn-ea"/>
              </a:rPr>
              <a:t>0, </a:t>
            </a:r>
            <a:r>
              <a:rPr lang="ko-KR" altLang="en-US" sz="1350" dirty="0">
                <a:latin typeface="+mn-ea"/>
              </a:rPr>
              <a:t>있다면 </a:t>
            </a:r>
            <a:r>
              <a:rPr lang="en-US" altLang="ko-KR" sz="1350" dirty="0">
                <a:latin typeface="+mn-ea"/>
              </a:rPr>
              <a:t>1</a:t>
            </a:r>
            <a:r>
              <a:rPr lang="ko-KR" altLang="en-US" sz="1350" dirty="0">
                <a:latin typeface="+mn-ea"/>
              </a:rPr>
              <a:t>이 </a:t>
            </a:r>
            <a:r>
              <a:rPr lang="ko-KR" altLang="en-US" sz="1350" dirty="0" err="1">
                <a:latin typeface="+mn-ea"/>
              </a:rPr>
              <a:t>리턴됩니다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endParaRPr lang="en-US" altLang="ko-KR" sz="1350" dirty="0">
              <a:latin typeface="+mn-ea"/>
            </a:endParaRPr>
          </a:p>
          <a:p>
            <a:endParaRPr lang="en-US" altLang="ko-KR" sz="1350" dirty="0">
              <a:latin typeface="+mn-ea"/>
            </a:endParaRPr>
          </a:p>
          <a:p>
            <a:r>
              <a:rPr lang="en-US" altLang="ko-KR" sz="1350" dirty="0">
                <a:latin typeface="+mn-ea"/>
              </a:rPr>
              <a:t>erase(</a:t>
            </a:r>
            <a:r>
              <a:rPr lang="ko-KR" altLang="en-US" sz="1350" dirty="0">
                <a:latin typeface="+mn-ea"/>
              </a:rPr>
              <a:t> </a:t>
            </a:r>
            <a:r>
              <a:rPr lang="en-US" altLang="ko-KR" sz="1350" dirty="0">
                <a:latin typeface="+mn-ea"/>
              </a:rPr>
              <a:t>it1,</a:t>
            </a:r>
            <a:r>
              <a:rPr lang="ko-KR" altLang="en-US" sz="1350" dirty="0">
                <a:latin typeface="+mn-ea"/>
              </a:rPr>
              <a:t> </a:t>
            </a:r>
            <a:r>
              <a:rPr lang="en-US" altLang="ko-KR" sz="1350" dirty="0">
                <a:latin typeface="+mn-ea"/>
              </a:rPr>
              <a:t>it2</a:t>
            </a:r>
            <a:r>
              <a:rPr lang="ko-KR" altLang="en-US" sz="1350" dirty="0">
                <a:latin typeface="+mn-ea"/>
              </a:rPr>
              <a:t> </a:t>
            </a:r>
            <a:r>
              <a:rPr lang="en-US" altLang="ko-KR" sz="1350" dirty="0">
                <a:latin typeface="+mn-ea"/>
              </a:rPr>
              <a:t>)</a:t>
            </a:r>
            <a:r>
              <a:rPr lang="ko-KR" altLang="en-US" sz="1350" dirty="0">
                <a:latin typeface="+mn-ea"/>
              </a:rPr>
              <a:t> 함수의 인자는 </a:t>
            </a:r>
            <a:r>
              <a:rPr lang="ko-KR" altLang="en-US" sz="1350" dirty="0">
                <a:solidFill>
                  <a:srgbClr val="FF0000"/>
                </a:solidFill>
                <a:latin typeface="+mn-ea"/>
              </a:rPr>
              <a:t>자신의 </a:t>
            </a:r>
            <a:r>
              <a:rPr lang="ko-KR" altLang="en-US" sz="1350" dirty="0" err="1">
                <a:solidFill>
                  <a:srgbClr val="FF0000"/>
                </a:solidFill>
                <a:latin typeface="+mn-ea"/>
              </a:rPr>
              <a:t>이터레이터만</a:t>
            </a:r>
            <a:r>
              <a:rPr lang="ko-KR" altLang="en-US" sz="1350" dirty="0">
                <a:solidFill>
                  <a:srgbClr val="FF0000"/>
                </a:solidFill>
                <a:latin typeface="+mn-ea"/>
              </a:rPr>
              <a:t> 사용 가능</a:t>
            </a:r>
            <a:r>
              <a:rPr lang="ko-KR" altLang="en-US" sz="1350" dirty="0">
                <a:latin typeface="+mn-ea"/>
              </a:rPr>
              <a:t>합니다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ko-KR" altLang="en-US" sz="1350" dirty="0">
                <a:latin typeface="+mn-ea"/>
              </a:rPr>
              <a:t>이 경우 마지막으로 지워진 대상의 </a:t>
            </a:r>
            <a:r>
              <a:rPr lang="ko-KR" altLang="en-US" sz="1350" dirty="0" err="1">
                <a:latin typeface="+mn-ea"/>
              </a:rPr>
              <a:t>이터레이터가</a:t>
            </a:r>
            <a:r>
              <a:rPr lang="ko-KR" altLang="en-US" sz="1350" dirty="0">
                <a:latin typeface="+mn-ea"/>
              </a:rPr>
              <a:t> </a:t>
            </a:r>
            <a:r>
              <a:rPr lang="ko-KR" altLang="en-US" sz="1350" dirty="0" err="1">
                <a:latin typeface="+mn-ea"/>
              </a:rPr>
              <a:t>리턴됩니다</a:t>
            </a:r>
            <a:r>
              <a:rPr lang="en-US" altLang="ko-KR" sz="1350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22" y="2309064"/>
            <a:ext cx="2076450" cy="371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136" y="2609853"/>
            <a:ext cx="339090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11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질의 응답</a:t>
            </a:r>
            <a:endParaRPr lang="ko-KR" altLang="en-US" dirty="0">
              <a:latin typeface="+mj-ea"/>
            </a:endParaRPr>
          </a:p>
        </p:txBody>
      </p:sp>
      <p:sp>
        <p:nvSpPr>
          <p:cNvPr id="59" name="직사각형 30"/>
          <p:cNvSpPr/>
          <p:nvPr/>
        </p:nvSpPr>
        <p:spPr>
          <a:xfrm>
            <a:off x="0" y="114489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</a:rPr>
              <a:t>Map - Find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727" y="1917815"/>
            <a:ext cx="8580491" cy="1131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>
                <a:latin typeface="+mn-ea"/>
              </a:rPr>
              <a:t>Map </a:t>
            </a:r>
            <a:r>
              <a:rPr lang="ko-KR" altLang="en-US" sz="1350" dirty="0">
                <a:latin typeface="+mn-ea"/>
              </a:rPr>
              <a:t>의 기본 설계 기준 자체가 검색은 </a:t>
            </a:r>
            <a:r>
              <a:rPr lang="en-US" altLang="ko-KR" sz="1350" dirty="0">
                <a:latin typeface="+mn-ea"/>
              </a:rPr>
              <a:t>Key </a:t>
            </a:r>
            <a:r>
              <a:rPr lang="ko-KR" altLang="en-US" sz="1350" dirty="0">
                <a:latin typeface="+mn-ea"/>
              </a:rPr>
              <a:t>값을 기준으로 한다는 가정 하에 만들어 진 구조입니다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ko-KR" altLang="en-US" sz="1350" dirty="0">
                <a:latin typeface="+mn-ea"/>
              </a:rPr>
              <a:t>어떤 </a:t>
            </a:r>
            <a:r>
              <a:rPr lang="en-US" altLang="ko-KR" sz="1350" dirty="0">
                <a:latin typeface="+mn-ea"/>
              </a:rPr>
              <a:t>Value </a:t>
            </a:r>
            <a:r>
              <a:rPr lang="ko-KR" altLang="en-US" sz="1350" dirty="0">
                <a:latin typeface="+mn-ea"/>
              </a:rPr>
              <a:t>를 찾고자 할 때</a:t>
            </a:r>
            <a:r>
              <a:rPr lang="en-US" altLang="ko-KR" sz="1350" dirty="0">
                <a:latin typeface="+mn-ea"/>
              </a:rPr>
              <a:t>, </a:t>
            </a:r>
            <a:r>
              <a:rPr lang="ko-KR" altLang="en-US" sz="1350" dirty="0">
                <a:latin typeface="+mn-ea"/>
              </a:rPr>
              <a:t>해당 </a:t>
            </a:r>
            <a:r>
              <a:rPr lang="en-US" altLang="ko-KR" sz="1350" dirty="0">
                <a:latin typeface="+mn-ea"/>
              </a:rPr>
              <a:t>Value </a:t>
            </a:r>
            <a:r>
              <a:rPr lang="ko-KR" altLang="en-US" sz="1350" dirty="0">
                <a:latin typeface="+mn-ea"/>
              </a:rPr>
              <a:t>에 매칭되는 </a:t>
            </a:r>
            <a:r>
              <a:rPr lang="en-US" altLang="ko-KR" sz="1350" dirty="0">
                <a:latin typeface="+mn-ea"/>
              </a:rPr>
              <a:t>Key </a:t>
            </a:r>
            <a:r>
              <a:rPr lang="ko-KR" altLang="en-US" sz="1350" dirty="0">
                <a:latin typeface="+mn-ea"/>
              </a:rPr>
              <a:t>를 알고 있을 것이라고 여겨집니다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r>
              <a:rPr lang="ko-KR" altLang="en-US" sz="1350" dirty="0">
                <a:latin typeface="+mn-ea"/>
              </a:rPr>
              <a:t>그렇지 않다면 아래와 같은 방식으로 직접 탐색해야 합니다</a:t>
            </a:r>
            <a:r>
              <a:rPr lang="en-US" altLang="ko-KR" sz="1350" dirty="0">
                <a:latin typeface="+mn-ea"/>
              </a:rPr>
              <a:t>.</a:t>
            </a:r>
          </a:p>
          <a:p>
            <a:endParaRPr lang="en-US" altLang="ko-KR" sz="1350" dirty="0">
              <a:latin typeface="+mn-ea"/>
            </a:endParaRPr>
          </a:p>
          <a:p>
            <a:r>
              <a:rPr lang="ko-KR" altLang="en-US" sz="1350" dirty="0">
                <a:latin typeface="+mn-ea"/>
              </a:rPr>
              <a:t>예제 코드와 관련 링크를 첨부합니다</a:t>
            </a:r>
            <a:r>
              <a:rPr lang="en-US" altLang="ko-KR" sz="1350" dirty="0">
                <a:latin typeface="+mn-ea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85618" y="2831290"/>
            <a:ext cx="3645569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 err="1"/>
              <a:t>std</a:t>
            </a:r>
            <a:r>
              <a:rPr lang="en-US" altLang="ko-KR" dirty="0"/>
              <a:t>::map&lt;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::string&gt; m;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key = 0;</a:t>
            </a:r>
          </a:p>
          <a:p>
            <a:r>
              <a:rPr lang="en-US" altLang="ko-KR" dirty="0"/>
              <a:t>   for (auto &amp;</a:t>
            </a:r>
            <a:r>
              <a:rPr lang="en-US" altLang="ko-KR" dirty="0" err="1"/>
              <a:t>i</a:t>
            </a:r>
            <a:r>
              <a:rPr lang="en-US" altLang="ko-KR" dirty="0"/>
              <a:t> : m) {</a:t>
            </a:r>
          </a:p>
          <a:p>
            <a:r>
              <a:rPr lang="en-US" altLang="ko-KR" dirty="0"/>
              <a:t>      if (</a:t>
            </a:r>
            <a:r>
              <a:rPr lang="en-US" altLang="ko-KR" dirty="0" err="1"/>
              <a:t>i.second</a:t>
            </a:r>
            <a:r>
              <a:rPr lang="en-US" altLang="ko-KR" dirty="0"/>
              <a:t> == "two") {</a:t>
            </a:r>
          </a:p>
          <a:p>
            <a:r>
              <a:rPr lang="en-US" altLang="ko-KR" dirty="0"/>
              <a:t>         key = </a:t>
            </a:r>
            <a:r>
              <a:rPr lang="en-US" altLang="ko-KR" dirty="0" err="1"/>
              <a:t>i.first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break; // to stop searching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6726" y="5546708"/>
            <a:ext cx="858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예제 코드 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http://stackoverflow.com/questions/12742472/how-to-get-matching-key-using-the-value-in-a-map-c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34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내용 개체 틀 9"/>
          <p:cNvSpPr>
            <a:spLocks noGrp="1"/>
          </p:cNvSpPr>
          <p:nvPr>
            <p:ph idx="1"/>
          </p:nvPr>
        </p:nvSpPr>
        <p:spPr>
          <a:xfrm>
            <a:off x="493880" y="2227709"/>
            <a:ext cx="3677959" cy="3263504"/>
          </a:xfrm>
        </p:spPr>
        <p:txBody>
          <a:bodyPr anchor="ctr">
            <a:normAutofit/>
          </a:bodyPr>
          <a:lstStyle/>
          <a:p>
            <a:pPr marL="342875" indent="-34287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700" dirty="0">
                <a:latin typeface="+mn-ea"/>
              </a:rPr>
              <a:t>비 선형적 내부 구조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이진 트리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 marL="342875" indent="-34287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700" dirty="0">
                <a:latin typeface="+mn-ea"/>
              </a:rPr>
              <a:t>탐색시간 </a:t>
            </a:r>
            <a:r>
              <a:rPr lang="en-US" altLang="ko-KR" sz="1700" dirty="0">
                <a:latin typeface="+mn-ea"/>
              </a:rPr>
              <a:t>:= </a:t>
            </a:r>
            <a:r>
              <a:rPr lang="ko-KR" altLang="en-US" sz="1700" dirty="0">
                <a:latin typeface="+mn-ea"/>
              </a:rPr>
              <a:t>로그 시간 복잡도</a:t>
            </a:r>
            <a:endParaRPr lang="en-US" altLang="ko-KR" sz="1700" dirty="0">
              <a:latin typeface="+mn-ea"/>
            </a:endParaRPr>
          </a:p>
          <a:p>
            <a:pPr marL="342875" indent="-34287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700" dirty="0" err="1">
                <a:latin typeface="+mn-ea"/>
              </a:rPr>
              <a:t>push_back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등이 없음</a:t>
            </a:r>
            <a:endParaRPr lang="en-US" altLang="ko-KR" sz="1700" dirty="0">
              <a:latin typeface="+mn-ea"/>
            </a:endParaRPr>
          </a:p>
          <a:p>
            <a:pPr marL="342875" indent="-34287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700" dirty="0">
                <a:latin typeface="+mn-ea"/>
              </a:rPr>
              <a:t>원소를 직접 수정할 수 없다</a:t>
            </a:r>
            <a:endParaRPr lang="en-US" altLang="ko-KR" sz="1700" dirty="0"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348966" y="2584272"/>
            <a:ext cx="3989372" cy="2613777"/>
            <a:chOff x="481343" y="1894375"/>
            <a:chExt cx="6528396" cy="4277308"/>
          </a:xfrm>
        </p:grpSpPr>
        <p:grpSp>
          <p:nvGrpSpPr>
            <p:cNvPr id="8" name="그룹 7"/>
            <p:cNvGrpSpPr/>
            <p:nvPr/>
          </p:nvGrpSpPr>
          <p:grpSpPr>
            <a:xfrm>
              <a:off x="3745541" y="2232515"/>
              <a:ext cx="1632099" cy="457200"/>
              <a:chOff x="5207383" y="2190308"/>
              <a:chExt cx="1632099" cy="4572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207383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751416" y="2190308"/>
                <a:ext cx="544033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295449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13442" y="3351466"/>
              <a:ext cx="1632099" cy="457200"/>
              <a:chOff x="5207383" y="2190308"/>
              <a:chExt cx="1632099" cy="4572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207383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751416" y="2190308"/>
                <a:ext cx="544033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295449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77640" y="3298860"/>
              <a:ext cx="1632099" cy="457200"/>
              <a:chOff x="5207383" y="2190308"/>
              <a:chExt cx="1632099" cy="4572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207383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751416" y="2190308"/>
                <a:ext cx="544033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295449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직선 화살표 연결선 11"/>
            <p:cNvCxnSpPr>
              <a:stCxn id="6" idx="1"/>
              <a:endCxn id="21" idx="0"/>
            </p:cNvCxnSpPr>
            <p:nvPr/>
          </p:nvCxnSpPr>
          <p:spPr>
            <a:xfrm flipH="1">
              <a:off x="2929492" y="2461115"/>
              <a:ext cx="816049" cy="890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cxnSpLocks/>
              <a:stCxn id="14" idx="3"/>
              <a:endCxn id="25" idx="0"/>
            </p:cNvCxnSpPr>
            <p:nvPr/>
          </p:nvCxnSpPr>
          <p:spPr>
            <a:xfrm>
              <a:off x="5377640" y="2461115"/>
              <a:ext cx="816050" cy="837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481343" y="4610617"/>
              <a:ext cx="1632099" cy="457200"/>
              <a:chOff x="5207383" y="2190308"/>
              <a:chExt cx="1632099" cy="4572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207383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751416" y="2190308"/>
                <a:ext cx="544033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295449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745541" y="4593805"/>
              <a:ext cx="1632099" cy="457200"/>
              <a:chOff x="5207383" y="2190308"/>
              <a:chExt cx="1632099" cy="4572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207383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751416" y="2190308"/>
                <a:ext cx="544033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350" dirty="0">
                    <a:solidFill>
                      <a:schemeClr val="tx1"/>
                    </a:solidFill>
                  </a:rPr>
                  <a:t>T</a:t>
                </a:r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295449" y="2190308"/>
                <a:ext cx="544033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직선 화살표 연결선 36"/>
            <p:cNvCxnSpPr>
              <a:cxnSpLocks/>
              <a:stCxn id="20" idx="1"/>
              <a:endCxn id="31" idx="0"/>
            </p:cNvCxnSpPr>
            <p:nvPr/>
          </p:nvCxnSpPr>
          <p:spPr>
            <a:xfrm flipH="1">
              <a:off x="1297393" y="3580066"/>
              <a:ext cx="816049" cy="1030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cxnSpLocks/>
              <a:stCxn id="22" idx="3"/>
              <a:endCxn id="35" idx="0"/>
            </p:cNvCxnSpPr>
            <p:nvPr/>
          </p:nvCxnSpPr>
          <p:spPr>
            <a:xfrm>
              <a:off x="3745541" y="3580066"/>
              <a:ext cx="816050" cy="1013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구부러짐 46"/>
            <p:cNvCxnSpPr>
              <a:cxnSpLocks/>
              <a:stCxn id="56" idx="3"/>
            </p:cNvCxnSpPr>
            <p:nvPr/>
          </p:nvCxnSpPr>
          <p:spPr>
            <a:xfrm flipV="1">
              <a:off x="4290838" y="4689623"/>
              <a:ext cx="2174868" cy="1253460"/>
            </a:xfrm>
            <a:prstGeom prst="curvedConnector3">
              <a:avLst>
                <a:gd name="adj1" fmla="val 1345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래픽 51" descr="도움말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139" y="4134254"/>
              <a:ext cx="914400" cy="914400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2658739" y="5714483"/>
              <a:ext cx="1632099" cy="457200"/>
              <a:chOff x="5207383" y="2190308"/>
              <a:chExt cx="1632099" cy="4572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207383" y="2190308"/>
                <a:ext cx="544033" cy="4572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751416" y="2190308"/>
                <a:ext cx="544033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295449" y="2190308"/>
                <a:ext cx="544033" cy="4572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929491" y="5366417"/>
              <a:ext cx="1089330" cy="75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new </a:t>
              </a:r>
              <a:r>
                <a:rPr lang="en-US" altLang="ko-KR" sz="1200" dirty="0" err="1"/>
                <a:t>val</a:t>
              </a:r>
              <a:endParaRPr lang="ko-KR" altLang="en-US" sz="1200" dirty="0"/>
            </a:p>
          </p:txBody>
        </p:sp>
        <p:cxnSp>
          <p:nvCxnSpPr>
            <p:cNvPr id="61" name="직선 화살표 연결선 60"/>
            <p:cNvCxnSpPr>
              <a:cxnSpLocks/>
            </p:cNvCxnSpPr>
            <p:nvPr/>
          </p:nvCxnSpPr>
          <p:spPr>
            <a:xfrm flipH="1">
              <a:off x="2742160" y="2365297"/>
              <a:ext cx="773707" cy="8464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cxnSpLocks/>
            </p:cNvCxnSpPr>
            <p:nvPr/>
          </p:nvCxnSpPr>
          <p:spPr>
            <a:xfrm>
              <a:off x="3868574" y="3484248"/>
              <a:ext cx="801365" cy="9938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016926" y="1894375"/>
              <a:ext cx="1089330" cy="45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root</a:t>
              </a:r>
              <a:endParaRPr lang="ko-KR" altLang="en-US" sz="1200" dirty="0"/>
            </a:p>
          </p:txBody>
        </p:sp>
      </p:grpSp>
      <p:sp>
        <p:nvSpPr>
          <p:cNvPr id="72" name="제목 1"/>
          <p:cNvSpPr txBox="1">
            <a:spLocks/>
          </p:cNvSpPr>
          <p:nvPr/>
        </p:nvSpPr>
        <p:spPr>
          <a:xfrm>
            <a:off x="1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(S) Association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Container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30"/>
          <p:cNvSpPr/>
          <p:nvPr/>
        </p:nvSpPr>
        <p:spPr>
          <a:xfrm>
            <a:off x="-9307" y="1145979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 컨테이너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1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1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Pair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3" name="직사각형 30"/>
          <p:cNvSpPr/>
          <p:nvPr/>
        </p:nvSpPr>
        <p:spPr>
          <a:xfrm>
            <a:off x="-10555" y="1144327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Pair 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24299" y="3212149"/>
            <a:ext cx="759695" cy="486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first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79342" y="3212149"/>
            <a:ext cx="755045" cy="486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second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836" y="2935147"/>
            <a:ext cx="4803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pair</a:t>
            </a:r>
            <a:endParaRPr lang="ko-KR" altLang="en-US" sz="1350" dirty="0"/>
          </a:p>
        </p:txBody>
      </p: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5351498" y="3716980"/>
            <a:ext cx="472797" cy="5172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7334384" y="3689774"/>
            <a:ext cx="472797" cy="5172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5330" y="4252582"/>
            <a:ext cx="4627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Key</a:t>
            </a:r>
            <a:endParaRPr lang="ko-KR" alt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7807179" y="4252582"/>
            <a:ext cx="6072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Value</a:t>
            </a:r>
            <a:endParaRPr lang="ko-KR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766562" y="2123245"/>
            <a:ext cx="355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두 가지 값</a:t>
            </a:r>
            <a:r>
              <a:rPr lang="ko-KR" altLang="en-US" sz="1600" dirty="0"/>
              <a:t>을 묶은 자료구조</a:t>
            </a:r>
            <a:endParaRPr lang="en-US" altLang="ko-KR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66565" y="2865982"/>
            <a:ext cx="3677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Key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Value?</a:t>
            </a:r>
          </a:p>
          <a:p>
            <a:endParaRPr lang="en-US" altLang="ko-KR" sz="1600" dirty="0"/>
          </a:p>
          <a:p>
            <a:pPr marL="214298" indent="-214298">
              <a:buFontTx/>
              <a:buChar char="-"/>
            </a:pPr>
            <a:r>
              <a:rPr lang="ko-KR" altLang="en-US" sz="1600" dirty="0"/>
              <a:t>실제 값은 </a:t>
            </a:r>
            <a:r>
              <a:rPr lang="en-US" altLang="ko-KR" sz="1600" dirty="0"/>
              <a:t>Value</a:t>
            </a:r>
          </a:p>
          <a:p>
            <a:pPr marL="214298" indent="-214298">
              <a:buFontTx/>
              <a:buChar char="-"/>
            </a:pPr>
            <a:r>
              <a:rPr lang="en-US" altLang="ko-KR" sz="1600" dirty="0"/>
              <a:t>Value</a:t>
            </a:r>
            <a:r>
              <a:rPr lang="ko-KR" altLang="en-US" sz="1600" dirty="0"/>
              <a:t>를 찾기 위한 </a:t>
            </a:r>
            <a:r>
              <a:rPr lang="ko-KR" altLang="en-US" sz="1600" dirty="0" err="1"/>
              <a:t>유니크한</a:t>
            </a:r>
            <a:r>
              <a:rPr lang="ko-KR" altLang="en-US" sz="1600" dirty="0"/>
              <a:t> </a:t>
            </a:r>
            <a:r>
              <a:rPr lang="en-US" altLang="ko-KR" sz="1600" dirty="0"/>
              <a:t>ID == Key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6564" y="4252582"/>
            <a:ext cx="367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first, second </a:t>
            </a:r>
            <a:r>
              <a:rPr lang="ko-KR" altLang="en-US" sz="1600" dirty="0"/>
              <a:t>로 구분</a:t>
            </a:r>
            <a:endParaRPr lang="en-US" altLang="ko-KR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66564" y="4900518"/>
            <a:ext cx="367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편의를 위해 </a:t>
            </a:r>
            <a:r>
              <a:rPr lang="en-US" altLang="ko-KR" sz="1600" dirty="0" err="1"/>
              <a:t>make_pair</a:t>
            </a:r>
            <a:r>
              <a:rPr lang="en-US" altLang="ko-KR" sz="1600" dirty="0"/>
              <a:t> </a:t>
            </a:r>
            <a:r>
              <a:rPr lang="ko-KR" altLang="en-US" sz="1600" dirty="0"/>
              <a:t>제공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make_pair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(var1, var2)</a:t>
            </a:r>
          </a:p>
        </p:txBody>
      </p:sp>
    </p:spTree>
    <p:extLst>
      <p:ext uri="{BB962C8B-B14F-4D97-AF65-F5344CB8AC3E}">
        <p14:creationId xmlns:p14="http://schemas.microsoft.com/office/powerpoint/2010/main" val="58007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 txBox="1">
            <a:spLocks/>
          </p:cNvSpPr>
          <p:nvPr/>
        </p:nvSpPr>
        <p:spPr>
          <a:xfrm>
            <a:off x="1" y="183697"/>
            <a:ext cx="7874870" cy="88766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0 w 10020"/>
              <a:gd name="connsiteY0" fmla="*/ 10114 h 10114"/>
              <a:gd name="connsiteX1" fmla="*/ 0 w 10020"/>
              <a:gd name="connsiteY1" fmla="*/ 0 h 10114"/>
              <a:gd name="connsiteX2" fmla="*/ 10020 w 10020"/>
              <a:gd name="connsiteY2" fmla="*/ 114 h 10114"/>
              <a:gd name="connsiteX3" fmla="*/ 8020 w 10020"/>
              <a:gd name="connsiteY3" fmla="*/ 10114 h 10114"/>
              <a:gd name="connsiteX4" fmla="*/ 20 w 10020"/>
              <a:gd name="connsiteY4" fmla="*/ 10114 h 10114"/>
              <a:gd name="connsiteX0" fmla="*/ 2 w 10002"/>
              <a:gd name="connsiteY0" fmla="*/ 10000 h 10000"/>
              <a:gd name="connsiteX1" fmla="*/ 8 w 10002"/>
              <a:gd name="connsiteY1" fmla="*/ 344 h 10000"/>
              <a:gd name="connsiteX2" fmla="*/ 10002 w 10002"/>
              <a:gd name="connsiteY2" fmla="*/ 0 h 10000"/>
              <a:gd name="connsiteX3" fmla="*/ 8002 w 10002"/>
              <a:gd name="connsiteY3" fmla="*/ 10000 h 10000"/>
              <a:gd name="connsiteX4" fmla="*/ 2 w 10002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03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8082 w 10003"/>
              <a:gd name="connsiteY3" fmla="*/ 10000 h 10000"/>
              <a:gd name="connsiteX4" fmla="*/ 3 w 10003"/>
              <a:gd name="connsiteY4" fmla="*/ 10000 h 10000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114"/>
              <a:gd name="connsiteX1" fmla="*/ 0 w 10003"/>
              <a:gd name="connsiteY1" fmla="*/ 344 h 10114"/>
              <a:gd name="connsiteX2" fmla="*/ 10003 w 10003"/>
              <a:gd name="connsiteY2" fmla="*/ 0 h 10114"/>
              <a:gd name="connsiteX3" fmla="*/ 9566 w 10003"/>
              <a:gd name="connsiteY3" fmla="*/ 10114 h 10114"/>
              <a:gd name="connsiteX4" fmla="*/ 3 w 10003"/>
              <a:gd name="connsiteY4" fmla="*/ 10000 h 10114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575 w 10003"/>
              <a:gd name="connsiteY3" fmla="*/ 9885 h 10000"/>
              <a:gd name="connsiteX4" fmla="*/ 3 w 10003"/>
              <a:gd name="connsiteY4" fmla="*/ 10000 h 10000"/>
              <a:gd name="connsiteX0" fmla="*/ 3 w 10003"/>
              <a:gd name="connsiteY0" fmla="*/ 10000 h 10000"/>
              <a:gd name="connsiteX1" fmla="*/ 0 w 10003"/>
              <a:gd name="connsiteY1" fmla="*/ 344 h 10000"/>
              <a:gd name="connsiteX2" fmla="*/ 10003 w 10003"/>
              <a:gd name="connsiteY2" fmla="*/ 0 h 10000"/>
              <a:gd name="connsiteX3" fmla="*/ 9636 w 10003"/>
              <a:gd name="connsiteY3" fmla="*/ 9999 h 10000"/>
              <a:gd name="connsiteX4" fmla="*/ 3 w 10003"/>
              <a:gd name="connsiteY4" fmla="*/ 10000 h 10000"/>
              <a:gd name="connsiteX0" fmla="*/ 3 w 9985"/>
              <a:gd name="connsiteY0" fmla="*/ 9697 h 9697"/>
              <a:gd name="connsiteX1" fmla="*/ 0 w 9985"/>
              <a:gd name="connsiteY1" fmla="*/ 41 h 9697"/>
              <a:gd name="connsiteX2" fmla="*/ 9985 w 9985"/>
              <a:gd name="connsiteY2" fmla="*/ 0 h 9697"/>
              <a:gd name="connsiteX3" fmla="*/ 9636 w 9985"/>
              <a:gd name="connsiteY3" fmla="*/ 9696 h 9697"/>
              <a:gd name="connsiteX4" fmla="*/ 3 w 9985"/>
              <a:gd name="connsiteY4" fmla="*/ 9697 h 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9697">
                <a:moveTo>
                  <a:pt x="3" y="9697"/>
                </a:moveTo>
                <a:cubicBezTo>
                  <a:pt x="-4" y="6326"/>
                  <a:pt x="7" y="3412"/>
                  <a:pt x="0" y="41"/>
                </a:cubicBezTo>
                <a:lnTo>
                  <a:pt x="9985" y="0"/>
                </a:lnTo>
                <a:cubicBezTo>
                  <a:pt x="9863" y="3333"/>
                  <a:pt x="9758" y="6363"/>
                  <a:pt x="9636" y="9696"/>
                </a:cubicBezTo>
                <a:lnTo>
                  <a:pt x="3" y="9697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Pair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7" name="직사각형 30"/>
          <p:cNvSpPr/>
          <p:nvPr/>
        </p:nvSpPr>
        <p:spPr>
          <a:xfrm>
            <a:off x="1" y="1142318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Pair </a:t>
            </a:r>
            <a:r>
              <a:rPr lang="ko-KR" altLang="en-US" dirty="0">
                <a:solidFill>
                  <a:schemeClr val="tx1"/>
                </a:solidFill>
              </a:rPr>
              <a:t>사용 예제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28653" y="2861426"/>
            <a:ext cx="5176727" cy="2607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Ex)</a:t>
            </a:r>
            <a:endParaRPr lang="ko-KR" altLang="en-US" sz="15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2B91AF"/>
                </a:solidFill>
                <a:latin typeface="+mn-ea"/>
              </a:rPr>
              <a:t>pair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&gt; p1;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p1.first = 1;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p1.second = 2;</a:t>
            </a:r>
          </a:p>
          <a:p>
            <a:pPr marL="0" indent="0">
              <a:buNone/>
            </a:pPr>
            <a:endParaRPr lang="ko-KR" altLang="en-US" sz="15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2B91AF"/>
                </a:solidFill>
                <a:latin typeface="+mn-ea"/>
              </a:rPr>
              <a:t>pair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&gt; p2 = 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make_pair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(1, 2);</a:t>
            </a:r>
          </a:p>
          <a:p>
            <a:pPr marL="0" indent="0">
              <a:buNone/>
            </a:pPr>
            <a:endParaRPr lang="ko-KR" altLang="en-US" sz="15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08000"/>
                </a:solidFill>
                <a:latin typeface="+mn-ea"/>
              </a:rPr>
              <a:t>// p1.first == p2.first == 1</a:t>
            </a:r>
            <a:endParaRPr lang="ko-KR" altLang="en-US" sz="15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08000"/>
                </a:solidFill>
                <a:latin typeface="+mn-ea"/>
              </a:rPr>
              <a:t>// p1.second == p2.second == 2</a:t>
            </a:r>
            <a:endParaRPr lang="ko-KR" altLang="en-US" sz="15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71718" y="3275431"/>
            <a:ext cx="653902" cy="486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20969" y="3275431"/>
            <a:ext cx="653902" cy="486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2531" y="2998429"/>
            <a:ext cx="383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p1</a:t>
            </a:r>
            <a:endParaRPr lang="ko-KR" altLang="en-US" sz="1350" dirty="0"/>
          </a:p>
        </p:txBody>
      </p:sp>
      <p:sp>
        <p:nvSpPr>
          <p:cNvPr id="17" name="직사각형 16"/>
          <p:cNvSpPr/>
          <p:nvPr/>
        </p:nvSpPr>
        <p:spPr>
          <a:xfrm>
            <a:off x="6571718" y="4629781"/>
            <a:ext cx="653902" cy="486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20969" y="4629781"/>
            <a:ext cx="653902" cy="486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6513" y="4352778"/>
            <a:ext cx="383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p2</a:t>
            </a:r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632424" y="1760767"/>
            <a:ext cx="553055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700" dirty="0">
                <a:latin typeface="+mn-ea"/>
              </a:rPr>
              <a:t>#include</a:t>
            </a:r>
            <a:r>
              <a:rPr lang="ko-KR" altLang="en-US" sz="2700" dirty="0">
                <a:latin typeface="+mn-ea"/>
              </a:rPr>
              <a:t> </a:t>
            </a:r>
            <a:r>
              <a:rPr lang="en-US" altLang="ko-KR" sz="2700" dirty="0">
                <a:latin typeface="+mn-ea"/>
              </a:rPr>
              <a:t>&lt;utility&gt;</a:t>
            </a:r>
          </a:p>
          <a:p>
            <a:r>
              <a:rPr lang="en-US" altLang="ko-KR" sz="2700" dirty="0" err="1">
                <a:latin typeface="+mn-ea"/>
              </a:rPr>
              <a:t>std</a:t>
            </a:r>
            <a:r>
              <a:rPr lang="en-US" altLang="ko-KR" sz="2700" dirty="0">
                <a:latin typeface="+mn-ea"/>
              </a:rPr>
              <a:t>::pair &lt;type1, type2&gt; </a:t>
            </a:r>
            <a:r>
              <a:rPr lang="ko-KR" altLang="en-US" sz="2700" dirty="0">
                <a:latin typeface="+mn-ea"/>
              </a:rPr>
              <a:t>변수이름</a:t>
            </a:r>
            <a:r>
              <a:rPr lang="en-US" altLang="ko-KR" sz="2700" dirty="0"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7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6234" y="1871455"/>
            <a:ext cx="3427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수학에서의 집합과 의미가 비슷함</a:t>
            </a:r>
            <a:endParaRPr lang="en-US" altLang="ko-KR" sz="1600" dirty="0"/>
          </a:p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중복된 </a:t>
            </a:r>
            <a:r>
              <a:rPr lang="en-US" altLang="ko-KR" sz="1600" dirty="0"/>
              <a:t>Key</a:t>
            </a:r>
            <a:r>
              <a:rPr lang="ko-KR" altLang="en-US" sz="1600" dirty="0"/>
              <a:t> 값을 가질 수 </a:t>
            </a:r>
            <a:r>
              <a:rPr lang="ko-KR" altLang="en-US" sz="1600" dirty="0">
                <a:solidFill>
                  <a:srgbClr val="FF0000"/>
                </a:solidFill>
              </a:rPr>
              <a:t>없다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항상 </a:t>
            </a:r>
            <a:r>
              <a:rPr lang="ko-KR" altLang="en-US" sz="1600" dirty="0">
                <a:solidFill>
                  <a:srgbClr val="FF0000"/>
                </a:solidFill>
              </a:rPr>
              <a:t>정렬</a:t>
            </a:r>
            <a:r>
              <a:rPr lang="ko-KR" altLang="en-US" sz="1600" dirty="0"/>
              <a:t>된 구조를 유지</a:t>
            </a:r>
            <a:endParaRPr lang="en-US" altLang="ko-KR" sz="1600" dirty="0"/>
          </a:p>
          <a:p>
            <a:pPr marL="257156" indent="-25715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Key</a:t>
            </a:r>
            <a:r>
              <a:rPr lang="ko-KR" altLang="en-US" sz="1600" dirty="0"/>
              <a:t> 값의 존재 여부 확인 가능</a:t>
            </a:r>
            <a:endParaRPr lang="en-US" altLang="ko-K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71475" y="3875619"/>
            <a:ext cx="375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Key-Value </a:t>
            </a:r>
            <a:r>
              <a:rPr lang="ko-KR" altLang="en-US" sz="1600" dirty="0"/>
              <a:t>중 </a:t>
            </a:r>
            <a:r>
              <a:rPr lang="en-US" altLang="ko-KR" sz="1600" dirty="0"/>
              <a:t>Key </a:t>
            </a:r>
            <a:r>
              <a:rPr lang="ko-KR" altLang="en-US" sz="1600" dirty="0"/>
              <a:t>만을 저장하는 컨테이너</a:t>
            </a:r>
            <a:endParaRPr lang="en-US" altLang="ko-KR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792456" y="3195468"/>
            <a:ext cx="997343" cy="279386"/>
            <a:chOff x="5207383" y="2190308"/>
            <a:chExt cx="1632099" cy="457200"/>
          </a:xfrm>
        </p:grpSpPr>
        <p:sp>
          <p:nvSpPr>
            <p:cNvPr id="49" name="직사각형 48"/>
            <p:cNvSpPr/>
            <p:nvPr/>
          </p:nvSpPr>
          <p:spPr>
            <a:xfrm>
              <a:off x="5207383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751416" y="2190308"/>
              <a:ext cx="54403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50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95449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95115" y="3879237"/>
            <a:ext cx="997343" cy="279386"/>
            <a:chOff x="5207383" y="2190308"/>
            <a:chExt cx="1632099" cy="457200"/>
          </a:xfrm>
        </p:grpSpPr>
        <p:sp>
          <p:nvSpPr>
            <p:cNvPr id="46" name="직사각형 45"/>
            <p:cNvSpPr/>
            <p:nvPr/>
          </p:nvSpPr>
          <p:spPr>
            <a:xfrm>
              <a:off x="5207383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51416" y="2190308"/>
              <a:ext cx="54403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20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295449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89800" y="3847089"/>
            <a:ext cx="997343" cy="279386"/>
            <a:chOff x="5207383" y="2190308"/>
            <a:chExt cx="1632099" cy="457200"/>
          </a:xfrm>
        </p:grpSpPr>
        <p:sp>
          <p:nvSpPr>
            <p:cNvPr id="43" name="직사각형 42"/>
            <p:cNvSpPr/>
            <p:nvPr/>
          </p:nvSpPr>
          <p:spPr>
            <a:xfrm>
              <a:off x="5207383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51416" y="2190308"/>
              <a:ext cx="54403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80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95449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화살표 연결선 20"/>
          <p:cNvCxnSpPr>
            <a:stCxn id="49" idx="1"/>
            <a:endCxn id="47" idx="0"/>
          </p:cNvCxnSpPr>
          <p:nvPr/>
        </p:nvCxnSpPr>
        <p:spPr>
          <a:xfrm flipH="1">
            <a:off x="5293786" y="3335160"/>
            <a:ext cx="498671" cy="544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51" idx="3"/>
            <a:endCxn id="44" idx="0"/>
          </p:cNvCxnSpPr>
          <p:nvPr/>
        </p:nvCxnSpPr>
        <p:spPr>
          <a:xfrm>
            <a:off x="6789795" y="3335158"/>
            <a:ext cx="498672" cy="511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797771" y="4648677"/>
            <a:ext cx="997343" cy="279386"/>
            <a:chOff x="5207383" y="2190308"/>
            <a:chExt cx="1632099" cy="457200"/>
          </a:xfrm>
        </p:grpSpPr>
        <p:sp>
          <p:nvSpPr>
            <p:cNvPr id="40" name="직사각형 39"/>
            <p:cNvSpPr/>
            <p:nvPr/>
          </p:nvSpPr>
          <p:spPr>
            <a:xfrm>
              <a:off x="5207383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51416" y="2190308"/>
              <a:ext cx="54403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95449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92456" y="4638405"/>
            <a:ext cx="997343" cy="279386"/>
            <a:chOff x="5207383" y="2190308"/>
            <a:chExt cx="1632099" cy="457200"/>
          </a:xfrm>
        </p:grpSpPr>
        <p:sp>
          <p:nvSpPr>
            <p:cNvPr id="37" name="직사각형 36"/>
            <p:cNvSpPr/>
            <p:nvPr/>
          </p:nvSpPr>
          <p:spPr>
            <a:xfrm>
              <a:off x="5207383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51416" y="2190308"/>
              <a:ext cx="54403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30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295449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화살표 연결선 24"/>
          <p:cNvCxnSpPr>
            <a:cxnSpLocks/>
            <a:stCxn id="46" idx="1"/>
            <a:endCxn id="41" idx="0"/>
          </p:cNvCxnSpPr>
          <p:nvPr/>
        </p:nvCxnSpPr>
        <p:spPr>
          <a:xfrm flipH="1">
            <a:off x="4296443" y="4018932"/>
            <a:ext cx="498671" cy="629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48" idx="3"/>
            <a:endCxn id="38" idx="0"/>
          </p:cNvCxnSpPr>
          <p:nvPr/>
        </p:nvCxnSpPr>
        <p:spPr>
          <a:xfrm>
            <a:off x="5792452" y="4018931"/>
            <a:ext cx="498672" cy="619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844911" y="5586255"/>
            <a:ext cx="332448" cy="27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77359" y="5586255"/>
            <a:ext cx="332448" cy="27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20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09806" y="5586255"/>
            <a:ext cx="332448" cy="27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cxnSpLocks/>
            <a:stCxn id="54" idx="0"/>
          </p:cNvCxnSpPr>
          <p:nvPr/>
        </p:nvCxnSpPr>
        <p:spPr>
          <a:xfrm flipH="1" flipV="1">
            <a:off x="5343196" y="5061965"/>
            <a:ext cx="387" cy="524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곱하기 기호 2048"/>
          <p:cNvSpPr/>
          <p:nvPr/>
        </p:nvSpPr>
        <p:spPr>
          <a:xfrm>
            <a:off x="5176976" y="4721021"/>
            <a:ext cx="332447" cy="332447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4795113" y="4328664"/>
            <a:ext cx="996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Duplicated!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956019" y="5586255"/>
            <a:ext cx="332448" cy="27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88467" y="5586255"/>
            <a:ext cx="332448" cy="27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90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20914" y="5586252"/>
            <a:ext cx="332448" cy="27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cxnSpLocks/>
          </p:cNvCxnSpPr>
          <p:nvPr/>
        </p:nvCxnSpPr>
        <p:spPr>
          <a:xfrm flipH="1" flipV="1">
            <a:off x="7454497" y="5061965"/>
            <a:ext cx="387" cy="524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42898" y="5322945"/>
            <a:ext cx="78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new val1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454499" y="5332341"/>
            <a:ext cx="78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new val2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951885" y="4328664"/>
            <a:ext cx="9961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Possible!</a:t>
            </a:r>
          </a:p>
        </p:txBody>
      </p:sp>
      <p:sp>
        <p:nvSpPr>
          <p:cNvPr id="2055" name="원형: 비어 있음 2054"/>
          <p:cNvSpPr/>
          <p:nvPr/>
        </p:nvSpPr>
        <p:spPr>
          <a:xfrm>
            <a:off x="7333412" y="4768268"/>
            <a:ext cx="233074" cy="233074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57" name="제목 20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3" name="직사각형 30"/>
          <p:cNvSpPr/>
          <p:nvPr/>
        </p:nvSpPr>
        <p:spPr>
          <a:xfrm>
            <a:off x="-11829" y="1146046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</a:t>
            </a:r>
            <a:r>
              <a:rPr lang="ko-KR" altLang="en-US" dirty="0">
                <a:solidFill>
                  <a:schemeClr val="tx1"/>
                </a:solidFill>
              </a:rPr>
              <a:t>이란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5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2420" y="1739839"/>
            <a:ext cx="413440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700" dirty="0">
                <a:latin typeface="+mn-ea"/>
              </a:rPr>
              <a:t>#include &lt;set&gt;</a:t>
            </a:r>
          </a:p>
          <a:p>
            <a:r>
              <a:rPr lang="en-US" altLang="ko-KR" sz="2700" dirty="0" err="1">
                <a:latin typeface="+mn-ea"/>
              </a:rPr>
              <a:t>std</a:t>
            </a:r>
            <a:r>
              <a:rPr lang="en-US" altLang="ko-KR" sz="2700" dirty="0">
                <a:latin typeface="+mn-ea"/>
              </a:rPr>
              <a:t>::set &lt;type&gt; </a:t>
            </a:r>
            <a:r>
              <a:rPr lang="ko-KR" altLang="en-US" sz="2700" dirty="0">
                <a:latin typeface="+mn-ea"/>
              </a:rPr>
              <a:t>변수이름</a:t>
            </a:r>
            <a:r>
              <a:rPr lang="en-US" altLang="ko-KR" sz="2700" dirty="0">
                <a:latin typeface="+mn-ea"/>
              </a:rPr>
              <a:t>;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71946"/>
              </p:ext>
            </p:extLst>
          </p:nvPr>
        </p:nvGraphicFramePr>
        <p:xfrm>
          <a:off x="1524002" y="3519254"/>
          <a:ext cx="6096001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5">
                  <a:extLst>
                    <a:ext uri="{9D8B030D-6E8A-4147-A177-3AD203B41FA5}">
                      <a16:colId xmlns:a16="http://schemas.microsoft.com/office/drawing/2014/main" val="3948029749"/>
                    </a:ext>
                  </a:extLst>
                </a:gridCol>
                <a:gridCol w="4111256">
                  <a:extLst>
                    <a:ext uri="{9D8B030D-6E8A-4147-A177-3AD203B41FA5}">
                      <a16:colId xmlns:a16="http://schemas.microsoft.com/office/drawing/2014/main" val="146035358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간단 설명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938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insert(k)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k</a:t>
                      </a:r>
                      <a:r>
                        <a:rPr lang="ko-KR" altLang="en-US" sz="1400" dirty="0"/>
                        <a:t>를 넣는다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여러 개 가능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695500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find(k)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k</a:t>
                      </a:r>
                      <a:r>
                        <a:rPr lang="ko-KR" altLang="en-US" sz="1400" dirty="0"/>
                        <a:t>의 위치를 찾는다 </a:t>
                      </a:r>
                      <a:r>
                        <a:rPr lang="en-US" altLang="ko-KR" sz="1400" dirty="0"/>
                        <a:t>(k</a:t>
                      </a:r>
                      <a:r>
                        <a:rPr lang="ko-KR" altLang="en-US" sz="1400" dirty="0"/>
                        <a:t>가 위치한 </a:t>
                      </a:r>
                      <a:r>
                        <a:rPr lang="en-US" altLang="ko-KR" sz="1400" dirty="0"/>
                        <a:t>iterator)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67112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erase(k)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k </a:t>
                      </a:r>
                      <a:r>
                        <a:rPr lang="ko-KR" altLang="en-US" sz="1400" dirty="0"/>
                        <a:t>를 지운다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71193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count(k)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k</a:t>
                      </a:r>
                      <a:r>
                        <a:rPr lang="ko-KR" altLang="en-US" sz="1400" dirty="0"/>
                        <a:t> 의 개수를 센다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61700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16480879"/>
                  </a:ext>
                </a:extLst>
              </a:tr>
            </a:tbl>
          </a:graphicData>
        </a:graphic>
      </p:graphicFrame>
      <p:sp>
        <p:nvSpPr>
          <p:cNvPr id="26" name="직사각형 30"/>
          <p:cNvSpPr/>
          <p:nvPr/>
        </p:nvSpPr>
        <p:spPr>
          <a:xfrm>
            <a:off x="-11829" y="1146209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간략한 멤버 함수 소개</a:t>
            </a:r>
          </a:p>
        </p:txBody>
      </p:sp>
    </p:spTree>
    <p:extLst>
      <p:ext uri="{BB962C8B-B14F-4D97-AF65-F5344CB8AC3E}">
        <p14:creationId xmlns:p14="http://schemas.microsoft.com/office/powerpoint/2010/main" val="24044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18" name="내용 개체 틀 11"/>
          <p:cNvSpPr>
            <a:spLocks noGrp="1"/>
          </p:cNvSpPr>
          <p:nvPr>
            <p:ph idx="4294967295"/>
          </p:nvPr>
        </p:nvSpPr>
        <p:spPr>
          <a:xfrm>
            <a:off x="506412" y="2458185"/>
            <a:ext cx="2522538" cy="17052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(6);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(1);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s.insert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(6);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s = { 1 , 6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375" y="2150357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insert()</a:t>
            </a:r>
          </a:p>
        </p:txBody>
      </p:sp>
      <p:sp>
        <p:nvSpPr>
          <p:cNvPr id="20" name="내용 개체 틀 11"/>
          <p:cNvSpPr txBox="1">
            <a:spLocks/>
          </p:cNvSpPr>
          <p:nvPr/>
        </p:nvSpPr>
        <p:spPr>
          <a:xfrm>
            <a:off x="506374" y="4743508"/>
            <a:ext cx="252257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s.erase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(6);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s = { 1 }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375" y="4466508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erase()</a:t>
            </a:r>
          </a:p>
        </p:txBody>
      </p:sp>
      <p:sp>
        <p:nvSpPr>
          <p:cNvPr id="22" name="내용 개체 틀 11"/>
          <p:cNvSpPr txBox="1">
            <a:spLocks/>
          </p:cNvSpPr>
          <p:nvPr/>
        </p:nvSpPr>
        <p:spPr>
          <a:xfrm>
            <a:off x="3481870" y="2427358"/>
            <a:ext cx="2522576" cy="1739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it1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s.find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(6);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it2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s.find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(3);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*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it1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6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*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it2 </a:t>
            </a:r>
            <a:r>
              <a:rPr lang="en-US" altLang="ko-KR" sz="1200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error!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it2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에는 </a:t>
            </a:r>
            <a:r>
              <a:rPr lang="en-US" altLang="ko-KR" sz="1200" dirty="0" err="1">
                <a:solidFill>
                  <a:srgbClr val="008000"/>
                </a:solidFill>
                <a:latin typeface="+mn-ea"/>
              </a:rPr>
              <a:t>s.end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가 </a:t>
            </a:r>
            <a:r>
              <a:rPr lang="ko-KR" altLang="en-US" sz="1200" dirty="0" err="1">
                <a:solidFill>
                  <a:srgbClr val="008000"/>
                </a:solidFill>
                <a:latin typeface="+mn-ea"/>
              </a:rPr>
              <a:t>리턴됨</a:t>
            </a:r>
            <a:endParaRPr lang="en-US" altLang="ko-KR" sz="1200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런타임 에러 발생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1865" y="2150357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/>
              <a:t>find()</a:t>
            </a:r>
          </a:p>
        </p:txBody>
      </p:sp>
      <p:sp>
        <p:nvSpPr>
          <p:cNvPr id="24" name="내용 개체 틀 11"/>
          <p:cNvSpPr txBox="1">
            <a:spLocks/>
          </p:cNvSpPr>
          <p:nvPr/>
        </p:nvSpPr>
        <p:spPr>
          <a:xfrm>
            <a:off x="3481870" y="4743508"/>
            <a:ext cx="2522576" cy="108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count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s.count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(1); 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count = 1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// set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이므로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0 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또는 </a:t>
            </a:r>
            <a:r>
              <a:rPr lang="en-US" altLang="ko-KR" sz="1200" dirty="0">
                <a:solidFill>
                  <a:srgbClr val="008000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8000"/>
                </a:solidFill>
                <a:latin typeface="+mn-ea"/>
              </a:rPr>
              <a:t>만 가능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1865" y="4466508"/>
            <a:ext cx="252257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350" dirty="0"/>
              <a:t>count()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7197531" y="3337465"/>
            <a:ext cx="997343" cy="279386"/>
            <a:chOff x="5207383" y="2190308"/>
            <a:chExt cx="1632099" cy="457200"/>
          </a:xfrm>
        </p:grpSpPr>
        <p:sp>
          <p:nvSpPr>
            <p:cNvPr id="27" name="직사각형 26"/>
            <p:cNvSpPr/>
            <p:nvPr/>
          </p:nvSpPr>
          <p:spPr>
            <a:xfrm>
              <a:off x="5207383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51416" y="2190308"/>
              <a:ext cx="54403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6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95449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200187" y="4021234"/>
            <a:ext cx="997343" cy="279386"/>
            <a:chOff x="5207383" y="2190308"/>
            <a:chExt cx="1632099" cy="457200"/>
          </a:xfrm>
        </p:grpSpPr>
        <p:sp>
          <p:nvSpPr>
            <p:cNvPr id="31" name="직사각형 30"/>
            <p:cNvSpPr/>
            <p:nvPr/>
          </p:nvSpPr>
          <p:spPr>
            <a:xfrm>
              <a:off x="5207383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51416" y="2190308"/>
              <a:ext cx="54403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295449" y="2190308"/>
              <a:ext cx="544033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/>
          <p:cNvCxnSpPr>
            <a:stCxn id="27" idx="1"/>
            <a:endCxn id="32" idx="0"/>
          </p:cNvCxnSpPr>
          <p:nvPr/>
        </p:nvCxnSpPr>
        <p:spPr>
          <a:xfrm flipH="1">
            <a:off x="6698859" y="3477160"/>
            <a:ext cx="498671" cy="544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7526" y="3060464"/>
            <a:ext cx="997346" cy="300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it1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17694" y="3893848"/>
            <a:ext cx="997346" cy="300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it2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7694" y="4166426"/>
            <a:ext cx="997346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s.end</a:t>
            </a:r>
            <a:r>
              <a:rPr lang="en-US" altLang="ko-KR" sz="135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" name="내용 개체 틀 11"/>
          <p:cNvSpPr txBox="1">
            <a:spLocks/>
          </p:cNvSpPr>
          <p:nvPr/>
        </p:nvSpPr>
        <p:spPr>
          <a:xfrm>
            <a:off x="2362200" y="1498768"/>
            <a:ext cx="1786420" cy="81339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ko-KR" sz="1500" dirty="0">
                <a:solidFill>
                  <a:srgbClr val="2B91AF"/>
                </a:solidFill>
                <a:latin typeface="+mn-ea"/>
              </a:rPr>
              <a:t>set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&gt; s;</a:t>
            </a:r>
          </a:p>
        </p:txBody>
      </p:sp>
      <p:sp>
        <p:nvSpPr>
          <p:cNvPr id="43" name="직사각형 30"/>
          <p:cNvSpPr/>
          <p:nvPr/>
        </p:nvSpPr>
        <p:spPr>
          <a:xfrm>
            <a:off x="-11829" y="1146764"/>
            <a:ext cx="4172892" cy="334140"/>
          </a:xfrm>
          <a:custGeom>
            <a:avLst/>
            <a:gdLst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172892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  <a:gd name="connsiteX0" fmla="*/ 0 w 4172892"/>
              <a:gd name="connsiteY0" fmla="*/ 0 h 334140"/>
              <a:gd name="connsiteX1" fmla="*/ 4172892 w 4172892"/>
              <a:gd name="connsiteY1" fmla="*/ 0 h 334140"/>
              <a:gd name="connsiteX2" fmla="*/ 4087167 w 4172892"/>
              <a:gd name="connsiteY2" fmla="*/ 334140 h 334140"/>
              <a:gd name="connsiteX3" fmla="*/ 0 w 4172892"/>
              <a:gd name="connsiteY3" fmla="*/ 334140 h 334140"/>
              <a:gd name="connsiteX4" fmla="*/ 0 w 4172892"/>
              <a:gd name="connsiteY4" fmla="*/ 0 h 3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892" h="334140">
                <a:moveTo>
                  <a:pt x="0" y="0"/>
                </a:moveTo>
                <a:lnTo>
                  <a:pt x="4172892" y="0"/>
                </a:lnTo>
                <a:lnTo>
                  <a:pt x="4087167" y="334140"/>
                </a:lnTo>
                <a:lnTo>
                  <a:pt x="0" y="3341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멤버 함수 예제</a:t>
            </a:r>
          </a:p>
        </p:txBody>
      </p:sp>
    </p:spTree>
    <p:extLst>
      <p:ext uri="{BB962C8B-B14F-4D97-AF65-F5344CB8AC3E}">
        <p14:creationId xmlns:p14="http://schemas.microsoft.com/office/powerpoint/2010/main" val="42282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1901</Words>
  <Application>Microsoft Office PowerPoint</Application>
  <PresentationFormat>화면 슬라이드 쇼(4:3)</PresentationFormat>
  <Paragraphs>436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STL – Association Container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Set</vt:lpstr>
      <vt:lpstr>Set</vt:lpstr>
      <vt:lpstr>Set</vt:lpstr>
      <vt:lpstr>Set</vt:lpstr>
      <vt:lpstr>Set</vt:lpstr>
      <vt:lpstr>Set</vt:lpstr>
      <vt:lpstr>Set</vt:lpstr>
      <vt:lpstr>Set</vt:lpstr>
      <vt:lpstr>MultiSet</vt:lpstr>
      <vt:lpstr>MultiSet</vt:lpstr>
      <vt:lpstr>Map</vt:lpstr>
      <vt:lpstr>Map</vt:lpstr>
      <vt:lpstr>Map</vt:lpstr>
      <vt:lpstr>Map</vt:lpstr>
      <vt:lpstr>Map</vt:lpstr>
      <vt:lpstr>Map</vt:lpstr>
      <vt:lpstr>Map</vt:lpstr>
      <vt:lpstr>MultiMap</vt:lpstr>
      <vt:lpstr>MultiMap</vt:lpstr>
      <vt:lpstr>MultiMap</vt:lpstr>
      <vt:lpstr>Summary</vt:lpstr>
      <vt:lpstr>주의할 점</vt:lpstr>
      <vt:lpstr>PowerPoint 프레젠테이션</vt:lpstr>
      <vt:lpstr>질의 응답</vt:lpstr>
      <vt:lpstr>질의 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YOUNGJEONG YU</dc:creator>
  <cp:lastModifiedBy>YOUNGJEONG YU</cp:lastModifiedBy>
  <cp:revision>193</cp:revision>
  <dcterms:created xsi:type="dcterms:W3CDTF">2017-04-07T18:12:18Z</dcterms:created>
  <dcterms:modified xsi:type="dcterms:W3CDTF">2017-04-13T02:21:24Z</dcterms:modified>
</cp:coreProperties>
</file>