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7EFC1D2-3F2A-4E07-B02F-5982D9229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2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presProps" Target="presProps.xml"  /><Relationship Id="rId43" Type="http://schemas.openxmlformats.org/officeDocument/2006/relationships/viewProps" Target="viewProps.xml"  /><Relationship Id="rId44" Type="http://schemas.openxmlformats.org/officeDocument/2006/relationships/theme" Target="theme/theme1.xml"  /><Relationship Id="rId45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컬렉션</a:t>
            </a:r>
            <a:r>
              <a:rPr lang="en-US" altLang="ko-KR"/>
              <a:t>:</a:t>
            </a:r>
            <a:r>
              <a:rPr lang="ko-KR" altLang="en-US"/>
              <a:t> 여러개의 원소를 하나의 유닛으로 그룹지은 객체</a:t>
            </a:r>
            <a:endParaRPr lang="ko-KR" altLang="en-US"/>
          </a:p>
          <a:p>
            <a:pPr>
              <a:defRPr/>
            </a:pPr>
            <a:r>
              <a:rPr lang="en-US" altLang="ko-KR"/>
              <a:t>Java</a:t>
            </a:r>
            <a:r>
              <a:rPr lang="ko-KR" altLang="en-US"/>
              <a:t>쪽에서는 컨테이너를 컬렉션이라고 부를 것임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  <a:defRPr/>
            </a:pPr>
            <a:r>
              <a:rPr lang="ko-KR" altLang="en-US"/>
              <a:t>이터레이터의 </a:t>
            </a:r>
            <a:r>
              <a:rPr lang="en-US" altLang="ko-KR"/>
              <a:t>5</a:t>
            </a:r>
            <a:r>
              <a:rPr lang="ko-KR" altLang="en-US"/>
              <a:t>가지 종류</a:t>
            </a:r>
            <a:endParaRPr lang="ko-KR" altLang="en-US"/>
          </a:p>
          <a:p>
            <a:pPr>
              <a:defRPr/>
            </a:pPr>
            <a:r>
              <a:rPr lang="en-US" altLang="ko-KR"/>
              <a:t>Output</a:t>
            </a:r>
            <a:endParaRPr lang="en-US" altLang="ko-KR"/>
          </a:p>
          <a:p>
            <a:pPr>
              <a:defRPr/>
            </a:pPr>
            <a:r>
              <a:rPr lang="en-US" altLang="ko-KR"/>
              <a:t>Input</a:t>
            </a:r>
            <a:endParaRPr lang="en-US" altLang="ko-KR"/>
          </a:p>
          <a:p>
            <a:pPr>
              <a:defRPr/>
            </a:pPr>
            <a:r>
              <a:rPr lang="en-US" altLang="ko-KR"/>
              <a:t>Forward</a:t>
            </a:r>
            <a:endParaRPr lang="en-US" altLang="ko-KR"/>
          </a:p>
          <a:p>
            <a:pPr>
              <a:defRPr/>
            </a:pPr>
            <a:r>
              <a:rPr lang="en-US" altLang="ko-KR"/>
              <a:t>Bidirectional</a:t>
            </a:r>
            <a:endParaRPr lang="en-US" altLang="ko-KR"/>
          </a:p>
          <a:p>
            <a:pPr>
              <a:defRPr/>
            </a:pPr>
            <a:r>
              <a:rPr lang="en-US" altLang="ko-KR"/>
              <a:t>Random access</a:t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  <a:defRPr/>
            </a:pPr>
            <a:r>
              <a:rPr lang="ko-KR" altLang="en-US"/>
              <a:t>All forward, bidirectional and random-access iterators are also valid input iterators.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11111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fmla="val 50000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fmla="val 100000" name="adj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decoration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4191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4191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4191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4191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4191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4191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4191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419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i="1" sz="3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666666"/>
                </a:solidFill>
              </a:defRPr>
            </a:lvl1pPr>
            <a:lvl2pPr lvl="1">
              <a:buNone/>
              <a:defRPr>
                <a:solidFill>
                  <a:srgbClr val="666666"/>
                </a:solidFill>
              </a:defRPr>
            </a:lvl2pPr>
            <a:lvl3pPr lvl="2">
              <a:buNone/>
              <a:defRPr>
                <a:solidFill>
                  <a:srgbClr val="666666"/>
                </a:solidFill>
              </a:defRPr>
            </a:lvl3pPr>
            <a:lvl4pPr lvl="3">
              <a:buNone/>
              <a:defRPr>
                <a:solidFill>
                  <a:srgbClr val="666666"/>
                </a:solidFill>
              </a:defRPr>
            </a:lvl4pPr>
            <a:lvl5pPr lvl="4">
              <a:buNone/>
              <a:defRPr>
                <a:solidFill>
                  <a:srgbClr val="666666"/>
                </a:solidFill>
              </a:defRPr>
            </a:lvl5pPr>
            <a:lvl6pPr lvl="5">
              <a:buNone/>
              <a:defRPr>
                <a:solidFill>
                  <a:srgbClr val="666666"/>
                </a:solidFill>
              </a:defRPr>
            </a:lvl6pPr>
            <a:lvl7pPr lvl="6">
              <a:buNone/>
              <a:defRPr>
                <a:solidFill>
                  <a:srgbClr val="666666"/>
                </a:solidFill>
              </a:defRPr>
            </a:lvl7pPr>
            <a:lvl8pPr lvl="7">
              <a:buNone/>
              <a:defRPr>
                <a:solidFill>
                  <a:srgbClr val="666666"/>
                </a:solidFill>
              </a:defRPr>
            </a:lvl8pPr>
            <a:lvl9pPr lvl="8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op decoratio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fmla="val 50000" name="adj"/>
            </a:avLst>
          </a:prstGeom>
          <a:noFill/>
          <a:ln cap="flat" cmpd="thinThick" w="7620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 i="1" sz="1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>
                <a:latin typeface="Lora"/>
                <a:ea typeface="Lora"/>
                <a:cs typeface="Lora"/>
                <a:sym typeface="Lora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3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 idx="0"/>
          </p:nvPr>
        </p:nvSpPr>
        <p:spPr>
          <a:xfrm>
            <a:off x="1598400" y="1763225"/>
            <a:ext cx="5947200" cy="1816651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STL2</a:t>
            </a:r>
            <a:br>
              <a:rPr lang="en-US" altLang="ko-KR"/>
            </a:br>
            <a:r>
              <a:rPr lang="en-US" altLang="ko-KR" sz="4600"/>
              <a:t>Sequence Container</a:t>
            </a:r>
            <a:endParaRPr lang="en-US" altLang="ko-KR" sz="4600"/>
          </a:p>
        </p:txBody>
      </p:sp>
      <p:grpSp>
        <p:nvGrpSpPr>
          <p:cNvPr id="62" name="Google Shape;62;p13"/>
          <p:cNvGrpSpPr/>
          <p:nvPr/>
        </p:nvGrpSpPr>
        <p:grpSpPr>
          <a:xfrm rot="0">
            <a:off x="4411033" y="332492"/>
            <a:ext cx="321429" cy="523991"/>
            <a:chOff x="6730350" y="2315900"/>
            <a:chExt cx="257700" cy="420100"/>
          </a:xfrm>
        </p:grpSpPr>
        <p:sp>
          <p:nvSpPr>
            <p:cNvPr id="63" name="Google Shape;63;p1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9" name=""/>
          <p:cNvSpPr txBox="1"/>
          <p:nvPr/>
        </p:nvSpPr>
        <p:spPr>
          <a:xfrm>
            <a:off x="5385330" y="4215003"/>
            <a:ext cx="2160270" cy="517017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>
                <a:solidFill>
                  <a:schemeClr val="lt1"/>
                </a:solidFill>
              </a:rPr>
              <a:t>컴퓨터학부</a:t>
            </a:r>
            <a:endParaRPr lang="ko-KR" altLang="en-US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</a:rPr>
              <a:t>20152399 </a:t>
            </a:r>
            <a:r>
              <a:rPr lang="ko-KR" altLang="en-US">
                <a:solidFill>
                  <a:schemeClr val="lt1"/>
                </a:solidFill>
              </a:rPr>
              <a:t>유제환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iterator</a:t>
            </a:r>
            <a:r>
              <a:rPr lang="ko-KR" altLang="en-US"/>
              <a:t> </a:t>
            </a:r>
            <a:r>
              <a:rPr lang="en-US" altLang="ko-KR"/>
              <a:t>category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7630" y="1289250"/>
            <a:ext cx="5288738" cy="79254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3698" y="2081798"/>
            <a:ext cx="4516603" cy="2496983"/>
          </a:xfrm>
          <a:prstGeom prst="rect">
            <a:avLst/>
          </a:prstGeom>
        </p:spPr>
      </p:pic>
      <p:grpSp>
        <p:nvGrpSpPr>
          <p:cNvPr id="8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9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포인터가 아니라 왜 </a:t>
            </a:r>
            <a:r>
              <a:rPr lang="en-US" altLang="ko-KR"/>
              <a:t>Iterator</a:t>
            </a:r>
            <a:r>
              <a:rPr lang="ko-KR" altLang="en-US"/>
              <a:t> 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  <p:sp>
        <p:nvSpPr>
          <p:cNvPr id="24" name=""/>
          <p:cNvSpPr txBox="1"/>
          <p:nvPr/>
        </p:nvSpPr>
        <p:spPr>
          <a:xfrm>
            <a:off x="1187577" y="4588002"/>
            <a:ext cx="237363" cy="2964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676473" y="1693792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1676473" y="2256202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1676473" y="2832274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Forward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1676473" y="3408346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Bidirectional</a:t>
            </a: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1676473" y="3984418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Random Access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1031425" y="1289250"/>
            <a:ext cx="2955403" cy="29984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포인터의 개념을 </a:t>
            </a:r>
            <a:r>
              <a:rPr lang="en-US" altLang="ko-KR"/>
              <a:t>5</a:t>
            </a:r>
            <a:r>
              <a:rPr lang="ko-KR" altLang="en-US"/>
              <a:t>가지로 일반화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4826566" y="1693792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Container</a:t>
            </a:r>
            <a:endParaRPr lang="en-US" altLang="ko-KR"/>
          </a:p>
        </p:txBody>
      </p:sp>
      <p:sp>
        <p:nvSpPr>
          <p:cNvPr id="32" name=""/>
          <p:cNvSpPr/>
          <p:nvPr/>
        </p:nvSpPr>
        <p:spPr>
          <a:xfrm>
            <a:off x="4826566" y="3984418"/>
            <a:ext cx="1452314" cy="4647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Algorithm</a:t>
            </a:r>
            <a:endParaRPr lang="en-US" altLang="ko-KR"/>
          </a:p>
        </p:txBody>
      </p:sp>
      <p:cxnSp>
        <p:nvCxnSpPr>
          <p:cNvPr id="34" name=""/>
          <p:cNvCxnSpPr/>
          <p:nvPr/>
        </p:nvCxnSpPr>
        <p:spPr>
          <a:xfrm rot="10800000">
            <a:off x="3128786" y="1926161"/>
            <a:ext cx="2345860" cy="1138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0800000">
            <a:off x="3128786" y="2488572"/>
            <a:ext cx="2423936" cy="57607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 flipV="1">
            <a:off x="3128786" y="3064644"/>
            <a:ext cx="2423936" cy="15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0800000" flipV="1">
            <a:off x="3128787" y="3066234"/>
            <a:ext cx="2423936" cy="574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 flipV="1">
            <a:off x="3128786" y="3064644"/>
            <a:ext cx="2423936" cy="11521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652135" y="2711958"/>
            <a:ext cx="2304288" cy="7246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알고리즘이 컨테이너의 내용을 지정된 </a:t>
            </a:r>
            <a:r>
              <a:rPr lang="en-US" altLang="ko-KR"/>
              <a:t>iterator</a:t>
            </a:r>
            <a:r>
              <a:rPr lang="ko-KR" altLang="en-US"/>
              <a:t>의 방식대로 처리한다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1" name=""/>
          <p:cNvSpPr/>
          <p:nvPr/>
        </p:nvSpPr>
        <p:spPr>
          <a:xfrm rot="16200000">
            <a:off x="4779455" y="2834522"/>
            <a:ext cx="1546537" cy="4633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3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44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 </a:t>
            </a:r>
            <a:r>
              <a:rPr lang="en-US" altLang="ko-KR"/>
              <a:t>:</a:t>
            </a:r>
            <a:r>
              <a:rPr lang="ko-KR" altLang="en-US"/>
              <a:t> 일반화 프로그래밍을 위해 사용</a:t>
            </a:r>
            <a:endParaRPr lang="ko-KR" altLang="en-US"/>
          </a:p>
        </p:txBody>
      </p:sp>
      <p:sp>
        <p:nvSpPr>
          <p:cNvPr id="4" name="Google Shape;31;p6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081200" cy="1580695"/>
          </a:xfrm>
        </p:spPr>
        <p:txBody>
          <a:bodyPr/>
          <a:lstStyle/>
          <a:p>
            <a:pPr>
              <a:defRPr/>
            </a:pPr>
            <a:r>
              <a:rPr lang="en-US" altLang="ko-KR" sz="1900"/>
              <a:t>STL</a:t>
            </a:r>
            <a:r>
              <a:rPr lang="ko-KR" altLang="en-US" sz="1900"/>
              <a:t>의 </a:t>
            </a:r>
            <a:r>
              <a:rPr lang="en-US" altLang="ko-KR" sz="1900"/>
              <a:t>Algorithm</a:t>
            </a:r>
            <a:r>
              <a:rPr lang="ko-KR" altLang="en-US" sz="1900"/>
              <a:t>은 자신이 처리할 수 있는 </a:t>
            </a:r>
            <a:r>
              <a:rPr lang="en-US" altLang="ko-KR" sz="1900"/>
              <a:t>iterator</a:t>
            </a:r>
            <a:r>
              <a:rPr lang="ko-KR" altLang="en-US" sz="1900"/>
              <a:t> 유형에 대해서 컨테이너에 관계 없이 연산을 수행한다</a:t>
            </a:r>
            <a:r>
              <a:rPr lang="en-US" altLang="ko-KR" sz="1900"/>
              <a:t>.</a:t>
            </a:r>
            <a:endParaRPr lang="en-US" altLang="ko-KR" sz="1900"/>
          </a:p>
          <a:p>
            <a:pPr>
              <a:defRPr/>
            </a:pPr>
            <a:r>
              <a:rPr lang="en-US" altLang="ko-KR" sz="1900"/>
              <a:t>Algorithm</a:t>
            </a:r>
            <a:r>
              <a:rPr lang="ko-KR" altLang="en-US" sz="1900"/>
              <a:t>을 딱 하나 정의함으로서 연산자</a:t>
            </a:r>
            <a:r>
              <a:rPr lang="en-US" altLang="ko-KR" sz="1900"/>
              <a:t>(operator)</a:t>
            </a:r>
            <a:r>
              <a:rPr lang="ko-KR" altLang="en-US" sz="1900"/>
              <a:t>의 정의가 넘쳐나는 것을 방지할 수 있다</a:t>
            </a:r>
            <a:r>
              <a:rPr lang="en-US" altLang="ko-KR" sz="1900"/>
              <a:t>.</a:t>
            </a:r>
            <a:endParaRPr lang="en-US" altLang="ko-KR" sz="1900"/>
          </a:p>
        </p:txBody>
      </p:sp>
      <p:sp>
        <p:nvSpPr>
          <p:cNvPr id="16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  <p:sp>
        <p:nvSpPr>
          <p:cNvPr id="13" name=""/>
          <p:cNvSpPr txBox="1"/>
          <p:nvPr/>
        </p:nvSpPr>
        <p:spPr>
          <a:xfrm>
            <a:off x="1547622" y="4265410"/>
            <a:ext cx="6565003" cy="514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count</a:t>
            </a:r>
            <a:r>
              <a:rPr lang="ko-KR" altLang="en-US"/>
              <a:t>라는 알고리즘은 컨테이너의 자료구조가 무엇이든 간에 </a:t>
            </a: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interator</a:t>
            </a:r>
            <a:r>
              <a:rPr lang="ko-KR" altLang="en-US"/>
              <a:t>에 유효하면 알고리즘이 수행된다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2322" y="2931795"/>
            <a:ext cx="5959356" cy="125740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0400" y="2931795"/>
            <a:ext cx="3331277" cy="365709"/>
          </a:xfrm>
          <a:prstGeom prst="rect">
            <a:avLst/>
          </a:prstGeom>
        </p:spPr>
      </p:pic>
      <p:grpSp>
        <p:nvGrpSpPr>
          <p:cNvPr id="18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9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Sequence Container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4294967295"/>
          </p:nvPr>
        </p:nvSpPr>
        <p:spPr>
          <a:xfrm>
            <a:off x="0" y="4813400"/>
            <a:ext cx="9144000" cy="330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  <p:sp>
        <p:nvSpPr>
          <p:cNvPr id="5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lang="en-US" altLang="ko-KR"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array</a:t>
            </a:r>
            <a:r>
              <a:rPr lang="ko-KR" altLang="en-US"/>
              <a:t> </a:t>
            </a:r>
            <a:r>
              <a:rPr lang="en-US" altLang="ko-KR"/>
              <a:t>(C++11)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645088" cy="3462300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길이가 고정되어 있는 정적배열 </a:t>
            </a:r>
            <a:r>
              <a:rPr lang="en-US" altLang="ko-KR" sz="1600"/>
              <a:t>(static array)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C</a:t>
            </a:r>
            <a:r>
              <a:rPr lang="ko-KR" altLang="en-US" sz="1600"/>
              <a:t>에서 </a:t>
            </a:r>
            <a:r>
              <a:rPr lang="en-US" altLang="ko-KR" sz="1600"/>
              <a:t>int a[10];</a:t>
            </a:r>
            <a:r>
              <a:rPr lang="ko-KR" altLang="en-US" sz="1600"/>
              <a:t> 이런식으로 선언했던 정적 배열과 유사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정적배열에 </a:t>
            </a:r>
            <a:r>
              <a:rPr lang="en-US" altLang="ko-KR" sz="1600"/>
              <a:t>STL</a:t>
            </a:r>
            <a:r>
              <a:rPr lang="ko-KR" altLang="en-US" sz="1600"/>
              <a:t>을 접목시켰다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random access iterator(</a:t>
            </a:r>
            <a:r>
              <a:rPr lang="ko-KR" altLang="en-US" sz="1600"/>
              <a:t>임의 접근 반복자</a:t>
            </a:r>
            <a:r>
              <a:rPr lang="en-US" altLang="ko-KR" sz="1600"/>
              <a:t>)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622" y="3082250"/>
            <a:ext cx="2057578" cy="95258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7937" y="2987584"/>
            <a:ext cx="4320540" cy="1600417"/>
          </a:xfrm>
          <a:prstGeom prst="rect">
            <a:avLst/>
          </a:prstGeom>
        </p:spPr>
      </p:pic>
      <p:grpSp>
        <p:nvGrpSpPr>
          <p:cNvPr id="10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1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array Initialization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480" y="1163420"/>
            <a:ext cx="4511040" cy="3649979"/>
          </a:xfrm>
          <a:prstGeom prst="rect">
            <a:avLst/>
          </a:prstGeom>
        </p:spPr>
      </p:pic>
      <p:grpSp>
        <p:nvGrpSpPr>
          <p:cNvPr id="7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8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array </a:t>
            </a:r>
            <a:r>
              <a:rPr lang="ko-KR" altLang="en-US"/>
              <a:t>왜 만들었을까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Google Shape;36;p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안전한 접근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6600" t="10120" r="30360"/>
          <a:stretch>
            <a:fillRect/>
          </a:stretch>
        </p:blipFill>
        <p:spPr>
          <a:xfrm>
            <a:off x="1547622" y="2571750"/>
            <a:ext cx="3888486" cy="191775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7621" y="1978112"/>
            <a:ext cx="6565003" cy="415150"/>
          </a:xfrm>
          <a:prstGeom prst="rect">
            <a:avLst/>
          </a:prstGeom>
        </p:spPr>
      </p:pic>
      <p:grpSp>
        <p:nvGrpSpPr>
          <p:cNvPr id="8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9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array </a:t>
            </a:r>
            <a:r>
              <a:rPr lang="ko-KR" altLang="en-US"/>
              <a:t>왜 만들었을까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Google Shape;36;p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범위 기반 루프 </a:t>
            </a:r>
            <a:r>
              <a:rPr lang="en-US" altLang="ko-KR"/>
              <a:t>(range based loop)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76200" indent="0">
              <a:buNone/>
              <a:defRPr/>
            </a:pPr>
            <a:r>
              <a:rPr lang="ko-KR" altLang="en-US"/>
              <a:t>개발자가 배열의 사이즈를 몰라도 안전하게 배열을 돌릴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9817" y="2067687"/>
            <a:ext cx="4412362" cy="1265029"/>
          </a:xfrm>
          <a:prstGeom prst="rect">
            <a:avLst/>
          </a:prstGeom>
        </p:spPr>
      </p:pic>
      <p:grpSp>
        <p:nvGrpSpPr>
          <p:cNvPr id="9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0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array </a:t>
            </a:r>
            <a:r>
              <a:rPr lang="ko-KR" altLang="en-US"/>
              <a:t>왜 만들었을까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100"/>
              <a:t>배열을 함수 인자로 넘길 때 포인터를 사용하지 않음</a:t>
            </a:r>
            <a:endParaRPr lang="ko-KR" altLang="en-US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 marL="76200" indent="0">
              <a:buNone/>
              <a:defRPr/>
            </a:pPr>
            <a:endParaRPr lang="ko-KR" altLang="en-US" sz="2100"/>
          </a:p>
          <a:p>
            <a:pPr marL="76200" indent="0">
              <a:buNone/>
              <a:defRPr/>
            </a:pPr>
            <a:r>
              <a:rPr lang="ko-KR" altLang="en-US" sz="2100"/>
              <a:t>함수에서 포인터 타입을 사용하지 않고 객체 타입 그대로 사용한다</a:t>
            </a:r>
            <a:r>
              <a:rPr lang="en-US" altLang="ko-KR" sz="2100"/>
              <a:t>.</a:t>
            </a:r>
            <a:r>
              <a:rPr lang="ko-KR" altLang="en-US" sz="2100"/>
              <a:t> 그래서 배열의 사이즈를 함수에 별도로 넘겨줄 필요가 없다</a:t>
            </a:r>
            <a:r>
              <a:rPr lang="en-US" altLang="ko-KR" sz="2100"/>
              <a:t>.</a:t>
            </a:r>
            <a:endParaRPr lang="en-US" altLang="ko-KR" sz="21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622" y="2346941"/>
            <a:ext cx="3482641" cy="44961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547622" y="2715768"/>
            <a:ext cx="5040630" cy="7920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pSp>
        <p:nvGrpSpPr>
          <p:cNvPr id="8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9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>
          <a:xfrm>
            <a:off x="1031425" y="2355959"/>
            <a:ext cx="7357052" cy="2457440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길이가 가변적인 배열 </a:t>
            </a:r>
            <a:r>
              <a:rPr lang="en-US" altLang="ko-KR" sz="1500"/>
              <a:t>(dynamic array)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동적할당</a:t>
            </a:r>
            <a:r>
              <a:rPr lang="en-US" altLang="ko-KR" sz="1500"/>
              <a:t>...</a:t>
            </a:r>
            <a:r>
              <a:rPr lang="ko-KR" altLang="en-US" sz="1500"/>
              <a:t> 듣기만 해도 거북하고 하기 싫다</a:t>
            </a:r>
            <a:r>
              <a:rPr lang="en-US" altLang="ko-KR" sz="1500"/>
              <a:t>.</a:t>
            </a:r>
            <a:r>
              <a:rPr lang="ko-KR" altLang="en-US" sz="1500"/>
              <a:t> 하지만</a:t>
            </a:r>
            <a:r>
              <a:rPr lang="en-US" altLang="ko-KR" sz="1500"/>
              <a:t>!</a:t>
            </a:r>
            <a:r>
              <a:rPr lang="ko-KR" altLang="en-US" sz="1500"/>
              <a:t> 벡터가 있다면 걱정 없다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삽입시 새로운 공간이 필요하면 알아서 재할당을 해준다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resize(),</a:t>
            </a:r>
            <a:r>
              <a:rPr lang="ko-KR" altLang="en-US" sz="1500"/>
              <a:t> </a:t>
            </a:r>
            <a:r>
              <a:rPr lang="en-US" altLang="ko-KR" sz="1500"/>
              <a:t>reserve()</a:t>
            </a:r>
            <a:r>
              <a:rPr lang="ko-KR" altLang="en-US" sz="1500"/>
              <a:t>를 이용해 명시적으로 공간을 늘릴 수 있다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random access iterator(</a:t>
            </a:r>
            <a:r>
              <a:rPr lang="ko-KR" altLang="en-US" sz="1500"/>
              <a:t>랜덤 접근 반복자</a:t>
            </a:r>
            <a:r>
              <a:rPr lang="en-US" altLang="ko-KR" sz="1500"/>
              <a:t>)</a:t>
            </a:r>
            <a:r>
              <a:rPr lang="ko-KR" altLang="en-US" sz="1500"/>
              <a:t>를 사용한다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다른 시퀀스 컨테이너에 비해 마지막 위치에서 삽입</a:t>
            </a:r>
            <a:r>
              <a:rPr lang="en-US" altLang="ko-KR" sz="1500"/>
              <a:t>,</a:t>
            </a:r>
            <a:r>
              <a:rPr lang="ko-KR" altLang="en-US" sz="1500"/>
              <a:t> 삭제가 가장 빠르다</a:t>
            </a:r>
            <a:r>
              <a:rPr lang="en-US" altLang="ko-KR" sz="1500"/>
              <a:t>.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배열이기 때문에 중간 삽입 삭제가 용이하지 않다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 lang="en-US"/>
          </a:p>
        </p:txBody>
      </p:sp>
      <p:sp>
        <p:nvSpPr>
          <p:cNvPr id="6" name=""/>
          <p:cNvSpPr txBox="1"/>
          <p:nvPr/>
        </p:nvSpPr>
        <p:spPr>
          <a:xfrm>
            <a:off x="1547622" y="2715768"/>
            <a:ext cx="5040630" cy="2922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5" y="1289250"/>
            <a:ext cx="4104513" cy="1066709"/>
          </a:xfrm>
          <a:prstGeom prst="rect">
            <a:avLst/>
          </a:prstGeom>
        </p:spPr>
      </p:pic>
      <p:grpSp>
        <p:nvGrpSpPr>
          <p:cNvPr id="10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1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Standard Template Library</a:t>
            </a:r>
            <a:endParaRPr lang="en-US" altLang="ko-KR"/>
          </a:p>
          <a:p>
            <a:pPr>
              <a:defRPr/>
            </a:pPr>
            <a:r>
              <a:rPr lang="en-US" altLang="ko-KR" b="1">
                <a:solidFill>
                  <a:srgbClr val="cc0000"/>
                </a:solidFill>
              </a:rPr>
              <a:t>2.</a:t>
            </a:r>
            <a:r>
              <a:rPr lang="ko-KR" altLang="en-US" b="1">
                <a:solidFill>
                  <a:srgbClr val="cc0000"/>
                </a:solidFill>
              </a:rPr>
              <a:t> </a:t>
            </a:r>
            <a:r>
              <a:rPr lang="en-US" altLang="ko-KR" b="1">
                <a:solidFill>
                  <a:srgbClr val="cc0000"/>
                </a:solidFill>
              </a:rPr>
              <a:t>Sequence Container</a:t>
            </a:r>
            <a:endParaRPr lang="en-US" altLang="ko-KR" b="1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rgbClr val="cc0000"/>
                </a:solidFill>
              </a:rPr>
              <a:t>3.</a:t>
            </a:r>
            <a:r>
              <a:rPr lang="ko-KR" altLang="en-US" b="1">
                <a:solidFill>
                  <a:srgbClr val="cc0000"/>
                </a:solidFill>
              </a:rPr>
              <a:t> </a:t>
            </a:r>
            <a:r>
              <a:rPr lang="en-US" altLang="ko-KR" b="1">
                <a:solidFill>
                  <a:srgbClr val="cc0000"/>
                </a:solidFill>
              </a:rPr>
              <a:t>Container Adapter</a:t>
            </a:r>
            <a:endParaRPr lang="en-US" altLang="ko-KR" b="1">
              <a:solidFill>
                <a:srgbClr val="cc0000"/>
              </a:solidFill>
            </a:endParaRPr>
          </a:p>
          <a:p>
            <a:pPr>
              <a:defRPr/>
            </a:pPr>
            <a:endParaRPr lang="en-US" altLang="ko-KR">
              <a:solidFill>
                <a:srgbClr val="cc0000"/>
              </a:solidFill>
            </a:endParaRPr>
          </a:p>
        </p:txBody>
      </p:sp>
      <p:sp>
        <p:nvSpPr>
          <p:cNvPr id="9" name="Google Shape;54;p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  <p:grpSp>
        <p:nvGrpSpPr>
          <p:cNvPr id="4" name="Google Shape;76;p14"/>
          <p:cNvGrpSpPr/>
          <p:nvPr/>
        </p:nvGrpSpPr>
        <p:grpSpPr>
          <a:xfrm rot="0">
            <a:off x="4406518" y="110100"/>
            <a:ext cx="330961" cy="275331"/>
            <a:chOff x="1926350" y="995225"/>
            <a:chExt cx="428650" cy="356600"/>
          </a:xfrm>
        </p:grpSpPr>
        <p:sp>
          <p:nvSpPr>
            <p:cNvPr id="5" name="Google Shape;77;p1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78;p1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79;p1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80;p14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</a:t>
            </a:r>
            <a:r>
              <a:rPr lang="ko-KR" altLang="en-US"/>
              <a:t>의 메모리 사용</a:t>
            </a:r>
            <a:endParaRPr lang="ko-KR" altLang="en-US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429061" cy="3462300"/>
          </a:xfrm>
        </p:spPr>
        <p:txBody>
          <a:bodyPr/>
          <a:lstStyle/>
          <a:p>
            <a:pPr>
              <a:defRPr/>
            </a:pPr>
            <a:r>
              <a:rPr lang="ko-KR" altLang="en-US" sz="2200"/>
              <a:t>배열의 길이를 증가시키고 싶을 때 마다 재할당</a:t>
            </a:r>
            <a:r>
              <a:rPr lang="en-US" altLang="ko-KR" sz="2200"/>
              <a:t>(reallocation)</a:t>
            </a:r>
            <a:r>
              <a:rPr lang="ko-KR" altLang="en-US" sz="2200"/>
              <a:t>을 하게 되면 엄청나게 느리다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r>
              <a:rPr lang="ko-KR" altLang="en-US" sz="2200"/>
              <a:t>이를 개선하기 위해 벡터 원소의 개수 보다 훨씬 더 큰 메모리를 미리 잡는다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r>
              <a:rPr lang="ko-KR" altLang="en-US" sz="2200"/>
              <a:t>따라서 정적 배열보다 메모리를 훨씬 많이 잡아먹는다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endParaRPr lang="ko-KR" altLang="en-US" sz="22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20</a:t>
            </a:fld>
            <a:endParaRPr lang="en-US"/>
          </a:p>
        </p:txBody>
      </p:sp>
      <p:grpSp>
        <p:nvGrpSpPr>
          <p:cNvPr id="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>
          <a:xfrm>
            <a:off x="4139946" y="2571750"/>
            <a:ext cx="4752594" cy="1656207"/>
          </a:xfrm>
        </p:spPr>
        <p:txBody>
          <a:bodyPr/>
          <a:lstStyle/>
          <a:p>
            <a:pPr algn="l">
              <a:defRPr/>
            </a:pPr>
            <a:r>
              <a:rPr lang="en-US" altLang="ko-KR" i="0"/>
              <a:t>size</a:t>
            </a:r>
            <a:r>
              <a:rPr lang="ko-KR" altLang="en-US" i="0"/>
              <a:t>는 생성된 원소 개수</a:t>
            </a:r>
            <a:br>
              <a:rPr lang="ko-KR" altLang="en-US" i="0"/>
            </a:br>
            <a:r>
              <a:rPr lang="en-US" altLang="ko-KR" i="0"/>
              <a:t>max_size</a:t>
            </a:r>
            <a:r>
              <a:rPr lang="ko-KR" altLang="en-US" i="0"/>
              <a:t>는 생산할 수 있는 최대 개수</a:t>
            </a:r>
            <a:br>
              <a:rPr lang="ko-KR" altLang="en-US" i="0"/>
            </a:br>
            <a:r>
              <a:rPr lang="en-US" altLang="ko-KR" i="0"/>
              <a:t>capacity</a:t>
            </a:r>
            <a:r>
              <a:rPr lang="ko-KR" altLang="en-US" i="0"/>
              <a:t>는 할당된 메모리 공간의 개수</a:t>
            </a:r>
            <a:br>
              <a:rPr lang="ko-KR" altLang="en-US" i="0"/>
            </a:br>
            <a:br>
              <a:rPr lang="ko-KR" altLang="en-US" i="0"/>
            </a:br>
            <a:r>
              <a:rPr lang="en-US" altLang="ko-KR" i="0"/>
              <a:t>size &lt;= capacity</a:t>
            </a:r>
            <a:r>
              <a:rPr lang="ko-KR" altLang="en-US" i="0"/>
              <a:t> </a:t>
            </a:r>
            <a:r>
              <a:rPr lang="en-US" altLang="ko-KR" i="0"/>
              <a:t>&lt;=</a:t>
            </a:r>
            <a:r>
              <a:rPr lang="ko-KR" altLang="en-US" i="0"/>
              <a:t> </a:t>
            </a:r>
            <a:r>
              <a:rPr lang="en-US" altLang="ko-KR" i="0"/>
              <a:t>max_size</a:t>
            </a:r>
            <a:endParaRPr lang="en-US" altLang="ko-KR" i="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21</a:t>
            </a:fld>
            <a:endParaRPr 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41" y="1585911"/>
            <a:ext cx="3170195" cy="22099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6063" y="1585911"/>
            <a:ext cx="1432351" cy="841820"/>
          </a:xfrm>
          <a:prstGeom prst="rect">
            <a:avLst/>
          </a:prstGeom>
        </p:spPr>
      </p:pic>
      <p:sp>
        <p:nvSpPr>
          <p:cNvPr id="9" name="Google Shape;24;p5"/>
          <p:cNvSpPr/>
          <p:nvPr/>
        </p:nvSpPr>
        <p:spPr>
          <a:xfrm>
            <a:off x="1031400" y="736488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1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vector</a:t>
            </a:r>
            <a:r>
              <a:rPr xmlns:mc="http://schemas.openxmlformats.org/markup-compatibility/2006" xmlns:hp="http://schemas.haansoft.com/office/presentation/8.0" kumimoji="0" lang="ko-KR" altLang="en-US" sz="1800" b="0" i="1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1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capacity</a:t>
            </a:r>
            <a:endParaRPr xmlns:mc="http://schemas.openxmlformats.org/markup-compatibility/2006" xmlns:hp="http://schemas.haansoft.com/office/presentation/8.0" kumimoji="0" lang="en-US" altLang="ko-KR" sz="1800" b="0" i="1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1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2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 </a:t>
            </a:r>
            <a:r>
              <a:rPr lang="en-US" altLang="ko-KR" b="1">
                <a:solidFill>
                  <a:srgbClr val="cc0000"/>
                </a:solidFill>
              </a:rPr>
              <a:t>resize()</a:t>
            </a:r>
            <a:r>
              <a:rPr lang="en-US" altLang="ko-KR"/>
              <a:t> vs reserve()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 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5" y="1203579"/>
            <a:ext cx="3129784" cy="3414913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203476"/>
            <a:ext cx="3444553" cy="1415119"/>
          </a:xfrm>
          <a:prstGeom prst="rect">
            <a:avLst/>
          </a:prstGeom>
        </p:spPr>
      </p:pic>
      <p:grpSp>
        <p:nvGrpSpPr>
          <p:cNvPr id="15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6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5" y="1226480"/>
            <a:ext cx="3129784" cy="3415518"/>
          </a:xfrm>
          <a:prstGeom prst="rect">
            <a:avLst/>
          </a:prstGeom>
        </p:spPr>
      </p:pic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 resize() vs </a:t>
            </a:r>
            <a:r>
              <a:rPr lang="en-US" altLang="ko-KR" b="1">
                <a:solidFill>
                  <a:srgbClr val="cc0000"/>
                </a:solidFill>
              </a:rPr>
              <a:t>reserve()</a:t>
            </a:r>
            <a:endParaRPr lang="en-US" altLang="ko-KR" b="1">
              <a:solidFill>
                <a:srgbClr val="cc0000"/>
              </a:solidFill>
            </a:endParaRPr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23</a:t>
            </a:fld>
            <a:endParaRPr 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53121"/>
            <a:ext cx="3947502" cy="1562235"/>
          </a:xfrm>
          <a:prstGeom prst="rect">
            <a:avLst/>
          </a:prstGeom>
        </p:spPr>
      </p:pic>
      <p:grpSp>
        <p:nvGrpSpPr>
          <p:cNvPr id="1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vector resize() vs reserve()</a:t>
            </a: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24</a:t>
            </a:fld>
            <a:endParaRPr lang="en-US"/>
          </a:p>
        </p:txBody>
      </p:sp>
      <p:sp>
        <p:nvSpPr>
          <p:cNvPr id="5" name="Google Shape;24;p5"/>
          <p:cNvSpPr/>
          <p:nvPr/>
        </p:nvSpPr>
        <p:spPr>
          <a:xfrm>
            <a:off x="1343779" y="2139696"/>
            <a:ext cx="6768846" cy="16562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reserve()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capacity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를 증가시킨다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capacity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가 증가하면 새로운 메모리가 할당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(allocation)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된 것이고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가 증가하면 새로운 메모리가 할당됨과 동시에 원소가 생성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(construction)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된 것이다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25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5" y="1289250"/>
            <a:ext cx="4404683" cy="1140498"/>
          </a:xfrm>
          <a:prstGeom prst="rect">
            <a:avLst/>
          </a:prstGeom>
        </p:spPr>
      </p:pic>
      <p:sp>
        <p:nvSpPr>
          <p:cNvPr id="7" name="Google Shape;25;p5"/>
          <p:cNvSpPr>
            <a:spLocks noGrp="1"/>
          </p:cNvSpPr>
          <p:nvPr>
            <p:ph type="body" idx="1"/>
          </p:nvPr>
        </p:nvSpPr>
        <p:spPr>
          <a:xfrm>
            <a:off x="1031425" y="2355959"/>
            <a:ext cx="7357052" cy="2457440"/>
          </a:xfrm>
        </p:spPr>
        <p:txBody>
          <a:bodyPr wrap="square" lIns="91424" tIns="91424" rIns="91424" bIns="91424" anchor="t" anchorCtr="0"/>
          <a:lstStyle/>
          <a:p>
            <a:pPr>
              <a:defRPr/>
            </a:pPr>
            <a:r>
              <a:rPr lang="ko-KR" altLang="en-US" sz="1600"/>
              <a:t>더블 링크드 리스트로 구현됐다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데이터를 저장할 때 연속적인 메모리를 사용하지 않는다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다른 시퀀스 컨테이너와 비교했을 때</a:t>
            </a:r>
            <a:r>
              <a:rPr lang="en-US" altLang="ko-KR" sz="1600"/>
              <a:t>,</a:t>
            </a:r>
            <a:r>
              <a:rPr lang="ko-KR" altLang="en-US" sz="1600"/>
              <a:t> 삽입</a:t>
            </a:r>
            <a:r>
              <a:rPr lang="en-US" altLang="ko-KR" sz="1600"/>
              <a:t>,</a:t>
            </a:r>
            <a:r>
              <a:rPr lang="ko-KR" altLang="en-US" sz="1600"/>
              <a:t> 삭제가 용이하다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vector</a:t>
            </a:r>
            <a:r>
              <a:rPr lang="ko-KR" altLang="en-US" sz="1600"/>
              <a:t>와 달리 삽입을 위해 미리 공간을 할당해두지 않고</a:t>
            </a:r>
            <a:r>
              <a:rPr lang="en-US" altLang="ko-KR" sz="1600"/>
              <a:t>,</a:t>
            </a:r>
            <a:r>
              <a:rPr lang="ko-KR" altLang="en-US" sz="1600"/>
              <a:t> 삽입할 때 공간을 새로 할당받아 생성한다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bidirectional iterator(</a:t>
            </a:r>
            <a:r>
              <a:rPr lang="ko-KR" altLang="en-US" sz="1600"/>
              <a:t>양방향 반복자</a:t>
            </a:r>
            <a:r>
              <a:rPr lang="en-US" altLang="ko-KR" sz="1600"/>
              <a:t>)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0126" y="1851896"/>
            <a:ext cx="3101926" cy="504063"/>
          </a:xfrm>
          <a:prstGeom prst="rect">
            <a:avLst/>
          </a:prstGeom>
        </p:spPr>
      </p:pic>
      <p:grpSp>
        <p:nvGrpSpPr>
          <p:cNvPr id="9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0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 vs list</a:t>
            </a:r>
            <a:r>
              <a:rPr lang="ko-KR" altLang="en-US"/>
              <a:t> 삽입 속도 비교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26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568" y="1707641"/>
            <a:ext cx="4624942" cy="43205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115567" y="1289250"/>
            <a:ext cx="5688712" cy="2995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1000</a:t>
            </a:r>
            <a:r>
              <a:rPr lang="ko-KR" altLang="en-US"/>
              <a:t>만개의 데이터를 마지막 위치에 삽입할 때 </a:t>
            </a:r>
            <a:r>
              <a:rPr lang="en-US" altLang="ko-KR"/>
              <a:t>(</a:t>
            </a:r>
            <a:r>
              <a:rPr lang="ko-KR" altLang="en-US"/>
              <a:t>동일하게 </a:t>
            </a:r>
            <a:r>
              <a:rPr lang="en-US" altLang="ko-KR"/>
              <a:t>push_back)</a:t>
            </a: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1115567" y="2421990"/>
            <a:ext cx="6696838" cy="300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만개의 중간 위치에 삽입할 때</a:t>
            </a:r>
            <a:r>
              <a:rPr lang="en-US" altLang="ko-KR"/>
              <a:t> (</a:t>
            </a:r>
            <a:r>
              <a:rPr lang="ko-KR" altLang="en-US"/>
              <a:t>미리 </a:t>
            </a:r>
            <a:r>
              <a:rPr lang="en-US" altLang="ko-KR"/>
              <a:t>10</a:t>
            </a:r>
            <a:r>
              <a:rPr lang="ko-KR" altLang="en-US"/>
              <a:t>만의 사이즈를 할당함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568" y="3507867"/>
            <a:ext cx="2872989" cy="112023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5568" y="2799920"/>
            <a:ext cx="2537680" cy="56392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13432" y="2799920"/>
            <a:ext cx="4419063" cy="419911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4572000" y="3808334"/>
            <a:ext cx="3528441" cy="5193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결론 </a:t>
            </a:r>
            <a:r>
              <a:rPr lang="en-US" altLang="ko-KR"/>
              <a:t>: </a:t>
            </a:r>
            <a:r>
              <a:rPr lang="ko-KR" altLang="en-US"/>
              <a:t>삽입하는 과정에서 둘의 장단점이 확연하게 드러난다</a:t>
            </a:r>
            <a:r>
              <a:rPr lang="en-US" altLang="ko-KR"/>
              <a:t>.</a:t>
            </a:r>
            <a:endParaRPr lang="en-US" altLang="ko-KR"/>
          </a:p>
        </p:txBody>
      </p:sp>
      <p:grpSp>
        <p:nvGrpSpPr>
          <p:cNvPr id="23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24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 vs list</a:t>
            </a:r>
            <a:r>
              <a:rPr lang="ko-KR" altLang="en-US"/>
              <a:t> 정렬 속도 비교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27</a:t>
            </a:fld>
            <a:endParaRPr lang="en-US"/>
          </a:p>
        </p:txBody>
      </p:sp>
      <p:sp>
        <p:nvSpPr>
          <p:cNvPr id="6" name=""/>
          <p:cNvSpPr txBox="1"/>
          <p:nvPr/>
        </p:nvSpPr>
        <p:spPr>
          <a:xfrm>
            <a:off x="1115568" y="1707642"/>
            <a:ext cx="4624943" cy="30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100</a:t>
            </a:r>
            <a:r>
              <a:rPr lang="ko-KR" altLang="en-US"/>
              <a:t>만개의 데이터를 정렬할 때 비교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115568" y="2931795"/>
            <a:ext cx="655282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random access</a:t>
            </a:r>
            <a:r>
              <a:rPr lang="ko-KR" altLang="en-US"/>
              <a:t>가 가능하면 </a:t>
            </a:r>
            <a:r>
              <a:rPr lang="en-US" altLang="ko-KR"/>
              <a:t>algorithm</a:t>
            </a:r>
            <a:r>
              <a:rPr lang="ko-KR" altLang="en-US"/>
              <a:t> 헤더의 </a:t>
            </a:r>
            <a:r>
              <a:rPr lang="en-US" altLang="ko-KR"/>
              <a:t>sort()</a:t>
            </a:r>
            <a:r>
              <a:rPr lang="ko-KR" altLang="en-US"/>
              <a:t>를 쓸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하지만 </a:t>
            </a:r>
            <a:r>
              <a:rPr lang="en-US" altLang="ko-KR"/>
              <a:t>List</a:t>
            </a:r>
            <a:r>
              <a:rPr lang="ko-KR" altLang="en-US"/>
              <a:t>는 </a:t>
            </a:r>
            <a:r>
              <a:rPr lang="en-US" altLang="ko-KR"/>
              <a:t>random access</a:t>
            </a:r>
            <a:r>
              <a:rPr lang="ko-KR" altLang="en-US"/>
              <a:t>가 불가능하기 때문에 </a:t>
            </a:r>
            <a:r>
              <a:rPr lang="en-US" altLang="ko-KR"/>
              <a:t>sort()</a:t>
            </a:r>
            <a:r>
              <a:rPr lang="ko-KR" altLang="en-US"/>
              <a:t> 알고리즘을 사용할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대신에 </a:t>
            </a:r>
            <a:r>
              <a:rPr lang="en-US" altLang="ko-KR"/>
              <a:t>list</a:t>
            </a:r>
            <a:r>
              <a:rPr lang="ko-KR" altLang="en-US"/>
              <a:t>는 멤버 함수로 </a:t>
            </a:r>
            <a:r>
              <a:rPr lang="en-US" altLang="ko-KR"/>
              <a:t>sort()</a:t>
            </a:r>
            <a:r>
              <a:rPr lang="ko-KR" altLang="en-US"/>
              <a:t>를 제공한다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속도가 매우 느림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결론 </a:t>
            </a:r>
            <a:r>
              <a:rPr lang="en-US" altLang="ko-KR"/>
              <a:t>:</a:t>
            </a:r>
            <a:r>
              <a:rPr lang="ko-KR" altLang="en-US"/>
              <a:t> 정렬을 할꺼면 </a:t>
            </a:r>
            <a:r>
              <a:rPr lang="en-US" altLang="ko-KR"/>
              <a:t>vector</a:t>
            </a:r>
            <a:r>
              <a:rPr lang="ko-KR" altLang="en-US"/>
              <a:t>와 같이 </a:t>
            </a:r>
            <a:r>
              <a:rPr lang="en-US" altLang="ko-KR"/>
              <a:t>random access</a:t>
            </a:r>
            <a:r>
              <a:rPr lang="ko-KR" altLang="en-US"/>
              <a:t>를 지원하는 자료구조를 쓰자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568" y="2541986"/>
            <a:ext cx="4176523" cy="38980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568" y="2007870"/>
            <a:ext cx="1249755" cy="36897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1730" y="2007870"/>
            <a:ext cx="2878008" cy="368975"/>
          </a:xfrm>
          <a:prstGeom prst="rect">
            <a:avLst/>
          </a:prstGeom>
        </p:spPr>
      </p:pic>
      <p:grpSp>
        <p:nvGrpSpPr>
          <p:cNvPr id="11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2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forward_list (C++11)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en-US" altLang="ko-KR" sz="1800"/>
              <a:t>list</a:t>
            </a:r>
            <a:r>
              <a:rPr lang="ko-KR" altLang="en-US" sz="1800"/>
              <a:t>가 더블 링크드 리스트였다면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forward_list</a:t>
            </a:r>
            <a:r>
              <a:rPr lang="ko-KR" altLang="en-US" sz="1800"/>
              <a:t>는 싱글 링크드 리스트이다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r>
              <a:rPr lang="ko-KR" altLang="en-US" sz="1800"/>
              <a:t>싱글 링크드 리스트를 사용해 </a:t>
            </a:r>
            <a:r>
              <a:rPr lang="en-US" altLang="ko-KR" sz="1800"/>
              <a:t>forward_list</a:t>
            </a:r>
            <a:r>
              <a:rPr lang="ko-KR" altLang="en-US" sz="1800"/>
              <a:t> 보다 메모리 측면에서 우수하다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r>
              <a:rPr lang="en-US" altLang="ko-KR" sz="1800"/>
              <a:t>list</a:t>
            </a:r>
            <a:r>
              <a:rPr lang="ko-KR" altLang="en-US" sz="1800"/>
              <a:t>의 성능 개선을 목적으로 개발 되었다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r>
              <a:rPr lang="en-US" altLang="ko-KR" sz="1800"/>
              <a:t>forward iterator(</a:t>
            </a:r>
            <a:r>
              <a:rPr lang="ko-KR" altLang="en-US" sz="1800"/>
              <a:t>순방향 반복자</a:t>
            </a:r>
            <a:r>
              <a:rPr lang="en-US" altLang="ko-KR" sz="1800"/>
              <a:t>)</a:t>
            </a:r>
            <a:r>
              <a:rPr lang="ko-KR" altLang="en-US" sz="1800"/>
              <a:t>를 사용한다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28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0425" y="1289250"/>
            <a:ext cx="5883149" cy="1440304"/>
          </a:xfrm>
          <a:prstGeom prst="rect">
            <a:avLst/>
          </a:prstGeom>
        </p:spPr>
      </p:pic>
      <p:grpSp>
        <p:nvGrpSpPr>
          <p:cNvPr id="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 vs forward_list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 b="1"/>
              <a:t>iterator</a:t>
            </a:r>
            <a:r>
              <a:rPr lang="ko-KR" altLang="en-US" sz="1800" b="1"/>
              <a:t>의 차이 때문에 삽입 </a:t>
            </a:r>
            <a:r>
              <a:rPr lang="en-US" altLang="ko-KR" sz="1800" b="1"/>
              <a:t>/</a:t>
            </a:r>
            <a:r>
              <a:rPr lang="ko-KR" altLang="en-US" sz="1800" b="1"/>
              <a:t> 삭제 방식이 다르다</a:t>
            </a:r>
            <a:r>
              <a:rPr lang="en-US" altLang="ko-KR" sz="1800" b="1"/>
              <a:t>.</a:t>
            </a:r>
            <a:endParaRPr lang="en-US" altLang="ko-KR" sz="1800" b="1"/>
          </a:p>
          <a:p>
            <a:pPr marL="76200" indent="0">
              <a:buNone/>
              <a:defRPr/>
            </a:pPr>
            <a:r>
              <a:rPr lang="ko-KR" altLang="en-US" sz="1700"/>
              <a:t>싱글 링크드 리스트라 삽입과 삭제가 모두 어떤 위치에 다음에서 이루어질 수 밖에 없다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r>
              <a:rPr lang="en-US" altLang="ko-KR" sz="1700"/>
              <a:t>(next</a:t>
            </a:r>
            <a:r>
              <a:rPr lang="ko-KR" altLang="en-US" sz="1700"/>
              <a:t> 노드밖에 모르기 때문</a:t>
            </a:r>
            <a:r>
              <a:rPr lang="en-US" altLang="ko-KR" sz="1700"/>
              <a:t>)</a:t>
            </a:r>
            <a:endParaRPr lang="en-US" altLang="ko-KR" sz="1700"/>
          </a:p>
          <a:p>
            <a:pPr marL="76200" indent="0">
              <a:buNone/>
              <a:defRPr/>
            </a:pPr>
            <a:r>
              <a:rPr lang="ko-KR" altLang="en-US" sz="1700"/>
              <a:t>따라서 </a:t>
            </a:r>
            <a:r>
              <a:rPr lang="en-US" altLang="ko-KR" sz="1700"/>
              <a:t>insert, erase</a:t>
            </a:r>
            <a:r>
              <a:rPr lang="ko-KR" altLang="en-US" sz="1700"/>
              <a:t>가 없고 </a:t>
            </a:r>
            <a:r>
              <a:rPr lang="en-US" altLang="ko-KR" sz="1700"/>
              <a:t>insert_after, erase_after</a:t>
            </a:r>
            <a:r>
              <a:rPr lang="ko-KR" altLang="en-US" sz="1700"/>
              <a:t>가 구현되어 있다</a:t>
            </a:r>
            <a:r>
              <a:rPr lang="en-US" altLang="ko-KR" sz="1700"/>
              <a:t>.</a:t>
            </a:r>
            <a:endParaRPr lang="en-US" altLang="ko-KR" sz="1700"/>
          </a:p>
          <a:p>
            <a:pPr>
              <a:defRPr/>
            </a:pPr>
            <a:r>
              <a:rPr lang="en-US" altLang="ko-KR" sz="1700" b="1"/>
              <a:t>size()</a:t>
            </a:r>
            <a:endParaRPr lang="en-US" altLang="ko-KR" sz="1700" b="1"/>
          </a:p>
          <a:p>
            <a:pPr marL="76200" indent="0">
              <a:buNone/>
              <a:defRPr/>
            </a:pPr>
            <a:r>
              <a:rPr lang="en-US" altLang="ko-KR" sz="1700"/>
              <a:t>forward_list</a:t>
            </a:r>
            <a:r>
              <a:rPr lang="ko-KR" altLang="en-US" sz="1700"/>
              <a:t>는 구현당시 </a:t>
            </a:r>
            <a:r>
              <a:rPr lang="en-US" altLang="ko-KR" sz="1700"/>
              <a:t>list</a:t>
            </a:r>
            <a:r>
              <a:rPr lang="ko-KR" altLang="en-US" sz="1700"/>
              <a:t>의 성능을 개선하고 메모리 오버헤드를 최소화 하려는 목표가 있었다</a:t>
            </a:r>
            <a:r>
              <a:rPr lang="en-US" altLang="ko-KR" sz="1700"/>
              <a:t>.</a:t>
            </a:r>
            <a:r>
              <a:rPr lang="ko-KR" altLang="en-US" sz="1700"/>
              <a:t> 그래서 </a:t>
            </a:r>
            <a:r>
              <a:rPr lang="en-US" altLang="ko-KR" sz="1700"/>
              <a:t>size</a:t>
            </a:r>
            <a:r>
              <a:rPr lang="ko-KR" altLang="en-US" sz="1700"/>
              <a:t>를 카운트 해주는 멤버를 뺐고</a:t>
            </a:r>
            <a:r>
              <a:rPr lang="en-US" altLang="ko-KR" sz="1700"/>
              <a:t>,</a:t>
            </a:r>
            <a:r>
              <a:rPr lang="ko-KR" altLang="en-US" sz="1700"/>
              <a:t> 그러면서 함수 멤버 </a:t>
            </a:r>
            <a:r>
              <a:rPr lang="en-US" altLang="ko-KR" sz="1700"/>
              <a:t>size()</a:t>
            </a:r>
            <a:r>
              <a:rPr lang="ko-KR" altLang="en-US" sz="1700"/>
              <a:t>도 뺐다고 한다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76200" indent="0">
              <a:buNone/>
              <a:defRPr/>
            </a:pPr>
            <a:r>
              <a:rPr lang="en-US" altLang="ko-KR" sz="1700"/>
              <a:t>(</a:t>
            </a:r>
            <a:r>
              <a:rPr lang="ko-KR" altLang="en-US" sz="1700"/>
              <a:t>사이즈를 알고 싶다면 </a:t>
            </a:r>
            <a:r>
              <a:rPr lang="en-US" altLang="ko-KR" sz="1700"/>
              <a:t>algorithm</a:t>
            </a:r>
            <a:r>
              <a:rPr lang="ko-KR" altLang="en-US" sz="1700"/>
              <a:t>의 </a:t>
            </a:r>
            <a:r>
              <a:rPr lang="en-US" altLang="ko-KR" sz="1700"/>
              <a:t>distance()</a:t>
            </a:r>
            <a:r>
              <a:rPr lang="ko-KR" altLang="en-US" sz="1700"/>
              <a:t>를 사용해야한다</a:t>
            </a:r>
            <a:r>
              <a:rPr lang="en-US" altLang="ko-KR" sz="1700"/>
              <a:t>.)</a:t>
            </a:r>
            <a:endParaRPr lang="en-US" altLang="ko-KR" sz="17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29</a:t>
            </a:fld>
            <a:endParaRPr lang="en-US"/>
          </a:p>
        </p:txBody>
      </p:sp>
      <p:grpSp>
        <p:nvGrpSpPr>
          <p:cNvPr id="5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6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Standard Template Library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4294967295"/>
          </p:nvPr>
        </p:nvSpPr>
        <p:spPr>
          <a:xfrm>
            <a:off x="0" y="4813400"/>
            <a:ext cx="9144000" cy="330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  <p:sp>
        <p:nvSpPr>
          <p:cNvPr id="6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deque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30</a:t>
            </a:fld>
            <a:endParaRPr 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1425" y="1289250"/>
            <a:ext cx="5219700" cy="1432560"/>
          </a:xfrm>
          <a:prstGeom prst="rect">
            <a:avLst/>
          </a:prstGeom>
        </p:spPr>
      </p:pic>
      <p:sp>
        <p:nvSpPr>
          <p:cNvPr id="6" name="Google Shape;25;p5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</p:spPr>
        <p:txBody>
          <a:bodyPr wrap="square" lIns="91424" tIns="91424" rIns="91424" bIns="91424" anchor="t" anchorCtr="0"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 sz="1800"/>
          </a:p>
          <a:p>
            <a:pPr>
              <a:defRPr/>
            </a:pPr>
            <a:r>
              <a:rPr lang="en-US" altLang="ko-KR" sz="1400"/>
              <a:t>double ended queue</a:t>
            </a:r>
            <a:r>
              <a:rPr lang="ko-KR" altLang="en-US" sz="1400"/>
              <a:t>의 약자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양 쪽 끝에서 사이즈가 증가 할 수 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en-US" altLang="ko-KR" sz="1400"/>
              <a:t>random access iterator(</a:t>
            </a:r>
            <a:r>
              <a:rPr lang="ko-KR" altLang="en-US" sz="1400"/>
              <a:t>임의 접근 반복자</a:t>
            </a:r>
            <a:r>
              <a:rPr lang="en-US" altLang="ko-KR" sz="1400"/>
              <a:t>)</a:t>
            </a:r>
            <a:r>
              <a:rPr lang="ko-KR" altLang="en-US" sz="1400"/>
              <a:t>를 사용한다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청크 방식을 사용해서 메모리 재할당에서 발생하는 성능저하를 개선했다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모든 요소가 연속 저장되어 있다는 것을 보장하지 않는다</a:t>
            </a:r>
            <a:r>
              <a:rPr lang="en-US" altLang="ko-KR" sz="1400"/>
              <a:t>.</a:t>
            </a:r>
            <a:endParaRPr lang="en-US" altLang="ko-KR" sz="1400"/>
          </a:p>
          <a:p>
            <a:pPr>
              <a:defRPr/>
            </a:pPr>
            <a:r>
              <a:rPr lang="ko-KR" altLang="en-US" sz="1400"/>
              <a:t>시작과 끝에 삽입이 빈번한 경우에 사용하면 좋다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grpSp>
        <p:nvGrpSpPr>
          <p:cNvPr id="7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8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vector vs deqeue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5124773" cy="3462300"/>
          </a:xfrm>
        </p:spPr>
        <p:txBody>
          <a:bodyPr/>
          <a:lstStyle/>
          <a:p>
            <a:pPr>
              <a:defRPr/>
            </a:pPr>
            <a:r>
              <a:rPr lang="ko-KR" altLang="en-US" sz="1600"/>
              <a:t>벡터는 메모리가 부족할 때 새로운 메모리 블록을 할당하고 기존에 있던 메모리 블록을 복사하는 방식이다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덱은 메모리가 부족할 때 일정 크기의 새로운 메모리 </a:t>
            </a:r>
            <a:r>
              <a:rPr lang="ko-KR" altLang="en-US" sz="1500"/>
              <a:t>블록</a:t>
            </a:r>
            <a:r>
              <a:rPr lang="en-US" altLang="ko-KR" sz="1600"/>
              <a:t>(Chunk)</a:t>
            </a:r>
            <a:r>
              <a:rPr lang="ko-KR" altLang="en-US" sz="1600"/>
              <a:t>를 할당하고 복사하지 않고 매핑하는 방식을 사용한다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덱은 내부적으로 이러한 메모리 블록들을 매핑하고 있어 논리적으로 하나의 메모리 블록인 것처럼 동작한다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31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978" y="1563624"/>
            <a:ext cx="1285646" cy="2678430"/>
          </a:xfrm>
          <a:prstGeom prst="rect">
            <a:avLst/>
          </a:prstGeom>
        </p:spPr>
      </p:pic>
      <p:grpSp>
        <p:nvGrpSpPr>
          <p:cNvPr id="7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8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Container Adaptor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4294967295"/>
          </p:nvPr>
        </p:nvSpPr>
        <p:spPr>
          <a:xfrm>
            <a:off x="0" y="4813400"/>
            <a:ext cx="9144000" cy="330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32</a:t>
            </a:fld>
            <a:endParaRPr lang="en-US"/>
          </a:p>
        </p:txBody>
      </p:sp>
      <p:sp>
        <p:nvSpPr>
          <p:cNvPr id="5" name="Google Shape;96;p16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lang="en-US" altLang="ko-KR" sz="6000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container apdator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기존의 컨테이너에서 기능이 제한되거나 변형된 컨테이너를 말한다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container adpator</a:t>
            </a:r>
            <a:r>
              <a:rPr lang="ko-KR" altLang="en-US"/>
              <a:t>는 실제 저장소가 아니라 내부 컨테이너가 따로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동작에 대한 인터페이스를 구현하여</a:t>
            </a:r>
            <a:r>
              <a:rPr lang="en-US" altLang="ko-KR"/>
              <a:t>,</a:t>
            </a:r>
            <a:r>
              <a:rPr lang="ko-KR" altLang="en-US"/>
              <a:t> 내부 컨테이너가 특정 형태의 동작만을 수행하도록 유도한다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33</a:t>
            </a:fld>
            <a:endParaRPr lang="en-US"/>
          </a:p>
        </p:txBody>
      </p:sp>
      <p:grpSp>
        <p:nvGrpSpPr>
          <p:cNvPr id="5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6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stack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34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5" y="1289250"/>
            <a:ext cx="2653176" cy="106647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1352" y="1161923"/>
            <a:ext cx="3315157" cy="3651477"/>
          </a:xfrm>
          <a:prstGeom prst="rect">
            <a:avLst/>
          </a:prstGeom>
        </p:spPr>
      </p:pic>
      <p:sp>
        <p:nvSpPr>
          <p:cNvPr id="8" name="Google Shape;25;p5"/>
          <p:cNvSpPr>
            <a:spLocks noGrp="1"/>
          </p:cNvSpPr>
          <p:nvPr>
            <p:ph type="body" idx="1"/>
          </p:nvPr>
        </p:nvSpPr>
        <p:spPr>
          <a:xfrm>
            <a:off x="1031399" y="2355723"/>
            <a:ext cx="3684618" cy="2457677"/>
          </a:xfrm>
        </p:spPr>
        <p:txBody>
          <a:bodyPr wrap="square" lIns="91424" tIns="91424" rIns="91424" bIns="91424" anchor="t" anchorCtr="0"/>
          <a:lstStyle/>
          <a:p>
            <a:pPr>
              <a:defRPr/>
            </a:pPr>
            <a:r>
              <a:rPr lang="ko-KR" altLang="en-US" sz="1300"/>
              <a:t>구현된 인터페이스를 토대로 알 수 있는 점은 </a:t>
            </a:r>
            <a:r>
              <a:rPr lang="en-US" altLang="ko-KR" sz="1300"/>
              <a:t>stack</a:t>
            </a:r>
            <a:r>
              <a:rPr lang="ko-KR" altLang="en-US" sz="1300"/>
              <a:t>의 컨테이너로 사용되려면 </a:t>
            </a:r>
            <a:r>
              <a:rPr lang="en-US" altLang="ko-KR" sz="1300"/>
              <a:t>empty(), size(), back(), push_back(), pop_back()</a:t>
            </a:r>
            <a:r>
              <a:rPr lang="ko-KR" altLang="en-US" sz="1300"/>
              <a:t>을 지원해야한다</a:t>
            </a:r>
            <a:r>
              <a:rPr lang="en-US" altLang="ko-KR" sz="1300"/>
              <a:t>.</a:t>
            </a:r>
            <a:endParaRPr lang="en-US" altLang="ko-KR" sz="1300"/>
          </a:p>
          <a:p>
            <a:pPr>
              <a:defRPr/>
            </a:pPr>
            <a:r>
              <a:rPr lang="en-US" altLang="ko-KR" sz="1300"/>
              <a:t>deque, vector, list</a:t>
            </a:r>
            <a:r>
              <a:rPr lang="ko-KR" altLang="en-US" sz="1300"/>
              <a:t>가 이를 만족한다</a:t>
            </a:r>
            <a:r>
              <a:rPr lang="en-US" altLang="ko-KR" sz="1300"/>
              <a:t>.</a:t>
            </a:r>
            <a:endParaRPr lang="en-US" altLang="ko-KR" sz="1300"/>
          </a:p>
          <a:p>
            <a:pPr>
              <a:defRPr/>
            </a:pPr>
            <a:r>
              <a:rPr lang="ko-KR" altLang="en-US" sz="1300"/>
              <a:t>내부 컨테이너가 무엇이든 간에 캡슐화되어 그 성질을 잃게 된다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r>
              <a:rPr lang="en-US" altLang="ko-KR" sz="1300"/>
              <a:t>(stack</a:t>
            </a:r>
            <a:r>
              <a:rPr lang="ko-KR" altLang="en-US" sz="1300"/>
              <a:t>의 컨테이너로 </a:t>
            </a:r>
            <a:r>
              <a:rPr lang="en-US" altLang="ko-KR" sz="1300"/>
              <a:t>deque</a:t>
            </a:r>
            <a:r>
              <a:rPr lang="ko-KR" altLang="en-US" sz="1300"/>
              <a:t>을 썼다고해서 </a:t>
            </a:r>
            <a:r>
              <a:rPr lang="en-US" altLang="ko-KR" sz="1300"/>
              <a:t>pop_front()</a:t>
            </a:r>
            <a:r>
              <a:rPr lang="ko-KR" altLang="en-US" sz="1300"/>
              <a:t>를 할 수는 없다</a:t>
            </a:r>
            <a:r>
              <a:rPr lang="en-US" altLang="ko-KR" sz="1300"/>
              <a:t>.)</a:t>
            </a:r>
            <a:endParaRPr lang="en-US" altLang="ko-KR" sz="1300"/>
          </a:p>
        </p:txBody>
      </p:sp>
      <p:grpSp>
        <p:nvGrpSpPr>
          <p:cNvPr id="9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0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queue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35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6370" y="1140612"/>
            <a:ext cx="3216254" cy="367278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1424" y="1289250"/>
            <a:ext cx="2676638" cy="1066473"/>
          </a:xfrm>
          <a:prstGeom prst="rect">
            <a:avLst/>
          </a:prstGeom>
        </p:spPr>
      </p:pic>
      <p:sp>
        <p:nvSpPr>
          <p:cNvPr id="8" name="Google Shape;25;p5"/>
          <p:cNvSpPr>
            <a:spLocks noGrp="1"/>
          </p:cNvSpPr>
          <p:nvPr>
            <p:ph type="body" idx="1"/>
          </p:nvPr>
        </p:nvSpPr>
        <p:spPr>
          <a:xfrm>
            <a:off x="1031399" y="2355723"/>
            <a:ext cx="3684618" cy="2457677"/>
          </a:xfrm>
        </p:spPr>
        <p:txBody>
          <a:bodyPr wrap="square" lIns="91424" tIns="91424" rIns="91424" bIns="91424" anchor="t" anchorCtr="0"/>
          <a:lstStyle/>
          <a:p>
            <a:pPr>
              <a:defRPr/>
            </a:pPr>
            <a:r>
              <a:rPr lang="en-US" altLang="ko-KR" sz="1300"/>
              <a:t>queue</a:t>
            </a:r>
            <a:r>
              <a:rPr lang="ko-KR" altLang="en-US" sz="1300"/>
              <a:t>는 </a:t>
            </a:r>
            <a:r>
              <a:rPr lang="en-US" altLang="ko-KR" sz="1300"/>
              <a:t>empty(), size(), front(), back(), push_back(), pop_front()</a:t>
            </a:r>
            <a:r>
              <a:rPr lang="ko-KR" altLang="en-US" sz="1300"/>
              <a:t>를 지원해야한다</a:t>
            </a:r>
            <a:r>
              <a:rPr lang="en-US" altLang="ko-KR" sz="1300"/>
              <a:t>.</a:t>
            </a:r>
            <a:endParaRPr lang="en-US" altLang="ko-KR" sz="1300"/>
          </a:p>
          <a:p>
            <a:pPr>
              <a:defRPr/>
            </a:pPr>
            <a:r>
              <a:rPr lang="en-US" altLang="ko-KR" sz="1300"/>
              <a:t>deque</a:t>
            </a:r>
            <a:r>
              <a:rPr lang="ko-KR" altLang="en-US" sz="1300"/>
              <a:t>과 </a:t>
            </a:r>
            <a:r>
              <a:rPr lang="en-US" altLang="ko-KR" sz="1300"/>
              <a:t>list</a:t>
            </a:r>
            <a:r>
              <a:rPr lang="ko-KR" altLang="en-US" sz="1300"/>
              <a:t> 컨테이너가 이를 만족한다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grpSp>
        <p:nvGrpSpPr>
          <p:cNvPr id="9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0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priority_queue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36</a:t>
            </a:fld>
            <a:endParaRPr 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24" y="1289250"/>
            <a:ext cx="3626364" cy="99446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1377" y="1184700"/>
            <a:ext cx="3359108" cy="3628700"/>
          </a:xfrm>
          <a:prstGeom prst="rect">
            <a:avLst/>
          </a:prstGeom>
        </p:spPr>
      </p:pic>
      <p:sp>
        <p:nvSpPr>
          <p:cNvPr id="8" name="Google Shape;25;p5"/>
          <p:cNvSpPr>
            <a:spLocks noGrp="1"/>
          </p:cNvSpPr>
          <p:nvPr>
            <p:ph type="body" idx="1"/>
          </p:nvPr>
        </p:nvSpPr>
        <p:spPr>
          <a:xfrm>
            <a:off x="1031399" y="2355723"/>
            <a:ext cx="3684618" cy="2457677"/>
          </a:xfrm>
        </p:spPr>
        <p:txBody>
          <a:bodyPr wrap="square" lIns="91424" tIns="91424" rIns="91424" bIns="91424" anchor="t" anchorCtr="0"/>
          <a:lstStyle/>
          <a:p>
            <a:pPr>
              <a:defRPr/>
            </a:pPr>
            <a:r>
              <a:rPr lang="ko-KR" altLang="en-US" sz="1300"/>
              <a:t>우선순위대로 큐를 만들 수 있다</a:t>
            </a:r>
            <a:r>
              <a:rPr lang="en-US" altLang="ko-KR" sz="1300"/>
              <a:t>.</a:t>
            </a:r>
            <a:r>
              <a:rPr lang="ko-KR" altLang="en-US" sz="1300"/>
              <a:t> </a:t>
            </a:r>
            <a:r>
              <a:rPr lang="en-US" altLang="ko-KR" sz="1300"/>
              <a:t>std::less&lt;T&gt;</a:t>
            </a:r>
            <a:r>
              <a:rPr lang="ko-KR" altLang="en-US" sz="1300"/>
              <a:t>를 사용하면 내림차순으로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std::greater&lt;T&gt;</a:t>
            </a:r>
            <a:r>
              <a:rPr lang="ko-KR" altLang="en-US" sz="1300"/>
              <a:t>를 사용하면 오름차순으로 정렬할 수 있다</a:t>
            </a:r>
            <a:r>
              <a:rPr lang="en-US" altLang="ko-KR" sz="1300"/>
              <a:t>.</a:t>
            </a:r>
            <a:endParaRPr lang="en-US" altLang="ko-KR" sz="1300"/>
          </a:p>
          <a:p>
            <a:pPr>
              <a:defRPr/>
            </a:pPr>
            <a:r>
              <a:rPr lang="ko-KR" altLang="en-US" sz="1300"/>
              <a:t>힙</a:t>
            </a:r>
            <a:r>
              <a:rPr lang="en-US" altLang="ko-KR" sz="1300"/>
              <a:t>(Heap)</a:t>
            </a:r>
            <a:r>
              <a:rPr lang="ko-KR" altLang="en-US" sz="1300"/>
              <a:t> 구조로 되어있으며</a:t>
            </a:r>
            <a:r>
              <a:rPr lang="en-US" altLang="ko-KR" sz="1300"/>
              <a:t>,</a:t>
            </a:r>
            <a:r>
              <a:rPr lang="ko-KR" altLang="en-US" sz="1300"/>
              <a:t> </a:t>
            </a:r>
            <a:r>
              <a:rPr lang="en-US" altLang="ko-KR" sz="1300"/>
              <a:t>algorithms</a:t>
            </a:r>
            <a:r>
              <a:rPr lang="ko-KR" altLang="en-US" sz="1300"/>
              <a:t>의 </a:t>
            </a:r>
            <a:r>
              <a:rPr lang="en-US" altLang="ko-KR" sz="1300"/>
              <a:t>make_heap</a:t>
            </a:r>
            <a:r>
              <a:rPr lang="ko-KR" altLang="en-US" sz="1300"/>
              <a:t>으로 내부의 </a:t>
            </a:r>
            <a:r>
              <a:rPr lang="en-US" altLang="ko-KR" sz="1300"/>
              <a:t>vector </a:t>
            </a:r>
            <a:r>
              <a:rPr lang="ko-KR" altLang="en-US" sz="1300"/>
              <a:t>컨테이너를 힙 구조로 바꿔버린다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grpSp>
        <p:nvGrpSpPr>
          <p:cNvPr id="9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0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37</a:t>
            </a:fld>
            <a:endParaRPr lang="en-US"/>
          </a:p>
        </p:txBody>
      </p:sp>
      <p:sp>
        <p:nvSpPr>
          <p:cNvPr id="3" name="Google Shape;24;p5"/>
          <p:cNvSpPr/>
          <p:nvPr/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Playfair Display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1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heap </a:t>
            </a:r>
            <a:r>
              <a:rPr xmlns:mc="http://schemas.openxmlformats.org/markup-compatibility/2006" xmlns:hp="http://schemas.haansoft.com/office/presentation/8.0" kumimoji="0" lang="ko-KR" altLang="en-US" sz="1800" b="0" i="1" u="none" strike="noStrike" kern="0" cap="none" spc="0" normalizeH="0" baseline="0" mc:Ignorable="hp" hp:hslEmbossed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예제</a:t>
            </a:r>
            <a:endParaRPr xmlns:mc="http://schemas.openxmlformats.org/markup-compatibility/2006" xmlns:hp="http://schemas.haansoft.com/office/presentation/8.0" kumimoji="0" lang="ko-KR" altLang="en-US" sz="1800" b="0" i="1" u="none" strike="noStrike" kern="0" cap="none" spc="0" normalizeH="0" baseline="0" mc:Ignorable="hp" hp:hslEmbossed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496" y="1289250"/>
            <a:ext cx="4692719" cy="33510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35" y="1289250"/>
            <a:ext cx="2255715" cy="883996"/>
          </a:xfrm>
          <a:prstGeom prst="rect">
            <a:avLst/>
          </a:prstGeom>
        </p:spPr>
      </p:pic>
      <p:grpSp>
        <p:nvGrpSpPr>
          <p:cNvPr id="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" name="Google Shape;25;p5"/>
          <p:cNvSpPr>
            <a:spLocks noGrp="1"/>
          </p:cNvSpPr>
          <p:nvPr>
            <p:ph type="body" idx="1"/>
          </p:nvPr>
        </p:nvSpPr>
        <p:spPr>
          <a:xfrm>
            <a:off x="5232215" y="2267224"/>
            <a:ext cx="3732334" cy="609052"/>
          </a:xfrm>
        </p:spPr>
        <p:txBody>
          <a:bodyPr wrap="square" lIns="91424" tIns="91424" rIns="91424" bIns="91424" anchor="t" anchorCtr="0"/>
          <a:lstStyle/>
          <a:p>
            <a:pPr marL="76200" indent="0">
              <a:buNone/>
              <a:defRPr/>
            </a:pPr>
            <a:r>
              <a:rPr lang="ko-KR" altLang="en-US" sz="1300"/>
              <a:t>예제를 보면 </a:t>
            </a:r>
            <a:r>
              <a:rPr lang="en-US" altLang="ko-KR" sz="1300"/>
              <a:t>priority_queue</a:t>
            </a:r>
            <a:r>
              <a:rPr lang="ko-KR" altLang="en-US" sz="1300"/>
              <a:t> 내부에서 어떤 일이 일어나는지 유추해볼 수 있다</a:t>
            </a:r>
            <a:r>
              <a:rPr lang="en-US" altLang="ko-KR" sz="1300"/>
              <a:t>.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37</a:t>
            </a:fld>
            <a:endParaRPr lang="en-US"/>
          </a:p>
        </p:txBody>
      </p:sp>
      <p:sp>
        <p:nvSpPr>
          <p:cNvPr id="5" name=""/>
          <p:cNvSpPr txBox="1"/>
          <p:nvPr/>
        </p:nvSpPr>
        <p:spPr>
          <a:xfrm>
            <a:off x="1125474" y="2145315"/>
            <a:ext cx="6893052" cy="85315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5000"/>
              <a:t>들어주셔서 감사합니다</a:t>
            </a:r>
            <a:r>
              <a:rPr lang="en-US" altLang="ko-KR" sz="5000"/>
              <a:t>.</a:t>
            </a:r>
            <a:endParaRPr lang="en-US" altLang="ko-KR" sz="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Standard Template Library</a:t>
            </a:r>
            <a:r>
              <a:rPr lang="ko-KR" altLang="en-US"/>
              <a:t> 개요</a:t>
            </a:r>
            <a:endParaRPr lang="ko-KR" altLang="en-US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리스트</a:t>
            </a:r>
            <a:r>
              <a:rPr lang="en-US" altLang="ko-KR"/>
              <a:t>,</a:t>
            </a:r>
            <a:r>
              <a:rPr lang="ko-KR" altLang="en-US"/>
              <a:t> 큐</a:t>
            </a:r>
            <a:r>
              <a:rPr lang="en-US" altLang="ko-KR"/>
              <a:t>,</a:t>
            </a:r>
            <a:r>
              <a:rPr lang="ko-KR" altLang="en-US"/>
              <a:t> 스택과 같이 널리 사용되는 자료구조와 알고리즘을 구현한 라이브러리</a:t>
            </a:r>
            <a:endParaRPr lang="ko-KR" altLang="en-US"/>
          </a:p>
          <a:p>
            <a:pPr marL="7620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C++</a:t>
            </a:r>
            <a:r>
              <a:rPr lang="ko-KR" altLang="en-US"/>
              <a:t>에서 사용하는 일반화 프로그래밍</a:t>
            </a:r>
            <a:r>
              <a:rPr lang="en-US" altLang="ko-KR"/>
              <a:t>(Generic Programming)</a:t>
            </a:r>
            <a:r>
              <a:rPr lang="ko-KR" altLang="en-US"/>
              <a:t>의 표준 라이브러리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  <p:grpSp>
        <p:nvGrpSpPr>
          <p:cNvPr id="13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4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Template</a:t>
            </a:r>
            <a:r>
              <a:rPr lang="ko-KR" altLang="en-US"/>
              <a:t>을 이용한 일반화 프로그래밍</a:t>
            </a:r>
            <a:endParaRPr lang="ko-KR" altLang="en-US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C++</a:t>
            </a:r>
            <a:r>
              <a:rPr lang="ko-KR" altLang="en-US"/>
              <a:t>은 </a:t>
            </a:r>
            <a:r>
              <a:rPr lang="en-US" altLang="ko-KR" b="1"/>
              <a:t>Template</a:t>
            </a:r>
            <a:r>
              <a:rPr lang="ko-KR" altLang="en-US" b="1"/>
              <a:t> </a:t>
            </a:r>
            <a:r>
              <a:rPr lang="ko-KR" altLang="en-US"/>
              <a:t>문법을 사용하여 일반화 프로그래밍을 구현하고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임의의 타입에 사용할 수 있는 자료 구조를 만들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임의의 자료 구조에 적용할 수 있는 일반화된 알고리즘을 만들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  <p:grpSp>
        <p:nvGrpSpPr>
          <p:cNvPr id="13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4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STL </a:t>
            </a:r>
            <a:r>
              <a:rPr lang="ko-KR" altLang="en-US"/>
              <a:t>컴포넌트</a:t>
            </a:r>
            <a:r>
              <a:rPr lang="en-US" altLang="ko-KR"/>
              <a:t>(components)</a:t>
            </a:r>
            <a:endParaRPr lang="en-US" altLang="ko-KR"/>
          </a:p>
        </p:txBody>
      </p:sp>
      <p:sp>
        <p:nvSpPr>
          <p:cNvPr id="3" name="Google Shape;25;p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b="1"/>
              <a:t>컨테이너</a:t>
            </a:r>
            <a:r>
              <a:rPr lang="en-US" altLang="ko-KR" sz="2000" b="1"/>
              <a:t>(Containers)</a:t>
            </a:r>
            <a:endParaRPr lang="en-US" altLang="ko-KR" sz="2000" b="1"/>
          </a:p>
          <a:p>
            <a:pPr marL="76200" indent="0">
              <a:buNone/>
              <a:defRPr/>
            </a:pPr>
            <a:r>
              <a:rPr lang="ko-KR" altLang="en-US" sz="1600"/>
              <a:t>특정 타입의 다른 객체들의 컬렉션</a:t>
            </a:r>
            <a:r>
              <a:rPr lang="en-US" altLang="ko-KR" sz="1600"/>
              <a:t>(Collections)</a:t>
            </a:r>
            <a:r>
              <a:rPr lang="ko-KR" altLang="en-US" sz="1600"/>
              <a:t>을</a:t>
            </a:r>
            <a:r>
              <a:rPr lang="en-US" altLang="ko-KR" sz="1600"/>
              <a:t> </a:t>
            </a:r>
            <a:r>
              <a:rPr lang="ko-KR" altLang="en-US" sz="1600"/>
              <a:t>저장한다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r>
              <a:rPr lang="en-US" altLang="ko-KR" sz="1600"/>
              <a:t>array, deque, list, queue, stack</a:t>
            </a:r>
            <a:r>
              <a:rPr lang="ko-KR" altLang="en-US" sz="1600"/>
              <a:t>와 같이 자료 구조에 해당한다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2000" b="1"/>
              <a:t>알고리즘</a:t>
            </a:r>
            <a:r>
              <a:rPr lang="en-US" altLang="ko-KR" sz="2000" b="1"/>
              <a:t>(Alogorithms)</a:t>
            </a:r>
            <a:endParaRPr lang="en-US" altLang="ko-KR" sz="2000" b="1"/>
          </a:p>
          <a:p>
            <a:pPr marL="76200" indent="0">
              <a:buNone/>
              <a:defRPr/>
            </a:pPr>
            <a:r>
              <a:rPr lang="ko-KR" altLang="en-US" sz="1600"/>
              <a:t>컨테이너의 내용을 초기화</a:t>
            </a:r>
            <a:r>
              <a:rPr lang="en-US" altLang="ko-KR" sz="1600"/>
              <a:t>,</a:t>
            </a:r>
            <a:r>
              <a:rPr lang="ko-KR" altLang="en-US" sz="1600"/>
              <a:t> 정렬</a:t>
            </a:r>
            <a:r>
              <a:rPr lang="en-US" altLang="ko-KR" sz="1600"/>
              <a:t>,</a:t>
            </a:r>
            <a:r>
              <a:rPr lang="ko-KR" altLang="en-US" sz="1600"/>
              <a:t> 검색 및 변환하는 방법을 제공한다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2000" b="1"/>
              <a:t>이터레이터</a:t>
            </a:r>
            <a:r>
              <a:rPr lang="en-US" altLang="ko-KR" sz="2000" b="1"/>
              <a:t>(Iterators)</a:t>
            </a:r>
            <a:endParaRPr lang="en-US" altLang="ko-KR" sz="2000" b="1"/>
          </a:p>
          <a:p>
            <a:pPr marL="76200" indent="0">
              <a:buNone/>
              <a:defRPr/>
            </a:pPr>
            <a:r>
              <a:rPr lang="ko-KR" altLang="en-US" sz="1600"/>
              <a:t>컨테이너의 요소를 단계별로 처리하는데 사용한다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2000" b="1"/>
              <a:t>함수객체</a:t>
            </a:r>
            <a:r>
              <a:rPr lang="en-US" altLang="ko-KR" sz="2000" b="1"/>
              <a:t>(Function Object, Functor)</a:t>
            </a:r>
            <a:endParaRPr lang="en-US" altLang="ko-KR" sz="2000" b="1"/>
          </a:p>
          <a:p>
            <a:pPr marL="76200" indent="0">
              <a:buNone/>
              <a:defRPr/>
            </a:pPr>
            <a:r>
              <a:rPr lang="ko-KR" altLang="en-US" sz="1600"/>
              <a:t>함수 또는 함수 포인터처럼 다뤄질 수 있는 객체이다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(C++11, functional)</a:t>
            </a:r>
            <a:endParaRPr lang="en-US" altLang="ko-KR" sz="1600"/>
          </a:p>
          <a:p>
            <a:pPr>
              <a:defRPr/>
            </a:pPr>
            <a:endParaRPr lang="en-US" altLang="ko-KR" sz="2200" b="1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  <p:grpSp>
        <p:nvGrpSpPr>
          <p:cNvPr id="13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4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Container</a:t>
            </a:r>
            <a:endParaRPr lang="en-US" altLang="ko-KR"/>
          </a:p>
        </p:txBody>
      </p:sp>
      <p:sp>
        <p:nvSpPr>
          <p:cNvPr id="4" name="Google Shape;31;p6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081200" cy="1220650"/>
          </a:xfrm>
        </p:spPr>
        <p:txBody>
          <a:bodyPr/>
          <a:lstStyle/>
          <a:p>
            <a:pPr>
              <a:defRPr/>
            </a:pPr>
            <a:r>
              <a:rPr lang="en-US" altLang="ko-KR" sz="1600"/>
              <a:t>C++</a:t>
            </a:r>
            <a:r>
              <a:rPr lang="ko-KR" altLang="en-US" sz="1600"/>
              <a:t>의 클래스 템플릿으로 구현하여 타입의 유연성이 있다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컴파일 시간에 자동으로 타입이 추론되어 해당 타입에 맞는 컨테이너가 구체화 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코드의 효율성이 높아진다</a:t>
            </a:r>
            <a:r>
              <a:rPr lang="en-US" altLang="ko-KR" sz="1600"/>
              <a:t>.)</a:t>
            </a:r>
            <a:endParaRPr lang="en-US" altLang="ko-KR" sz="1600"/>
          </a:p>
        </p:txBody>
      </p:sp>
      <p:sp>
        <p:nvSpPr>
          <p:cNvPr id="9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3479" y="2480129"/>
            <a:ext cx="4188656" cy="18324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63479" y="2769632"/>
            <a:ext cx="5077071" cy="1914391"/>
          </a:xfrm>
          <a:prstGeom prst="rect">
            <a:avLst/>
          </a:prstGeom>
        </p:spPr>
      </p:pic>
      <p:grpSp>
        <p:nvGrpSpPr>
          <p:cNvPr id="15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6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Container </a:t>
            </a:r>
            <a:r>
              <a:rPr lang="ko-KR" altLang="en-US"/>
              <a:t>종류</a:t>
            </a:r>
            <a:endParaRPr lang="ko-KR" altLang="en-US"/>
          </a:p>
        </p:txBody>
      </p:sp>
      <p:sp>
        <p:nvSpPr>
          <p:cNvPr id="4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7540" y="1194218"/>
            <a:ext cx="3346693" cy="3465793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2555748" y="1419606"/>
            <a:ext cx="541792" cy="1368171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rgbClr val="cc0000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619631" y="1525415"/>
            <a:ext cx="936117" cy="11565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이번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주제에서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다룰 범위</a:t>
            </a:r>
            <a:r>
              <a:rPr lang="en-US" altLang="ko-KR"/>
              <a:t>,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선형구조</a:t>
            </a:r>
            <a:endParaRPr lang="ko-KR" altLang="en-US"/>
          </a:p>
        </p:txBody>
      </p:sp>
      <p:grpSp>
        <p:nvGrpSpPr>
          <p:cNvPr id="16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7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Container</a:t>
            </a:r>
            <a:r>
              <a:rPr lang="ko-KR" altLang="en-US"/>
              <a:t> </a:t>
            </a:r>
            <a:r>
              <a:rPr lang="en-US" altLang="ko-KR"/>
              <a:t>- Iterator</a:t>
            </a:r>
            <a:endParaRPr lang="en-US" altLang="ko-KR"/>
          </a:p>
        </p:txBody>
      </p:sp>
      <p:sp>
        <p:nvSpPr>
          <p:cNvPr id="4" name="Google Shape;31;p6"/>
          <p:cNvSpPr>
            <a:spLocks noGrp="1"/>
          </p:cNvSpPr>
          <p:nvPr>
            <p:ph type="body" idx="1"/>
          </p:nvPr>
        </p:nvSpPr>
        <p:spPr>
          <a:xfrm>
            <a:off x="1031425" y="1351100"/>
            <a:ext cx="7081200" cy="158069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iterator</a:t>
            </a:r>
            <a:r>
              <a:rPr lang="ko-KR" altLang="en-US"/>
              <a:t>를 사용해 원소에 접근</a:t>
            </a:r>
            <a:r>
              <a:rPr lang="en-US" altLang="ko-KR"/>
              <a:t>, </a:t>
            </a:r>
            <a:r>
              <a:rPr lang="ko-KR" altLang="en-US"/>
              <a:t>수정 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iterator</a:t>
            </a:r>
            <a:r>
              <a:rPr lang="ko-KR" altLang="en-US"/>
              <a:t>는 컨테이너의 처리방식에 따라 달라진다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 b="0"/>
          </a:p>
        </p:txBody>
      </p:sp>
      <p:sp>
        <p:nvSpPr>
          <p:cNvPr id="10" name="Google Shape;27;p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770" y="3167910"/>
            <a:ext cx="6218458" cy="1204064"/>
          </a:xfrm>
          <a:prstGeom prst="rect">
            <a:avLst/>
          </a:prstGeom>
        </p:spPr>
      </p:pic>
      <p:grpSp>
        <p:nvGrpSpPr>
          <p:cNvPr id="12" name="Google Shape;500;p39"/>
          <p:cNvGrpSpPr/>
          <p:nvPr/>
        </p:nvGrpSpPr>
        <p:grpSpPr>
          <a:xfrm rot="0">
            <a:off x="4472515" y="87121"/>
            <a:ext cx="198970" cy="324359"/>
            <a:chOff x="6730350" y="2315900"/>
            <a:chExt cx="257700" cy="420100"/>
          </a:xfrm>
        </p:grpSpPr>
        <p:sp>
          <p:nvSpPr>
            <p:cNvPr id="13" name="Google Shape;501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02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503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504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505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860</ep:Words>
  <ep:PresentationFormat/>
  <ep:Paragraphs>181</ep:Paragraphs>
  <ep:Slides>38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Yorick template</vt:lpstr>
      <vt:lpstr>STL2 Sequence Container</vt:lpstr>
      <vt:lpstr>목차</vt:lpstr>
      <vt:lpstr>Standard Template Library</vt:lpstr>
      <vt:lpstr>Standard Template Library 개요</vt:lpstr>
      <vt:lpstr>Template을 이용한 일반화 프로그래밍</vt:lpstr>
      <vt:lpstr>STL 컴포넌트(components)</vt:lpstr>
      <vt:lpstr>Container</vt:lpstr>
      <vt:lpstr>Container 종류</vt:lpstr>
      <vt:lpstr>Container - Iterator</vt:lpstr>
      <vt:lpstr>iterator category</vt:lpstr>
      <vt:lpstr>포인터가 아니라 왜 Iterator 인가?</vt:lpstr>
      <vt:lpstr>결론 : 일반화 프로그래밍을 위해 사용</vt:lpstr>
      <vt:lpstr>Sequence Container</vt:lpstr>
      <vt:lpstr>array (C++11)</vt:lpstr>
      <vt:lpstr>array Initialization</vt:lpstr>
      <vt:lpstr>array 왜 만들었을까?</vt:lpstr>
      <vt:lpstr>array 왜 만들었을까?</vt:lpstr>
      <vt:lpstr>array 왜 만들었을까?</vt:lpstr>
      <vt:lpstr>vector</vt:lpstr>
      <vt:lpstr>vector의 메모리 사용</vt:lpstr>
      <vt:lpstr>size는 생성된 원소 개수 max_size는 생산할 수 있는 최대 개수 capacity는 할당된 메모리 공간의 개수  size &lt;= capacity &lt;= max_size</vt:lpstr>
      <vt:lpstr>Vector resize() vs reserve()</vt:lpstr>
      <vt:lpstr>vector resize() vs reserve()</vt:lpstr>
      <vt:lpstr>vector resize() vs reserve() 결론</vt:lpstr>
      <vt:lpstr>list</vt:lpstr>
      <vt:lpstr>vector vs list 삽입 속도 비교</vt:lpstr>
      <vt:lpstr>vector vs list 정렬 속도 비교</vt:lpstr>
      <vt:lpstr>forward_list (C++11)</vt:lpstr>
      <vt:lpstr>list vs forward_list</vt:lpstr>
      <vt:lpstr>deque</vt:lpstr>
      <vt:lpstr>vector vs deqeue</vt:lpstr>
      <vt:lpstr>Container Adaptor</vt:lpstr>
      <vt:lpstr>container apdator</vt:lpstr>
      <vt:lpstr>stack</vt:lpstr>
      <vt:lpstr>queue</vt:lpstr>
      <vt:lpstr>priority_queue</vt:lpstr>
      <vt:lpstr>슬라이드 37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forma</cp:lastModifiedBy>
  <dcterms:modified xsi:type="dcterms:W3CDTF">2019-04-09T02:22:59.694</dcterms:modified>
  <cp:revision>279</cp:revision>
  <cp:version>1000.0000.01</cp:version>
</cp:coreProperties>
</file>