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5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4" r:id="rId11"/>
    <p:sldId id="393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385" r:id="rId22"/>
    <p:sldId id="404" r:id="rId23"/>
    <p:sldId id="408" r:id="rId24"/>
    <p:sldId id="405" r:id="rId25"/>
    <p:sldId id="406" r:id="rId26"/>
    <p:sldId id="407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C9D3"/>
    <a:srgbClr val="4C5064"/>
    <a:srgbClr val="5B9BD5"/>
    <a:srgbClr val="FFA164"/>
    <a:srgbClr val="99374E"/>
    <a:srgbClr val="00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53" idx="4"/>
          </p:cNvCxnSpPr>
          <p:nvPr/>
        </p:nvCxnSpPr>
        <p:spPr>
          <a:xfrm>
            <a:off x="8706289" y="2285999"/>
            <a:ext cx="2307" cy="21265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4251707" cy="2997972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2476" y="291979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3 - 4</a:t>
            </a:r>
          </a:p>
        </p:txBody>
      </p:sp>
      <p:sp>
        <p:nvSpPr>
          <p:cNvPr id="41" name="타원 40"/>
          <p:cNvSpPr/>
          <p:nvPr/>
        </p:nvSpPr>
        <p:spPr>
          <a:xfrm>
            <a:off x="8544361" y="299162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40840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48425" y="2991622"/>
            <a:ext cx="255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9681" y="40963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496789"/>
            <a:ext cx="1576614" cy="9416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20151813 </a:t>
            </a:r>
          </a:p>
          <a:p>
            <a:pPr lvl="0"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노태원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재귀적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7B278-DB37-4018-8C31-2245B6B5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60" y="2358152"/>
            <a:ext cx="7536686" cy="37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중복되는 부분</a:t>
            </a:r>
            <a:r>
              <a:rPr lang="en-US" altLang="ko-KR" sz="2400" dirty="0"/>
              <a:t>(</a:t>
            </a:r>
            <a:r>
              <a:rPr lang="ko-KR" altLang="en-US" sz="2400" dirty="0"/>
              <a:t>이미 계산된 부분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 descr="하늘, 보트이(가) 표시된 사진&#10;&#10;자동 생성된 설명">
            <a:extLst>
              <a:ext uri="{FF2B5EF4-FFF2-40B4-BE49-F238E27FC236}">
                <a16:creationId xmlns:a16="http://schemas.microsoft.com/office/drawing/2014/main" id="{B103820C-3DC5-4E78-BE08-7F4F33A0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84" y="2439438"/>
            <a:ext cx="7302013" cy="31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걸리는 시간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750DC-92EE-46CF-B3CB-B1ADD398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86" y="5405773"/>
            <a:ext cx="6623115" cy="1249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A1262F-F01F-4737-BC72-7B7677693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2225634"/>
            <a:ext cx="5796167" cy="28863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77F371-7D8D-4063-8D39-2C2F07CB986E}"/>
              </a:ext>
            </a:extLst>
          </p:cNvPr>
          <p:cNvSpPr/>
          <p:nvPr/>
        </p:nvSpPr>
        <p:spPr>
          <a:xfrm>
            <a:off x="3996386" y="2509138"/>
            <a:ext cx="3045518" cy="646013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831E21-D6BF-4647-97F9-BB17C31C7F4E}"/>
              </a:ext>
            </a:extLst>
          </p:cNvPr>
          <p:cNvSpPr/>
          <p:nvPr/>
        </p:nvSpPr>
        <p:spPr>
          <a:xfrm>
            <a:off x="4005991" y="3521293"/>
            <a:ext cx="5706179" cy="918486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8A70FB-8991-4723-817C-BFADD53D6FCC}"/>
              </a:ext>
            </a:extLst>
          </p:cNvPr>
          <p:cNvSpPr/>
          <p:nvPr/>
        </p:nvSpPr>
        <p:spPr>
          <a:xfrm>
            <a:off x="3858557" y="5788241"/>
            <a:ext cx="6760944" cy="918486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906BC7-6568-4CC9-97A9-20FB65B3EFEE}"/>
              </a:ext>
            </a:extLst>
          </p:cNvPr>
          <p:cNvSpPr/>
          <p:nvPr/>
        </p:nvSpPr>
        <p:spPr>
          <a:xfrm>
            <a:off x="3858557" y="5213052"/>
            <a:ext cx="2773062" cy="575189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3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걸리는 시간</a:t>
            </a:r>
          </a:p>
        </p:txBody>
      </p:sp>
      <p:pic>
        <p:nvPicPr>
          <p:cNvPr id="6" name="그림 5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A9848415-14BC-4E90-81B1-24FF3D7AA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26" y="3950563"/>
            <a:ext cx="4871819" cy="15471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3B8637-9D05-433D-9FDB-BAD813EC2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4" y="2340742"/>
            <a:ext cx="7544144" cy="1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걸리는 시간</a:t>
            </a: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5B976A4E-C48E-4843-97DE-32A3E1AA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82" y="2439439"/>
            <a:ext cx="3374135" cy="851272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0AC14E29-33A6-4387-8B0E-587349B4A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31" y="4108410"/>
            <a:ext cx="2900036" cy="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6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걸리는 시간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79A8D5-5AF1-4AA2-A5DC-1095381B2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42" y="1851856"/>
            <a:ext cx="5159724" cy="4320343"/>
          </a:xfrm>
          <a:prstGeom prst="rect">
            <a:avLst/>
          </a:prstGeom>
        </p:spPr>
      </p:pic>
      <p:pic>
        <p:nvPicPr>
          <p:cNvPr id="23" name="그림 22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869DDB2D-C89A-4E4F-A79C-749FBEAEA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90" y="2269335"/>
            <a:ext cx="3067699" cy="9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index</a:t>
            </a:r>
            <a:r>
              <a:rPr lang="ko-KR" altLang="en-US" sz="2400" dirty="0"/>
              <a:t>를 저장</a:t>
            </a:r>
            <a:r>
              <a:rPr lang="en-US" altLang="ko-KR" sz="2400" dirty="0"/>
              <a:t>[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57338-049C-4B16-8BB3-DDC9240B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5" y="2540800"/>
            <a:ext cx="5959137" cy="28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6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index</a:t>
            </a:r>
            <a:r>
              <a:rPr lang="ko-KR" altLang="en-US" sz="2400" dirty="0"/>
              <a:t>를 저장</a:t>
            </a:r>
            <a:r>
              <a:rPr lang="en-US" altLang="ko-KR" sz="2400" dirty="0"/>
              <a:t>[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9992FC-C430-4833-A3C3-833E20D3D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29" y="2421003"/>
            <a:ext cx="7215783" cy="327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5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수행시간 비교</a:t>
            </a:r>
            <a:r>
              <a:rPr lang="en-US" altLang="ko-KR" sz="2400" dirty="0"/>
              <a:t>(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481DC6-AA71-432F-BA3D-9BCD156BE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29" y="2926753"/>
            <a:ext cx="8446915" cy="528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9A8368-E516-4B78-AAD9-19D44622A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3" y="4707767"/>
            <a:ext cx="11111041" cy="683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12970C-3EE0-4C4D-9C41-E71CBC913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6" y="3417218"/>
            <a:ext cx="1356478" cy="9144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DB4137-729D-445D-AED4-D105D932D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84" y="5319169"/>
            <a:ext cx="1109433" cy="6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5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수행시간 비교</a:t>
            </a:r>
            <a:r>
              <a:rPr lang="en-US" altLang="ko-KR" sz="2400" dirty="0"/>
              <a:t>(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)</a:t>
            </a:r>
          </a:p>
          <a:p>
            <a:pPr lvl="2"/>
            <a:endParaRPr lang="en-US" altLang="ko-KR" sz="2400" dirty="0"/>
          </a:p>
          <a:p>
            <a:pPr lvl="2"/>
            <a:endParaRPr lang="en-US" altLang="ko-KR" sz="2400" dirty="0"/>
          </a:p>
          <a:p>
            <a:pPr lvl="4"/>
            <a:r>
              <a:rPr lang="en-US" altLang="ko-KR" sz="5000" dirty="0"/>
              <a:t> X</a:t>
            </a:r>
          </a:p>
          <a:p>
            <a:pPr lvl="3"/>
            <a:endParaRPr lang="ko-KR" altLang="en-US" sz="2400" dirty="0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06E22DAE-5456-4A63-8B74-DF08B3FE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45" y="3013501"/>
            <a:ext cx="1705729" cy="83099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67BE2D7-D6BB-4574-A26A-4D6BC9AF2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69" y="2900116"/>
            <a:ext cx="1356478" cy="9144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5880CAE-2D30-472F-8767-E2AB3D317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22" y="3015561"/>
            <a:ext cx="1109433" cy="683590"/>
          </a:xfrm>
          <a:prstGeom prst="rect">
            <a:avLst/>
          </a:prstGeom>
        </p:spPr>
      </p:pic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3951D984-170A-4930-8A18-2E856A502C8E}"/>
              </a:ext>
            </a:extLst>
          </p:cNvPr>
          <p:cNvSpPr/>
          <p:nvPr/>
        </p:nvSpPr>
        <p:spPr>
          <a:xfrm>
            <a:off x="8093137" y="3056638"/>
            <a:ext cx="984402" cy="6481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3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최적 부분 구조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어떤 문제의 최적해가 그 안에 부분 문제의 최적해를 포함하고 있을 때</a:t>
            </a:r>
            <a:r>
              <a:rPr lang="en-US" altLang="ko-KR" sz="2200" dirty="0"/>
              <a:t>, </a:t>
            </a:r>
            <a:r>
              <a:rPr lang="ko-KR" altLang="en-US" sz="2200" b="1" dirty="0"/>
              <a:t>최적 부분 구조</a:t>
            </a:r>
            <a:r>
              <a:rPr lang="ko-KR" altLang="en-US" sz="2200" dirty="0"/>
              <a:t>를 가진다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어떤 문제가 최적 부분 구조를 가진다는 것은 </a:t>
            </a:r>
            <a:endParaRPr lang="en-US" altLang="ko-KR" sz="2200" dirty="0"/>
          </a:p>
          <a:p>
            <a:r>
              <a:rPr lang="ko-KR" altLang="en-US" sz="2200" dirty="0"/>
              <a:t>동적 프로그래밍이 적용된다는 표시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따라서 고려하고 있는 부분 문제들이 최적해를 구하는데 사용되는 부분 문제들을 모두 포함하는지 확인해야한다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7464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수행시간 비교</a:t>
            </a:r>
            <a:r>
              <a:rPr lang="en-US" altLang="ko-KR" sz="2400" dirty="0"/>
              <a:t>(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06E22DAE-5456-4A63-8B74-DF08B3FE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7" y="3552857"/>
            <a:ext cx="1705729" cy="830997"/>
          </a:xfrm>
          <a:prstGeom prst="rect">
            <a:avLst/>
          </a:prstGeom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FA6694C5-5EF0-4209-8E30-1716C68DD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93" y="3474672"/>
            <a:ext cx="1487918" cy="90788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6B9C3E8-1C0D-46B5-AE62-424D0C9DD96E}"/>
              </a:ext>
            </a:extLst>
          </p:cNvPr>
          <p:cNvSpPr/>
          <p:nvPr/>
        </p:nvSpPr>
        <p:spPr>
          <a:xfrm>
            <a:off x="3770575" y="2640309"/>
            <a:ext cx="2639098" cy="267741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3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수열이란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6E27A-EFD5-4FA2-A9A1-2DBAD912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1956014"/>
            <a:ext cx="3688400" cy="472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F5AB6-43F3-491E-A832-537B17653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927" y="1917915"/>
            <a:ext cx="3208298" cy="464860"/>
          </a:xfrm>
          <a:prstGeom prst="rect">
            <a:avLst/>
          </a:prstGeom>
        </p:spPr>
      </p:pic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F10757ED-9B79-455E-99A2-70983D4A6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36" y="2819441"/>
            <a:ext cx="2332309" cy="7954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444A17-0A99-4420-B0E9-FC23893ED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89" y="4363639"/>
            <a:ext cx="4181974" cy="9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1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수열이란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11F28-01CA-46D2-897B-50A0575173B0}"/>
              </a:ext>
            </a:extLst>
          </p:cNvPr>
          <p:cNvSpPr txBox="1"/>
          <p:nvPr/>
        </p:nvSpPr>
        <p:spPr>
          <a:xfrm>
            <a:off x="4005992" y="1996440"/>
            <a:ext cx="7667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어떤 수열의 </a:t>
            </a:r>
            <a:r>
              <a:rPr lang="ko-KR" altLang="en-US" sz="2400" b="1" dirty="0"/>
              <a:t>부분 수열</a:t>
            </a:r>
            <a:r>
              <a:rPr lang="ko-KR" altLang="en-US" sz="2400" dirty="0"/>
              <a:t>은 </a:t>
            </a:r>
            <a:endParaRPr lang="en-US" altLang="ko-KR" sz="2400" dirty="0"/>
          </a:p>
          <a:p>
            <a:r>
              <a:rPr lang="ko-KR" altLang="en-US" sz="2400" dirty="0"/>
              <a:t>그 수열에서 </a:t>
            </a:r>
            <a:r>
              <a:rPr lang="en-US" altLang="ko-KR" sz="2400" dirty="0"/>
              <a:t>0</a:t>
            </a:r>
            <a:r>
              <a:rPr lang="ko-KR" altLang="en-US" sz="2400" dirty="0"/>
              <a:t>개 이상의 요소를 뺀 수열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조건</a:t>
            </a:r>
            <a:r>
              <a:rPr lang="en-US" altLang="ko-KR" sz="2400" dirty="0"/>
              <a:t>) </a:t>
            </a:r>
            <a:r>
              <a:rPr lang="ko-KR" altLang="en-US" sz="2400" dirty="0"/>
              <a:t>반드시 증가</a:t>
            </a:r>
            <a:endParaRPr lang="en-US" altLang="ko-KR" sz="2400" dirty="0"/>
          </a:p>
        </p:txBody>
      </p:sp>
      <p:pic>
        <p:nvPicPr>
          <p:cNvPr id="6" name="그림 5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CBB80834-83C3-44C3-B3DD-FEE127C1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3764165"/>
            <a:ext cx="2789162" cy="441998"/>
          </a:xfrm>
          <a:prstGeom prst="rect">
            <a:avLst/>
          </a:prstGeom>
        </p:spPr>
      </p:pic>
      <p:pic>
        <p:nvPicPr>
          <p:cNvPr id="10" name="그림 9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4A3C54EB-5781-4933-B2E3-03464F00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56" y="3698441"/>
            <a:ext cx="3048264" cy="510584"/>
          </a:xfrm>
          <a:prstGeom prst="rect">
            <a:avLst/>
          </a:prstGeom>
        </p:spPr>
      </p:pic>
      <p:pic>
        <p:nvPicPr>
          <p:cNvPr id="16" name="그림 15" descr="개체이(가) 표시된 사진&#10;&#10;자동 생성된 설명">
            <a:extLst>
              <a:ext uri="{FF2B5EF4-FFF2-40B4-BE49-F238E27FC236}">
                <a16:creationId xmlns:a16="http://schemas.microsoft.com/office/drawing/2014/main" id="{9B2354D7-2DB3-48E6-A0CD-D206D4CCA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5" y="4777711"/>
            <a:ext cx="2019475" cy="655377"/>
          </a:xfrm>
          <a:prstGeom prst="rect">
            <a:avLst/>
          </a:prstGeom>
        </p:spPr>
      </p:pic>
      <p:pic>
        <p:nvPicPr>
          <p:cNvPr id="18" name="그림 17" descr="개체이(가) 표시된 사진&#10;&#10;자동 생성된 설명">
            <a:extLst>
              <a:ext uri="{FF2B5EF4-FFF2-40B4-BE49-F238E27FC236}">
                <a16:creationId xmlns:a16="http://schemas.microsoft.com/office/drawing/2014/main" id="{B7B7DB6D-C1EF-42B6-80D4-F50E1BEA5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72" y="4707693"/>
            <a:ext cx="2999361" cy="7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0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수열이란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11F28-01CA-46D2-897B-50A0575173B0}"/>
              </a:ext>
            </a:extLst>
          </p:cNvPr>
          <p:cNvSpPr txBox="1"/>
          <p:nvPr/>
        </p:nvSpPr>
        <p:spPr>
          <a:xfrm>
            <a:off x="4005992" y="1996440"/>
            <a:ext cx="7667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어떤 수열의 </a:t>
            </a:r>
            <a:r>
              <a:rPr lang="ko-KR" altLang="en-US" sz="2400" b="1" dirty="0"/>
              <a:t>부분 수열</a:t>
            </a:r>
            <a:r>
              <a:rPr lang="ko-KR" altLang="en-US" sz="2400" dirty="0"/>
              <a:t>은 </a:t>
            </a:r>
            <a:endParaRPr lang="en-US" altLang="ko-KR" sz="2400" dirty="0"/>
          </a:p>
          <a:p>
            <a:r>
              <a:rPr lang="ko-KR" altLang="en-US" sz="2400" dirty="0"/>
              <a:t>그 수열에서 </a:t>
            </a:r>
            <a:r>
              <a:rPr lang="en-US" altLang="ko-KR" sz="2400" dirty="0"/>
              <a:t>0</a:t>
            </a:r>
            <a:r>
              <a:rPr lang="ko-KR" altLang="en-US" sz="2400" dirty="0"/>
              <a:t>개 이상의 요소를 뺀 수열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조건</a:t>
            </a:r>
            <a:r>
              <a:rPr lang="en-US" altLang="ko-KR" sz="2400" dirty="0"/>
              <a:t>) </a:t>
            </a:r>
            <a:r>
              <a:rPr lang="ko-KR" altLang="en-US" sz="2400" dirty="0"/>
              <a:t>반드시 증가</a:t>
            </a:r>
            <a:endParaRPr lang="en-US" altLang="ko-KR" sz="2400" dirty="0"/>
          </a:p>
        </p:txBody>
      </p:sp>
      <p:pic>
        <p:nvPicPr>
          <p:cNvPr id="6" name="그림 5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CBB80834-83C3-44C3-B3DD-FEE127C1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3764165"/>
            <a:ext cx="2789162" cy="441998"/>
          </a:xfrm>
          <a:prstGeom prst="rect">
            <a:avLst/>
          </a:prstGeom>
        </p:spPr>
      </p:pic>
      <p:pic>
        <p:nvPicPr>
          <p:cNvPr id="10" name="그림 9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4A3C54EB-5781-4933-B2E3-03464F00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56" y="3698441"/>
            <a:ext cx="3048264" cy="510584"/>
          </a:xfrm>
          <a:prstGeom prst="rect">
            <a:avLst/>
          </a:prstGeom>
        </p:spPr>
      </p:pic>
      <p:pic>
        <p:nvPicPr>
          <p:cNvPr id="16" name="그림 15" descr="개체이(가) 표시된 사진&#10;&#10;자동 생성된 설명">
            <a:extLst>
              <a:ext uri="{FF2B5EF4-FFF2-40B4-BE49-F238E27FC236}">
                <a16:creationId xmlns:a16="http://schemas.microsoft.com/office/drawing/2014/main" id="{9B2354D7-2DB3-48E6-A0CD-D206D4CCA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5" y="4777711"/>
            <a:ext cx="2019475" cy="655377"/>
          </a:xfrm>
          <a:prstGeom prst="rect">
            <a:avLst/>
          </a:prstGeom>
        </p:spPr>
      </p:pic>
      <p:pic>
        <p:nvPicPr>
          <p:cNvPr id="18" name="그림 17" descr="개체이(가) 표시된 사진&#10;&#10;자동 생성된 설명">
            <a:extLst>
              <a:ext uri="{FF2B5EF4-FFF2-40B4-BE49-F238E27FC236}">
                <a16:creationId xmlns:a16="http://schemas.microsoft.com/office/drawing/2014/main" id="{B7B7DB6D-C1EF-42B6-80D4-F50E1BEA5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72" y="4707693"/>
            <a:ext cx="2999361" cy="7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9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수열의 특성 파악하기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CF2022C2-1E22-4E46-9130-0E7C46DD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9" y="4256065"/>
            <a:ext cx="11211982" cy="2027825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33998EE7-E9BB-448D-884A-2F17EDEE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90" y="2382775"/>
            <a:ext cx="8941810" cy="8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수열의 특성 파악하기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B7CE5-A015-41C6-ABD6-91D1CD37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90" y="4627597"/>
            <a:ext cx="8999528" cy="570938"/>
          </a:xfrm>
          <a:prstGeom prst="rect">
            <a:avLst/>
          </a:prstGeom>
        </p:spPr>
      </p:pic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C4094134-359E-4777-B811-1319D4EBC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5" y="2253687"/>
            <a:ext cx="8941810" cy="8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91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수열의 특성 파악하기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C4094134-359E-4777-B811-1319D4EB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5" y="2253687"/>
            <a:ext cx="8941810" cy="896456"/>
          </a:xfrm>
          <a:prstGeom prst="rect">
            <a:avLst/>
          </a:prstGeom>
        </p:spPr>
      </p:pic>
      <p:pic>
        <p:nvPicPr>
          <p:cNvPr id="6" name="그림 5" descr="가구이(가) 표시된 사진&#10;&#10;자동 생성된 설명">
            <a:extLst>
              <a:ext uri="{FF2B5EF4-FFF2-40B4-BE49-F238E27FC236}">
                <a16:creationId xmlns:a16="http://schemas.microsoft.com/office/drawing/2014/main" id="{6E4B3978-B740-4DE3-B4D8-F1397896F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2" y="4475225"/>
            <a:ext cx="9559598" cy="7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6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수열의 특성 파악하기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 descr="가구이(가) 표시된 사진&#10;&#10;자동 생성된 설명">
            <a:extLst>
              <a:ext uri="{FF2B5EF4-FFF2-40B4-BE49-F238E27FC236}">
                <a16:creationId xmlns:a16="http://schemas.microsoft.com/office/drawing/2014/main" id="{6E4B3978-B740-4DE3-B4D8-F1397896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93" y="2617511"/>
            <a:ext cx="9008286" cy="7069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9F5539-0062-49A0-B95E-A6AC59FB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93" y="5341594"/>
            <a:ext cx="9130207" cy="706981"/>
          </a:xfrm>
          <a:prstGeom prst="rect">
            <a:avLst/>
          </a:prstGeom>
        </p:spPr>
      </p:pic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70510376-F6F9-46D3-BB4D-C7F810C34F12}"/>
              </a:ext>
            </a:extLst>
          </p:cNvPr>
          <p:cNvSpPr/>
          <p:nvPr/>
        </p:nvSpPr>
        <p:spPr>
          <a:xfrm>
            <a:off x="7498692" y="3581415"/>
            <a:ext cx="685800" cy="14227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6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재귀해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8" name="그림 7" descr="개체, 안테나, 시계이(가) 표시된 사진&#10;&#10;자동 생성된 설명">
            <a:extLst>
              <a:ext uri="{FF2B5EF4-FFF2-40B4-BE49-F238E27FC236}">
                <a16:creationId xmlns:a16="http://schemas.microsoft.com/office/drawing/2014/main" id="{EF9304B9-916D-4187-8950-E1316561B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01" y="2709739"/>
            <a:ext cx="8545575" cy="12908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9113A1-CA8A-4AD5-B44D-8AF2ECCCA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3" y="1794735"/>
            <a:ext cx="8476713" cy="5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60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 : LCS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길이 계산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CF207-7E76-4BA0-93E2-0404928C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39" y="1569558"/>
            <a:ext cx="6069516" cy="51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최적 부분 구조를 찾아보는 방법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1686135"/>
            <a:ext cx="7926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문제의 해법에 선택하는 과정을 포함하는지 확인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주어진 문제에 대해서 최적해에 이를 수 있는 선택이 있다고 가정하고 문제를 푼다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주어진 이 선택에 대해서 발생되는 부분문제가 어떤 것인지를 정하고 그 부분문제의 범위를 어떻게 가장 잘 표현할 수 있는지 정한다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4. </a:t>
            </a:r>
            <a:r>
              <a:rPr lang="ko-KR" altLang="en-US" sz="2200" dirty="0"/>
              <a:t>잘라 붙이기 방법을 사용하여 부분 문제들의 해가 최적임을 보인다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53348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 : LCS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길이 계산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9BD27-F83F-46EE-87D4-67F0A7F26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37" y="1897247"/>
            <a:ext cx="4575868" cy="45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64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 : LCS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구성하기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728D-A469-473A-B8BA-8D3C55F6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96" y="1934636"/>
            <a:ext cx="6418854" cy="40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4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 : LCS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구성하기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F15D5-CA8C-4035-BF6C-B2EBA3D0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65" y="1805807"/>
            <a:ext cx="4938425" cy="49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3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코드 향상시키기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88DE2D-7613-4A69-8B92-1DB1DE7C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1" y="2133063"/>
            <a:ext cx="3270318" cy="32622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78407A-D18A-4202-B154-47E27A77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506" y="3255220"/>
            <a:ext cx="2940109" cy="12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코드 향상시키기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88DE2D-7613-4A69-8B92-1DB1DE7C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59" y="1659609"/>
            <a:ext cx="5275207" cy="526211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DD335F0-5920-4BB3-9F58-3BB2B7BC71E9}"/>
              </a:ext>
            </a:extLst>
          </p:cNvPr>
          <p:cNvSpPr/>
          <p:nvPr/>
        </p:nvSpPr>
        <p:spPr>
          <a:xfrm>
            <a:off x="4946194" y="2743369"/>
            <a:ext cx="1173480" cy="1283563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6CD686-8D41-4F6F-9B7B-94AA645D59E1}"/>
              </a:ext>
            </a:extLst>
          </p:cNvPr>
          <p:cNvSpPr/>
          <p:nvPr/>
        </p:nvSpPr>
        <p:spPr>
          <a:xfrm>
            <a:off x="5835697" y="3671455"/>
            <a:ext cx="1173480" cy="1283563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E125B57A-5CFD-4B85-847D-9366C4EB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23" y="3671455"/>
            <a:ext cx="3500156" cy="10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77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6126515" y="2841179"/>
            <a:ext cx="33723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끝</a:t>
            </a:r>
            <a:endParaRPr lang="en-US" altLang="ko-KR" sz="100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09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최적 부분 구조를 고려해야할 조건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1686135"/>
            <a:ext cx="7926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문제의 최적해를 구하기 위해 부분 문제가 몇 개나 되는지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어떤 부분문제가 원래 문제의 최적해에 사용되는지 몇가지 선택을 고려해야 하는지</a:t>
            </a:r>
            <a:r>
              <a:rPr lang="en-US" altLang="ko-KR" sz="2200" dirty="0"/>
              <a:t> </a:t>
            </a:r>
            <a:endParaRPr lang="ko-KR" altLang="en-US" sz="2200" dirty="0"/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71486267-8DCA-42CC-AFBB-04E2E84B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48" y="3192759"/>
            <a:ext cx="5251860" cy="1318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ABBE33-BDEE-48DE-B5EA-8E6611C2B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54" y="4884067"/>
            <a:ext cx="7822448" cy="5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알고리즘 수행시간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1686135"/>
            <a:ext cx="7926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조립라인 스케줄링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행렬 곱 문제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7F2F52-299C-4443-B22E-5A744206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23" y="2103297"/>
            <a:ext cx="1576614" cy="889372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5DBA60A8-C533-4135-94A4-2C6463749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47" y="3748064"/>
            <a:ext cx="2475892" cy="1113496"/>
          </a:xfrm>
          <a:prstGeom prst="rect">
            <a:avLst/>
          </a:prstGeom>
        </p:spPr>
      </p:pic>
      <p:pic>
        <p:nvPicPr>
          <p:cNvPr id="13" name="그림 12" descr="개체이(가) 표시된 사진&#10;&#10;자동 생성된 설명">
            <a:extLst>
              <a:ext uri="{FF2B5EF4-FFF2-40B4-BE49-F238E27FC236}">
                <a16:creationId xmlns:a16="http://schemas.microsoft.com/office/drawing/2014/main" id="{38E1A6BB-5F52-4E23-8DAB-1D4B2F35C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5" y="3768676"/>
            <a:ext cx="2162253" cy="111349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7F0C5E5-FAD9-4B2F-A773-AF44D68B278C}"/>
              </a:ext>
            </a:extLst>
          </p:cNvPr>
          <p:cNvSpPr/>
          <p:nvPr/>
        </p:nvSpPr>
        <p:spPr>
          <a:xfrm>
            <a:off x="7010400" y="3950563"/>
            <a:ext cx="579120" cy="74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B56293-EB5C-4369-9BF6-1D9183D49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57" y="2115341"/>
            <a:ext cx="1576614" cy="88937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14631F0-079E-4F8F-8B8E-49E9260498DA}"/>
              </a:ext>
            </a:extLst>
          </p:cNvPr>
          <p:cNvSpPr/>
          <p:nvPr/>
        </p:nvSpPr>
        <p:spPr>
          <a:xfrm>
            <a:off x="6753443" y="2183396"/>
            <a:ext cx="579120" cy="74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3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그리디와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동적 프로그래밍의 차이점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1686135"/>
            <a:ext cx="792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동적 프로그래밍</a:t>
            </a:r>
            <a:endParaRPr lang="en-US" altLang="ko-KR" sz="2200" dirty="0"/>
          </a:p>
          <a:p>
            <a:pPr marL="342900" indent="-342900">
              <a:buFontTx/>
              <a:buChar char="-"/>
            </a:pPr>
            <a:r>
              <a:rPr lang="ko-KR" altLang="en-US" sz="2200" dirty="0"/>
              <a:t>상향식으로 올라가면서 값을 결정한다</a:t>
            </a:r>
            <a:r>
              <a:rPr lang="en-US" altLang="ko-KR" sz="22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200" dirty="0"/>
              <a:t>Ex) </a:t>
            </a:r>
            <a:r>
              <a:rPr lang="ko-KR" altLang="en-US" sz="2200" dirty="0"/>
              <a:t>조립라인 </a:t>
            </a:r>
            <a:r>
              <a:rPr lang="ko-KR" altLang="en-US" sz="2200" dirty="0" err="1"/>
              <a:t>스케쥴문제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알고리즘</a:t>
            </a:r>
            <a:endParaRPr lang="en-US" altLang="ko-KR" sz="2200" dirty="0"/>
          </a:p>
          <a:p>
            <a:pPr marL="342900" indent="-342900">
              <a:buFontTx/>
              <a:buChar char="-"/>
            </a:pPr>
            <a:r>
              <a:rPr lang="ko-KR" altLang="en-US" sz="2200" dirty="0"/>
              <a:t>하향식으로 내려가면서 값을 결정한다</a:t>
            </a:r>
            <a:r>
              <a:rPr lang="en-US" altLang="ko-KR" sz="2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1580D-6CE0-4B85-9594-57FC5EED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02" y="2903669"/>
            <a:ext cx="2392887" cy="502964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362C9C68-388C-4058-83E0-79DEC4614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88" y="2791104"/>
            <a:ext cx="1014849" cy="6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미묘한 문제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경로 문제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0" y="2056349"/>
            <a:ext cx="8475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최단경로 </a:t>
            </a:r>
            <a:r>
              <a:rPr lang="en-US" altLang="ko-KR" sz="2400" dirty="0"/>
              <a:t>: U</a:t>
            </a:r>
            <a:r>
              <a:rPr lang="ko-KR" altLang="en-US" sz="2400" dirty="0"/>
              <a:t>에서 </a:t>
            </a:r>
            <a:r>
              <a:rPr lang="en-US" altLang="ko-KR" sz="2400" dirty="0"/>
              <a:t>V</a:t>
            </a:r>
            <a:r>
              <a:rPr lang="ko-KR" altLang="en-US" sz="2400" dirty="0"/>
              <a:t>까지 가장 적은 개수의 간선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최장 단순경로 </a:t>
            </a:r>
            <a:r>
              <a:rPr lang="en-US" altLang="ko-KR" sz="2400" dirty="0"/>
              <a:t>: </a:t>
            </a:r>
            <a:r>
              <a:rPr lang="ko-KR" altLang="en-US" sz="2400" dirty="0"/>
              <a:t> </a:t>
            </a:r>
            <a:r>
              <a:rPr lang="en-US" altLang="ko-KR" sz="2400" dirty="0"/>
              <a:t>U</a:t>
            </a:r>
            <a:r>
              <a:rPr lang="ko-KR" altLang="en-US" sz="2400" dirty="0"/>
              <a:t>에서 </a:t>
            </a:r>
            <a:r>
              <a:rPr lang="en-US" altLang="ko-KR" sz="2400" dirty="0"/>
              <a:t>V</a:t>
            </a:r>
            <a:r>
              <a:rPr lang="ko-KR" altLang="en-US" sz="2400" dirty="0"/>
              <a:t>까지 가장 많은 개수의 간선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7EDB89-2CB9-4AC0-8F96-7758EAA5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29" y="2527058"/>
            <a:ext cx="1657623" cy="901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4DF125-C496-4D48-B56C-8A671BD8B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67" y="2626238"/>
            <a:ext cx="3405842" cy="9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미묘한 문제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경로 문제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27741" y="901305"/>
            <a:ext cx="8475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최장 단순경로 </a:t>
            </a:r>
            <a:r>
              <a:rPr lang="en-US" altLang="ko-KR" sz="2400" dirty="0"/>
              <a:t>: U</a:t>
            </a:r>
            <a:r>
              <a:rPr lang="ko-KR" altLang="en-US" sz="2400" dirty="0"/>
              <a:t>에서 </a:t>
            </a:r>
            <a:r>
              <a:rPr lang="en-US" altLang="ko-KR" sz="2400" dirty="0"/>
              <a:t>V</a:t>
            </a:r>
            <a:r>
              <a:rPr lang="ko-KR" altLang="en-US" sz="2400" dirty="0"/>
              <a:t>까지 가장 많은 개수의 간선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7EDB89-2CB9-4AC0-8F96-7758EAA5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25" y="2796673"/>
            <a:ext cx="1657623" cy="901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4DF125-C496-4D48-B56C-8A671BD8B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67" y="2926753"/>
            <a:ext cx="3405842" cy="901942"/>
          </a:xfrm>
          <a:prstGeom prst="rect">
            <a:avLst/>
          </a:prstGeom>
        </p:spPr>
      </p:pic>
      <p:pic>
        <p:nvPicPr>
          <p:cNvPr id="6" name="그림 5" descr="시계, 개체이(가) 표시된 사진&#10;&#10;자동 생성된 설명">
            <a:extLst>
              <a:ext uri="{FF2B5EF4-FFF2-40B4-BE49-F238E27FC236}">
                <a16:creationId xmlns:a16="http://schemas.microsoft.com/office/drawing/2014/main" id="{7E1FCD08-107F-4FBA-ADC5-1949DE2B3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56" y="3764165"/>
            <a:ext cx="292633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2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미묘한 문제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경로 문제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0" y="2056349"/>
            <a:ext cx="8475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최단경로는 독립적이다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최장 단순경로는 독립적이지 않다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 descr="개체, 하늘, 시계, 손목시계이(가) 표시된 사진&#10;&#10;자동 생성된 설명">
            <a:extLst>
              <a:ext uri="{FF2B5EF4-FFF2-40B4-BE49-F238E27FC236}">
                <a16:creationId xmlns:a16="http://schemas.microsoft.com/office/drawing/2014/main" id="{E68F2F63-EDEF-4E9A-832F-A5F6A2675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06" y="2576226"/>
            <a:ext cx="1586400" cy="714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FEF35A-CA3E-403F-A05C-1C9C5750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35" y="2505866"/>
            <a:ext cx="1837639" cy="661021"/>
          </a:xfrm>
          <a:prstGeom prst="rect">
            <a:avLst/>
          </a:prstGeom>
        </p:spPr>
      </p:pic>
      <p:pic>
        <p:nvPicPr>
          <p:cNvPr id="13" name="그림 12" descr="개체, 하늘, 시계, 손목시계이(가) 표시된 사진&#10;&#10;자동 생성된 설명">
            <a:extLst>
              <a:ext uri="{FF2B5EF4-FFF2-40B4-BE49-F238E27FC236}">
                <a16:creationId xmlns:a16="http://schemas.microsoft.com/office/drawing/2014/main" id="{C4D4F506-D943-4408-8773-CF5DB8B06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5" y="4096365"/>
            <a:ext cx="5068645" cy="946554"/>
          </a:xfrm>
          <a:prstGeom prst="rect">
            <a:avLst/>
          </a:prstGeom>
        </p:spPr>
      </p:pic>
      <p:pic>
        <p:nvPicPr>
          <p:cNvPr id="16" name="그림 15" descr="개체, 시계이(가) 표시된 사진&#10;&#10;자동 생성된 설명">
            <a:extLst>
              <a:ext uri="{FF2B5EF4-FFF2-40B4-BE49-F238E27FC236}">
                <a16:creationId xmlns:a16="http://schemas.microsoft.com/office/drawing/2014/main" id="{A75295A5-EB40-4D1F-802F-B781A7A74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4" y="5143942"/>
            <a:ext cx="4785800" cy="9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1289</Words>
  <Application>Microsoft Office PowerPoint</Application>
  <PresentationFormat>와이드스크린</PresentationFormat>
  <Paragraphs>359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kstar7021@naver.com</cp:lastModifiedBy>
  <cp:revision>91</cp:revision>
  <dcterms:created xsi:type="dcterms:W3CDTF">2017-05-27T05:45:32Z</dcterms:created>
  <dcterms:modified xsi:type="dcterms:W3CDTF">2019-08-17T12:12:38Z</dcterms:modified>
</cp:coreProperties>
</file>