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46" r:id="rId5"/>
    <p:sldId id="274" r:id="rId6"/>
    <p:sldId id="275" r:id="rId7"/>
    <p:sldId id="347" r:id="rId8"/>
    <p:sldId id="276" r:id="rId9"/>
    <p:sldId id="27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6" r:id="rId18"/>
    <p:sldId id="357" r:id="rId19"/>
    <p:sldId id="278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280" r:id="rId40"/>
    <p:sldId id="377" r:id="rId41"/>
    <p:sldId id="378" r:id="rId42"/>
  </p:sldIdLst>
  <p:sldSz cx="13004800" cy="9753600"/>
  <p:notesSz cx="6858000" cy="9144000"/>
  <p:embeddedFontLst>
    <p:embeddedFont>
      <p:font typeface="KoPubWorld돋움체 Medium" panose="020B0600000101010101" charset="-127"/>
      <p:regular r:id="rId44"/>
    </p:embeddedFont>
    <p:embeddedFont>
      <p:font typeface="Nanum Gothic" panose="020B0600000101010101" charset="-127"/>
      <p:regular r:id="rId45"/>
      <p:bold r:id="rId46"/>
    </p:embeddedFont>
    <p:embeddedFont>
      <p:font typeface="Nanum Gothic ExtraBold" panose="020B0600000101010101" charset="-127"/>
      <p:bold r:id="rId47"/>
    </p:embeddedFont>
    <p:embeddedFont>
      <p:font typeface="KBIZ한마음고딕 R" panose="02020503020101020101" pitchFamily="18" charset="-127"/>
      <p:regular r:id="rId4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+mj-ea"/>
                <a:cs typeface="KoPubWorldDotum" pitchFamily="2" charset="-127"/>
              </a:rPr>
              <a:t>Chapter 10. 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기본 자료구조</a:t>
            </a:r>
            <a:br>
              <a:rPr lang="en-US" altLang="ko-KR" b="1" dirty="0">
                <a:latin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cs typeface="KoPubWorldDotum" pitchFamily="2" charset="-127"/>
              </a:rPr>
              <a:t>(Elementary Data Structures)</a:t>
            </a:r>
            <a:endParaRPr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(Stack)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Insert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PUSH,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인자를 갖지 않는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DELETE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POP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79D8C6-9D66-46D3-9AFA-B1067166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004418"/>
            <a:ext cx="10883900" cy="47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9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다음 그림과 같이 배열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S[1..n]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으로 최대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원소를 가지는 스택을 구현할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배열은 가장 최근에 삽입된 원소를 가리키는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S.top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속성값으로 가진다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스택은 원소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S[1..S.top]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으로 구성되어 있으며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S[1]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맨 밑에 있는 원소를 나타내고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S[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S.top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]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맨 위에 있는 원소를 나타낸다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35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S.top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0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일 때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스택은 원소를 포함하지 않고 비었다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(empty)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고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STACK-EMPTY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연산을 통해 스택이 비었는지 검사할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빈 스택에서 원소를 추출하려는 경우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underflow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하며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오류로 간주된다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S.top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원소의 개수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초과하면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overflow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360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스택의 각 연산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8DA84-1C3D-4945-A207-A1622264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211512"/>
            <a:ext cx="8343900" cy="551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FA08FF-AC5B-4A5F-AF2E-A46CDE0A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99" y="3088059"/>
            <a:ext cx="9447499" cy="4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3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(Queue)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에서는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INSERT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ENQUEUE, DELETE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DEQUEUE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라고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POP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연산과 동일하게 연산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DEQUEUE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도 인자를 갖지 않는다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큐는 머리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(head)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꼬리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(tail)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라는 인자를 가진다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큐에서의 삭제는 가장 오래 기다린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대기열의 맨 앞에 있는 손님처럼 항상 큐의 머리 위치에 있는 원소를 삭제한다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8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79162-9126-48FA-A2D4-8F56FCF6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4014788"/>
            <a:ext cx="9321225" cy="54086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8E99FD-C5D5-463D-892F-E4C97098A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14" y="2198689"/>
            <a:ext cx="8091486" cy="60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배열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Q[1..n]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이용해 원소가 최대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n-1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큐를 구현할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Head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가리키는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index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또는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pointer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속성값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새로운 원소가 삽입될 위치는 속성값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저장한다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큐의 원소들은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Q.head+1, …,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-1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위치에 존재한다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위치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위치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다음에 존재하는 고리 모양의 순환 순서를 가진다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경우 큐는 비었다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초기에 큐는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시작한다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빈 큐에서 원소를 삭제하려고 하면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Underflow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발생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Q.taili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+ 1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또는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1 and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Q.tail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Q.length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큐가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가득찬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상태이고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이때 원소 삽입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시도시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005517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9A2E3E-58BD-4A46-8D53-C2B8DE41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921000"/>
            <a:ext cx="105664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8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AFD0D-8BCC-448F-B163-696D59C0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4" y="3068637"/>
            <a:ext cx="11790666" cy="5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5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연결 리스트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(Linked List)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객체가 선형적 순서를 가지도록 배치된 자료구조이다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인덱스에 의해 선형적 순서가 결정되는 배열과는 달리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연결 리스트에서는 각 객체에 있는 포인터에 의해 순서가 결정된다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80C86-9582-4925-8839-BE348130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3" y="5251437"/>
            <a:ext cx="8085138" cy="41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목차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10-0.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기초 이론</a:t>
            </a:r>
            <a:endParaRPr lang="en-US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10-1.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스택과 큐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10-2.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연결 리스트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10-3.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포인터와 객체 구현하기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10-4.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루트 있는 트리 표현하기</a:t>
            </a:r>
            <a:endParaRPr lang="en-US" altLang="ko-KR" dirty="0">
              <a:latin typeface="+mj-ea"/>
              <a:ea typeface="+mj-ea"/>
              <a:cs typeface="KoPubWorldDotum Medium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양방향 연결 리스트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(doubly linked list) 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각 원소는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key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속성값과 두 개의 포인터인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prev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next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속성값으로 가지는 객체다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(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객체는 부가 데이터를 가질 수도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.)</a:t>
            </a:r>
          </a:p>
          <a:p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X.next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다음 원소를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X.prev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직전 원소를 가리킨다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X.prev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NIL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이라면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원소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바로 이전 원소가 없으므로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리스트의 첫 번째 원소 또는 머리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(head)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또한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x.next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NIL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원소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바로 다음 원소가 존재하지 않으므로 이 리스트의 마지막 원소 또는 꼬리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(tail)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속성값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L.head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리스트의 첫 번째 원소를 가리킨다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L.head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= NIL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경우는 리스트가 비었음을 의미한다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6298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리스트는 형태가 다양하다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(singly linked list)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양방향 연결 리스트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(doubly linked list)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환형 연결 리스트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(circular linked list)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리스트가 정렬되어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(sorted) -&gt;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리스트의 순서가 각 원소의 키 순서대로 저장되어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정렬되지 않은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(unsorted)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리스트의 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원소가 아무 위치에나 존재할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5946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연결 리스트에서의 검색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513B6A-DD90-4BCF-84A4-5DE50FF8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2941637"/>
            <a:ext cx="10874443" cy="63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639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연결 리스트에서의 삽입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E5F4D-1DD4-451E-8E72-44C6D2C7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2981324"/>
            <a:ext cx="11618243" cy="16466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DF55E4-D7CA-4B8E-91F3-A739A2DE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4597400"/>
            <a:ext cx="11857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550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연결 리스트에서의 삭제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DE8A2E-7223-4B04-946B-DA41A21A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922587"/>
            <a:ext cx="10271125" cy="65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35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경계 원소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F08269-3A2C-4844-BCC0-DD078327B86C}"/>
              </a:ext>
            </a:extLst>
          </p:cNvPr>
          <p:cNvGrpSpPr/>
          <p:nvPr/>
        </p:nvGrpSpPr>
        <p:grpSpPr>
          <a:xfrm>
            <a:off x="2146300" y="3019425"/>
            <a:ext cx="8439150" cy="6403975"/>
            <a:chOff x="1504157" y="3019425"/>
            <a:chExt cx="8439150" cy="64039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4DF7FD-B8C1-4E86-853F-1C3DC1038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540" y="3019425"/>
              <a:ext cx="8186738" cy="350593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E29452-AFBA-48BD-A244-6A39B1F67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157" y="6251575"/>
              <a:ext cx="8439150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9158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경계 원소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E39FD4-E969-4FF8-98BD-7A732433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008312"/>
            <a:ext cx="10703148" cy="61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975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경계 원소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42E570-8EEC-4CB1-85B5-67366B71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2916237"/>
            <a:ext cx="8964613" cy="35918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979994-8C04-42FC-AC2B-952C9AAC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7" y="6669087"/>
            <a:ext cx="8429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35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경계 원소는 신중하게 사용해야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크기가 작은 리스트가 많은 경우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경계 원소를 사용하기 위한 추가 저장 공간의 사용이 상당한 메모리 낭비를 초래할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책에서는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코드를 단순화하는 경우에만 경계 원소를 사용하였다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8ED868-CAB0-4F9A-B3DF-9A9D05E6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95900"/>
            <a:ext cx="11947393" cy="14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8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D8C51E-2F94-4E54-BB9A-DEB35554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" y="3097212"/>
            <a:ext cx="8391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8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3378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수학의 집합은 변하지 않는 반면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알고리즘에서 다루는 집합은 시간의 흐름에 따라 확장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축소 또는 변경될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–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동적집합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알고리즘은 집합에서 수행되는 여러 종류의 연산들을 요구한다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연산들을 지원하는 동적 집합을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Dictionary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부른다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34BA9F-5746-4230-AB54-AA0ED4B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7" y="4984750"/>
            <a:ext cx="9115425" cy="44386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10.2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연결 리스트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(Linked Lists)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008A0-742F-4335-90CA-D5F88235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222625"/>
            <a:ext cx="84010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823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명시적인 포인터 데이터 타입 없이 연결된 자료구조를 구현하는 방법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배열과 배열의 인덱스를 이용해 객체와 포인터를 만든다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객체의 다중 배열 표현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631C44-ABB0-4D3C-B0ED-CAE6DE13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4777522"/>
            <a:ext cx="10231438" cy="47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96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명시적인 포인터 데이터 타입 없이 연결된 자료구조를 구현하는 방법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배열과 배열의 인덱스를 이용해 객체와 포인터를 만든다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객체의 단일 배열 표현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43753-52F4-46C2-A1F7-33CCE0A7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2" y="4424362"/>
            <a:ext cx="10683875" cy="5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912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객체의 할당과 해제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(garbage collector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관리하는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OS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있음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단순 연결 리스트로 객체를 관리하면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free list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함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CFB318-3F52-4763-A212-F1632943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784476"/>
            <a:ext cx="7648575" cy="5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1110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객체의 할당과 해제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(garbage collector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관리하는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OS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있음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단순 연결 리스트로 객체를 관리하면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free list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 함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Free list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는 스택처럼 동작함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CFB318-3F52-4763-A212-F1632943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784476"/>
            <a:ext cx="7369175" cy="5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29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Free list –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아래 두 연산 모두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O(1)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안에 동작함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1C39B-82ED-4177-8871-5A585499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081337"/>
            <a:ext cx="4909089" cy="4665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1466F9-838F-47A4-9AE6-0B3EA7AE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9" y="6191250"/>
            <a:ext cx="89321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21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 문제 생략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7831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포인터와 객체 구현하기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(Implementing pointers and objects)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 문제 생략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64567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10.4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루트 있는 트리 표현하기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(Representing rooted trees)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이진 트리와 제한 없는 가지를 가지는 루트 있는 트리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1E02F2-6EF2-4C26-816D-8B9CCFBF3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"/>
          <a:stretch/>
        </p:blipFill>
        <p:spPr>
          <a:xfrm>
            <a:off x="3022600" y="3058769"/>
            <a:ext cx="6381750" cy="62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10.4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루트 있는 트리 표현하기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(Representing rooted trees)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이진 트리와 제한 없는 가지를 가지는 루트 있는 트리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754EC-87AC-4A4F-B945-B0601F8E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812381"/>
            <a:ext cx="5969000" cy="46574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60D847-6429-4580-8E03-C1CAB6A0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3251200"/>
            <a:ext cx="6858000" cy="54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92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 Dynamic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과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Dictionary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3378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수학의 집합은 변하지 않는 반면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알고리즘에서 다루는 집합은 시간의 흐름에 따라 확장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축소 또는 변경될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–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동적집합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알고리즘은 집합에서 수행되는 여러 종류의 연산들을 요구한다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연산들을 지원하는 동적 집합을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Dictionary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라고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부른다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34BA9F-5746-4230-AB54-AA0ED4B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7" y="4984750"/>
            <a:ext cx="91154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8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10.4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루트 있는 트리 표현하기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(Representing rooted trees)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이진 트리와 제한 없는 가지를 가지는 루트 있는 트리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754EC-87AC-4A4F-B945-B0601F8E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812381"/>
            <a:ext cx="5969000" cy="46574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60D847-6429-4580-8E03-C1CAB6A0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3251200"/>
            <a:ext cx="6858000" cy="54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75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10.4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루트 있는 트리 표현하기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(Representing rooted trees)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DFDE9-6FE4-450D-95BE-B6F3DAB0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571750"/>
            <a:ext cx="8534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287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 Elements of a dynamic set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동적 집합의 원소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53E48F-678D-4772-8CE5-7726BB70D838}"/>
              </a:ext>
            </a:extLst>
          </p:cNvPr>
          <p:cNvGrpSpPr/>
          <p:nvPr/>
        </p:nvGrpSpPr>
        <p:grpSpPr>
          <a:xfrm>
            <a:off x="690067" y="2832100"/>
            <a:ext cx="11374438" cy="6235700"/>
            <a:chOff x="741362" y="2349500"/>
            <a:chExt cx="8448675" cy="4489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235D646-59C1-4AF7-9CF6-C2978523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62" y="2349500"/>
              <a:ext cx="8448675" cy="2743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DFA81E-1F46-4B31-AA86-01AD7F02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461" y="4876800"/>
              <a:ext cx="8372475" cy="1962150"/>
            </a:xfrm>
            <a:prstGeom prst="rect">
              <a:avLst/>
            </a:prstGeom>
          </p:spPr>
        </p:pic>
      </p:grp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1194011-6518-440E-BEA7-3145B863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3378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키와 부속 데이터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(Key and satellite data)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93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 Operations on dynamic sets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동적 집합의 연산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질의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(query) 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집합에 대한 정보를 알아보려는 연산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변경 연산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집합을 바꾸는 연산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877AE-D417-4D3A-B964-0EF7303B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4624388"/>
            <a:ext cx="11861801" cy="19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26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 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– Operations on dynamic sets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동적 집합의 연산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0BAEA0-4C50-4308-84EB-C1C33301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999876"/>
            <a:ext cx="8851900" cy="7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6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점화식에서의 기술적 사항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– ex.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MergeSort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Worst 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F5098-C4D4-4CD5-9270-657BFCB8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0"/>
            <a:ext cx="8147050" cy="68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6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10-1.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스택과 큐</a:t>
            </a: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 (Stacks and Queues)</a:t>
            </a:r>
            <a:endParaRPr sz="3000"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3533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스택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(Stack) 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가장 최근에 삽입된 원소가 삭제된다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               :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후입선출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LIFO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(Queue) 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가장 오랜 시간 동안 존재한 원소가 삭제된다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              :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선입선출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FIFO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BFA865-2695-431F-B746-CC477617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" y="5270500"/>
            <a:ext cx="1245965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1132</Words>
  <Application>Microsoft Office PowerPoint</Application>
  <PresentationFormat>사용자 지정</PresentationFormat>
  <Paragraphs>124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KoPubWorld돋움체 Medium</vt:lpstr>
      <vt:lpstr>KBIZ한마음고딕 R</vt:lpstr>
      <vt:lpstr>Nanum Gothic ExtraBold</vt:lpstr>
      <vt:lpstr>KoPubWorld돋움체 Bold</vt:lpstr>
      <vt:lpstr>Nanum Gothic</vt:lpstr>
      <vt:lpstr>ModernPortfolio</vt:lpstr>
      <vt:lpstr>Chapter 10. 기본 자료구조 (Elementary Data Structures)</vt:lpstr>
      <vt:lpstr>목차</vt:lpstr>
      <vt:lpstr>10-0. 기초 이론</vt:lpstr>
      <vt:lpstr>10-0. 기초 이론 – Dynamic과 Dictionary</vt:lpstr>
      <vt:lpstr>4-0. 기초 이론 – Elements of a dynamic set (동적 집합의 원소)</vt:lpstr>
      <vt:lpstr>4-0. 기초 이론 – Operations on dynamic sets (동적 집합의 연산)</vt:lpstr>
      <vt:lpstr>4-0. 기초 이론 – Operations on dynamic sets (동적 집합의 연산)</vt:lpstr>
      <vt:lpstr>4-0. 기초 이론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10-1. 스택과 큐 (Stacks and Queues)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10.2 연결 리스트 (Linked Lists)</vt:lpstr>
      <vt:lpstr>10.3 포인터와 객체 구현하기 (Implementing pointers and objects)</vt:lpstr>
      <vt:lpstr>10.3 포인터와 객체 구현하기 (Implementing pointers and objects)</vt:lpstr>
      <vt:lpstr>10.3 포인터와 객체 구현하기 (Implementing pointers and objects)</vt:lpstr>
      <vt:lpstr>10.3 포인터와 객체 구현하기 (Implementing pointers and objects)</vt:lpstr>
      <vt:lpstr>10.3 포인터와 객체 구현하기 (Implementing pointers and objects)</vt:lpstr>
      <vt:lpstr>10.3 포인터와 객체 구현하기 (Implementing pointers and objects)</vt:lpstr>
      <vt:lpstr>10.3 포인터와 객체 구현하기 (Implementing pointers and objects)</vt:lpstr>
      <vt:lpstr>10.4 루트 있는 트리 표현하기 (Representing rooted trees)</vt:lpstr>
      <vt:lpstr>10.4 루트 있는 트리 표현하기 (Representing rooted trees)</vt:lpstr>
      <vt:lpstr>10.4 루트 있는 트리 표현하기 (Representing rooted trees)</vt:lpstr>
      <vt:lpstr>10.4 루트 있는 트리 표현하기 (Representing rooted trees)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39</cp:revision>
  <cp:lastPrinted>2019-04-07T08:37:03Z</cp:lastPrinted>
  <dcterms:modified xsi:type="dcterms:W3CDTF">2019-08-11T13:08:44Z</dcterms:modified>
</cp:coreProperties>
</file>