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2" r:id="rId19"/>
  </p:sldIdLst>
  <p:sldSz cx="13004800" cy="9753600"/>
  <p:notesSz cx="6858000" cy="9144000"/>
  <p:embeddedFontLst>
    <p:embeddedFont>
      <p:font typeface="D2Coding" panose="020B0600000101010101" charset="-127"/>
      <p:regular r:id="rId21"/>
      <p:bold r:id="rId22"/>
    </p:embeddedFont>
    <p:embeddedFont>
      <p:font typeface="KoPubWorldDotum" panose="020B0600000101010101" charset="-127"/>
      <p:regular r:id="rId23"/>
      <p:bold r:id="rId24"/>
    </p:embeddedFont>
    <p:embeddedFont>
      <p:font typeface="KoPubWorldDotum Medium" panose="020B0600000101010101" charset="-127"/>
      <p:regular r:id="rId25"/>
    </p:embeddedFont>
    <p:embeddedFont>
      <p:font typeface="KoPubWorld돋움체 Medium" panose="020B0600000101010101" charset="-127"/>
      <p:regular r:id="rId26"/>
    </p:embeddedFont>
    <p:embeddedFont>
      <p:font typeface="Nanum Gothic" panose="020B0600000101010101" charset="-127"/>
      <p:regular r:id="rId27"/>
      <p:bold r:id="rId28"/>
    </p:embeddedFont>
    <p:embeddedFont>
      <p:font typeface="Nanum Gothic ExtraBold" panose="020B0600000101010101" charset="-127"/>
      <p:bold r:id="rId2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38"/>
  </p:normalViewPr>
  <p:slideViewPr>
    <p:cSldViewPr snapToGrid="0" snapToObjects="1">
      <p:cViewPr varScale="1">
        <p:scale>
          <a:sx n="76" d="100"/>
          <a:sy n="76" d="100"/>
        </p:scale>
        <p:origin x="15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+mj-ea"/>
                <a:cs typeface="KoPubWorldDotum" pitchFamily="2" charset="-127"/>
              </a:rPr>
              <a:t>Chapter 4. </a:t>
            </a:r>
            <a:r>
              <a:rPr lang="ko-KR" altLang="en-US" b="1" dirty="0">
                <a:latin typeface="+mj-ea"/>
                <a:cs typeface="KoPubWorldDotum" pitchFamily="2" charset="-127"/>
              </a:rPr>
              <a:t>분할정복</a:t>
            </a:r>
            <a:r>
              <a:rPr lang="en-US" altLang="ko-KR" b="1" dirty="0">
                <a:latin typeface="+mj-ea"/>
                <a:cs typeface="KoPubWorldDotum" pitchFamily="2" charset="-127"/>
              </a:rPr>
              <a:t>(Divide &amp; Conquer)</a:t>
            </a:r>
            <a:endParaRPr b="1" dirty="0">
              <a:latin typeface="+mj-ea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20150413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남윤원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해결 방법 찾기 - 점화식 만들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점화식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만들기</a:t>
            </a:r>
            <a:endParaRPr b="1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82" name="i열 j행에 대하여…"/>
          <p:cNvSpPr txBox="1"/>
          <p:nvPr/>
        </p:nvSpPr>
        <p:spPr>
          <a:xfrm>
            <a:off x="657859" y="2147627"/>
            <a:ext cx="10958128" cy="666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>
                <a:solidFill>
                  <a:srgbClr val="747474"/>
                </a:solidFill>
              </a:defRPr>
            </a:pP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  <a:sym typeface="Fira Code Regular"/>
              </a:rPr>
              <a:t>i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</a:t>
            </a:r>
            <a:r>
              <a:rPr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  <a:sym typeface="Fira Code Regular"/>
              </a:rPr>
              <a:t>j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행에</a:t>
            </a:r>
            <a:r>
              <a:rPr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대하여</a:t>
            </a:r>
            <a:endParaRPr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algn="l">
              <a:lnSpc>
                <a:spcPct val="150000"/>
              </a:lnSpc>
              <a:spcBef>
                <a:spcPts val="4200"/>
              </a:spcBef>
              <a:defRPr sz="3100">
                <a:solidFill>
                  <a:srgbClr val="74747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solve(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 j) = max(</a:t>
            </a:r>
            <a:b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  solve(i-1, j)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][j-1]</a:t>
            </a:r>
            <a:r>
              <a:rPr lang="ko-KR" altLang="en-US" b="1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(if</a:t>
            </a:r>
            <a:r>
              <a:rPr lang="ko-KR" altLang="en-US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err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1)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  solve(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 j-1)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[i-1][j]</a:t>
            </a:r>
            <a:r>
              <a:rPr lang="en-US" altLang="ko-KR" b="1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(if</a:t>
            </a:r>
            <a:r>
              <a:rPr lang="ko-KR" altLang="en-US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 &gt; 1)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b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  solve(i-1, j-1)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][j-1] +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[i-1][j]</a:t>
            </a:r>
            <a:br>
              <a:rPr lang="en-US" altLang="ko-KR" b="1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b="1">
                <a:latin typeface="D2Coding" panose="020B0609020101020101" pitchFamily="49" charset="-127"/>
                <a:ea typeface="D2Coding" panose="020B0609020101020101" pitchFamily="49" charset="-127"/>
              </a:rPr>
              <a:t>												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(if </a:t>
            </a:r>
            <a:r>
              <a:rPr lang="en-US" altLang="ko-KR" b="1" err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&gt; 1 &amp;&amp; j &gt; 1)</a:t>
            </a:r>
            <a:br>
              <a:rPr b="1">
                <a:solidFill>
                  <a:srgbClr val="9E9D9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b="1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1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  <a:spcBef>
                <a:spcPts val="4200"/>
              </a:spcBef>
              <a:defRPr sz="3100">
                <a:solidFill>
                  <a:srgbClr val="74747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lang="en-US" b="1">
                <a:latin typeface="D2Coding" panose="020B0609020101020101" pitchFamily="49" charset="-127"/>
                <a:ea typeface="D2Coding" panose="020B0609020101020101" pitchFamily="49" charset="-127"/>
              </a:rPr>
              <a:t>solve(1, 1) = 0</a:t>
            </a:r>
            <a:endParaRPr b="1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um_a, sum_b 예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 </a:t>
            </a:r>
            <a:r>
              <a:rPr lang="en-US" altLang="ko-KR"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-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  <a:cs typeface="KoPubWorldDotum" pitchFamily="2" charset="-127"/>
              </a:rPr>
              <a:t>sum_a</a:t>
            </a:r>
            <a:r>
              <a:rPr b="1">
                <a:latin typeface="D2Coding" panose="020B0609020101020101" pitchFamily="49" charset="-127"/>
                <a:ea typeface="D2Coding" panose="020B0609020101020101" pitchFamily="49" charset="-127"/>
                <a:cs typeface="KoPubWorldDotum" pitchFamily="2" charset="-127"/>
              </a:rPr>
              <a:t>, </a:t>
            </a:r>
            <a:r>
              <a:rPr b="1" err="1">
                <a:latin typeface="D2Coding" panose="020B0609020101020101" pitchFamily="49" charset="-127"/>
                <a:ea typeface="D2Coding" panose="020B0609020101020101" pitchFamily="49" charset="-127"/>
                <a:cs typeface="KoPubWorldDotum" pitchFamily="2" charset="-127"/>
              </a:rPr>
              <a:t>sum_b</a:t>
            </a:r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예제</a:t>
            </a:r>
            <a:endParaRPr b="1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graphicFrame>
        <p:nvGraphicFramePr>
          <p:cNvPr id="196" name="표"/>
          <p:cNvGraphicFramePr/>
          <p:nvPr/>
        </p:nvGraphicFramePr>
        <p:xfrm>
          <a:off x="1608027" y="3168493"/>
          <a:ext cx="2899536" cy="3261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A1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C7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A4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7" name="표"/>
          <p:cNvGraphicFramePr/>
          <p:nvPr/>
        </p:nvGraphicFramePr>
        <p:xfrm>
          <a:off x="5055806" y="3168493"/>
          <a:ext cx="2899536" cy="3261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표"/>
          <p:cNvGraphicFramePr/>
          <p:nvPr/>
        </p:nvGraphicFramePr>
        <p:xfrm>
          <a:off x="8497233" y="3168493"/>
          <a:ext cx="2899536" cy="32612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6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0" i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30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000" b="1" i="0">
                          <a:solidFill>
                            <a:schemeClr val="accent6">
                              <a:hueOff val="-10521704"/>
                              <a:satOff val="-11099"/>
                              <a:lumOff val="-7127"/>
                            </a:schemeClr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9" name="화살표"/>
          <p:cNvSpPr/>
          <p:nvPr/>
        </p:nvSpPr>
        <p:spPr>
          <a:xfrm>
            <a:off x="5046281" y="2614905"/>
            <a:ext cx="2912238" cy="308051"/>
          </a:xfrm>
          <a:prstGeom prst="rightArrow">
            <a:avLst>
              <a:gd name="adj1" fmla="val 32000"/>
              <a:gd name="adj2" fmla="val 263854"/>
            </a:avLst>
          </a:prstGeom>
          <a:solidFill>
            <a:schemeClr val="accent6">
              <a:hueOff val="-10521704"/>
              <a:satOff val="-11099"/>
              <a:lumOff val="-71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200" name="화살표"/>
          <p:cNvSpPr/>
          <p:nvPr/>
        </p:nvSpPr>
        <p:spPr>
          <a:xfrm rot="5400000">
            <a:off x="10058994" y="4645083"/>
            <a:ext cx="3273930" cy="308051"/>
          </a:xfrm>
          <a:prstGeom prst="rightArrow">
            <a:avLst>
              <a:gd name="adj1" fmla="val 32000"/>
              <a:gd name="adj2" fmla="val 263854"/>
            </a:avLst>
          </a:prstGeom>
          <a:solidFill>
            <a:schemeClr val="accent6">
              <a:hueOff val="-10521704"/>
              <a:satOff val="-11099"/>
              <a:lumOff val="-71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201" name="sum_a"/>
          <p:cNvSpPr txBox="1"/>
          <p:nvPr/>
        </p:nvSpPr>
        <p:spPr>
          <a:xfrm>
            <a:off x="5874023" y="6506680"/>
            <a:ext cx="12567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45649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b="1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endParaRPr b="1">
              <a:solidFill>
                <a:srgbClr val="E4564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2" name="sum_b"/>
          <p:cNvSpPr txBox="1"/>
          <p:nvPr/>
        </p:nvSpPr>
        <p:spPr>
          <a:xfrm>
            <a:off x="9318625" y="6506680"/>
            <a:ext cx="12567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45649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b="1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endParaRPr b="1">
              <a:solidFill>
                <a:srgbClr val="E4564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3" name="3 + 6 + 0 + 3 + 5 = 17"/>
          <p:cNvSpPr txBox="1"/>
          <p:nvPr/>
        </p:nvSpPr>
        <p:spPr>
          <a:xfrm>
            <a:off x="4187663" y="7775599"/>
            <a:ext cx="462947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KoPubWorld돋움체 Bold"/>
              </a:defRPr>
            </a:lvl1pPr>
          </a:lstStyle>
          <a:p>
            <a:r>
              <a:rPr b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3 + 6 + 0 + 3 + 5 = 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#include &lt;algorithm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50A14F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&lt;algorithm&gt;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50A14F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&lt;iostream&gt;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#include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50A1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&lt;string&gt;</a:t>
            </a: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using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namespace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C184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type;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count;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tree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r, c,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{},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{},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 main() {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ios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::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sync_with_stdio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986801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sz="2800" b="1" dirty="0" err="1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r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c;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fill_n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1501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r;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c;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string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.type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substr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</p:txBody>
      </p:sp>
      <p:graphicFrame>
        <p:nvGraphicFramePr>
          <p:cNvPr id="189" name="표"/>
          <p:cNvGraphicFramePr/>
          <p:nvPr>
            <p:extLst>
              <p:ext uri="{D42A27DB-BD31-4B8C-83A1-F6EECF244321}">
                <p14:modId xmlns:p14="http://schemas.microsoft.com/office/powerpoint/2010/main" val="3483846768"/>
              </p:ext>
            </p:extLst>
          </p:nvPr>
        </p:nvGraphicFramePr>
        <p:xfrm>
          <a:off x="8308617" y="4494119"/>
          <a:ext cx="3806576" cy="172339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169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747474"/>
                      </a:solidFill>
                      <a:miter lim="400000"/>
                    </a:lnL>
                    <a:lnR w="12700">
                      <a:solidFill>
                        <a:srgbClr val="747474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count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747474"/>
                      </a:solidFill>
                      <a:miter lim="400000"/>
                    </a:lnL>
                    <a:lnR w="12700">
                      <a:solidFill>
                        <a:srgbClr val="747474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697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1" i="0" dirty="0">
                          <a:solidFill>
                            <a:srgbClr val="444444"/>
                          </a:solidFill>
                          <a:latin typeface="KoPubWorldDotum" pitchFamily="2" charset="-127"/>
                          <a:ea typeface="KoPubWorldDotum" pitchFamily="2" charset="-127"/>
                          <a:cs typeface="KoPubWorldDotum" pitchFamily="2" charset="-127"/>
                          <a:sym typeface="KoPubWorld돋움체 Bold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화살표"/>
          <p:cNvSpPr/>
          <p:nvPr/>
        </p:nvSpPr>
        <p:spPr>
          <a:xfrm rot="20562057">
            <a:off x="6172448" y="6781436"/>
            <a:ext cx="2555505" cy="268498"/>
          </a:xfrm>
          <a:prstGeom prst="rightArrow">
            <a:avLst>
              <a:gd name="adj1" fmla="val 32000"/>
              <a:gd name="adj2" fmla="val 302722"/>
            </a:avLst>
          </a:prstGeom>
          <a:solidFill>
            <a:srgbClr val="7474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uiExpand="1" build="p" animBg="1"/>
      <p:bldP spid="1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rr[i][j].type = buf[0]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.type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substr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sz="2800" b="1" dirty="0" err="1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50A1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    (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buf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50A14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'B'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</a:t>
            </a:r>
            <a:r>
              <a:rPr sz="2800" b="1" dirty="0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.count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(r, c)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500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93" name="직사각형"/>
          <p:cNvSpPr/>
          <p:nvPr/>
        </p:nvSpPr>
        <p:spPr>
          <a:xfrm>
            <a:off x="1294214" y="797678"/>
            <a:ext cx="9460648" cy="1843354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t solve(const int &amp;i, const int &amp;j) {…"/>
          <p:cNvSpPr txBox="1">
            <a:spLocks noGrp="1"/>
          </p:cNvSpPr>
          <p:nvPr>
            <p:ph type="body" idx="1"/>
          </p:nvPr>
        </p:nvSpPr>
        <p:spPr>
          <a:xfrm>
            <a:off x="895350" y="429069"/>
            <a:ext cx="11214101" cy="88954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4078F2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 err="1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 err="1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dp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solidFill>
                <a:srgbClr val="33333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   ret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(ret, </a:t>
            </a:r>
            <a:r>
              <a:rPr sz="2800" b="1" dirty="0">
                <a:solidFill>
                  <a:srgbClr val="4078F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solve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, 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</a:p>
          <a:p>
            <a:pPr marL="0" lvl="1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sum_a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sz="2800" b="1" dirty="0" err="1">
                <a:solidFill>
                  <a:srgbClr val="E4564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sum_b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sz="28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A626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sz="2800" b="1" dirty="0">
                <a:solidFill>
                  <a:srgbClr val="98680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endParaRPr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A626A4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sz="2800" b="1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ret;</a:t>
            </a:r>
          </a:p>
          <a:p>
            <a:pPr marL="0" indent="0" defTabSz="416052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2275">
                <a:solidFill>
                  <a:srgbClr val="333333"/>
                </a:solidFill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 &amp; 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Q 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목차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4-0.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기초 이론</a:t>
            </a:r>
            <a:endParaRPr lang="en-US"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4-1.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최대 부분 배열 문제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4-2.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행렬</a:t>
            </a:r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곱셈을</a:t>
            </a:r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위한 </a:t>
            </a:r>
            <a:r>
              <a:rPr lang="ko-KR" altLang="en-US" dirty="0" err="1">
                <a:latin typeface="+mj-ea"/>
                <a:ea typeface="+mj-ea"/>
                <a:cs typeface="KoPubWorldDotum Medium" pitchFamily="2" charset="-127"/>
              </a:rPr>
              <a:t>스트라센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 알고리즘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4-3.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점화식을 풀기 위한 </a:t>
            </a:r>
            <a:r>
              <a:rPr lang="ko-KR" altLang="en-US" dirty="0" err="1">
                <a:latin typeface="+mj-ea"/>
                <a:ea typeface="+mj-ea"/>
                <a:cs typeface="KoPubWorldDotum Medium" pitchFamily="2" charset="-127"/>
              </a:rPr>
              <a:t>치환법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4-4.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점화식을 풀기 위한 재귀 트리 방법</a:t>
            </a:r>
            <a:endParaRPr lang="en-US" altLang="ko-KR"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4-5.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점화식을 풀기 위한 마스터 방법</a:t>
            </a:r>
            <a:endParaRPr lang="en-US" altLang="ko-KR" dirty="0">
              <a:latin typeface="+mj-ea"/>
              <a:ea typeface="+mj-ea"/>
              <a:cs typeface="KoPubWorldDotum Medium" pitchFamily="2" charset="-127"/>
            </a:endParaRPr>
          </a:p>
          <a:p>
            <a:r>
              <a:rPr lang="en-US" dirty="0">
                <a:latin typeface="+mj-ea"/>
                <a:ea typeface="+mj-ea"/>
                <a:cs typeface="KoPubWorldDotum Medium" pitchFamily="2" charset="-127"/>
              </a:rPr>
              <a:t>4-6. </a:t>
            </a:r>
            <a:r>
              <a:rPr lang="ko-KR" altLang="en-US" dirty="0">
                <a:latin typeface="+mj-ea"/>
                <a:ea typeface="+mj-ea"/>
                <a:cs typeface="KoPubWorldDotum Medium" pitchFamily="2" charset="-127"/>
              </a:rPr>
              <a:t>마스터 정리의 증명</a:t>
            </a:r>
            <a:endParaRPr dirty="0">
              <a:latin typeface="+mj-ea"/>
              <a:ea typeface="+mj-ea"/>
              <a:cs typeface="KoPubWorldDotum Medium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4-0.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기초 이론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vs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좋아하는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것은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좋아하는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것은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국경선을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정함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+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최대로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aphicFrame>
        <p:nvGraphicFramePr>
          <p:cNvPr id="135" name="표"/>
          <p:cNvGraphicFramePr/>
          <p:nvPr>
            <p:extLst>
              <p:ext uri="{D42A27DB-BD31-4B8C-83A1-F6EECF244321}">
                <p14:modId xmlns:p14="http://schemas.microsoft.com/office/powerpoint/2010/main" val="2505618718"/>
              </p:ext>
            </p:extLst>
          </p:nvPr>
        </p:nvGraphicFramePr>
        <p:xfrm>
          <a:off x="8597900" y="2006600"/>
          <a:ext cx="3863826" cy="665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6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74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           </a:t>
                      </a:r>
                      <a:r>
                        <a:rPr sz="4500" b="0" i="0" dirty="0" err="1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B나라</a:t>
                      </a:r>
                      <a:endParaRPr sz="4500" b="0" i="0" dirty="0">
                        <a:solidFill>
                          <a:srgbClr val="444444"/>
                        </a:solidFill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  <a:sym typeface="KoPubWorld돋움체 Bold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          </a:t>
                      </a:r>
                      <a:r>
                        <a:rPr sz="4500" b="0" i="0" dirty="0" err="1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A나라</a:t>
                      </a:r>
                      <a:endParaRPr sz="4500" b="0" i="0" dirty="0">
                        <a:solidFill>
                          <a:srgbClr val="444444"/>
                        </a:solidFill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  <a:sym typeface="KoPubWorld돋움체 Bold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6" name="애플로고-07.png" descr="애플로고-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5411" y="6218733"/>
            <a:ext cx="1436847" cy="1486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g60528933.jpg" descr="img6052893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5161" y="2649636"/>
            <a:ext cx="1937346" cy="1937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+mj-ea"/>
                <a:ea typeface="+mj-ea"/>
                <a:cs typeface="KoPubWorldDotum" pitchFamily="2" charset="-127"/>
              </a:rPr>
              <a:t>4-1. </a:t>
            </a:r>
            <a:r>
              <a:rPr lang="ko-KR" altLang="en-US" b="1" dirty="0">
                <a:latin typeface="+mj-ea"/>
                <a:ea typeface="+mj-ea"/>
                <a:cs typeface="KoPubWorldDotum" pitchFamily="2" charset="-127"/>
              </a:rPr>
              <a:t>최대 부분 배열 문제</a:t>
            </a:r>
            <a:endParaRPr b="1" dirty="0">
              <a:latin typeface="+mj-ea"/>
              <a:ea typeface="+mj-ea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vs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좋아하는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것은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좋아하는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것은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국경선을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정함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A나라의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+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B나라의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최대로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aphicFrame>
        <p:nvGraphicFramePr>
          <p:cNvPr id="135" name="표"/>
          <p:cNvGraphicFramePr/>
          <p:nvPr>
            <p:extLst/>
          </p:nvPr>
        </p:nvGraphicFramePr>
        <p:xfrm>
          <a:off x="8597900" y="2006600"/>
          <a:ext cx="3863826" cy="665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6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74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           </a:t>
                      </a:r>
                      <a:r>
                        <a:rPr sz="4500" b="0" i="0" dirty="0" err="1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B나라</a:t>
                      </a:r>
                      <a:endParaRPr sz="4500" b="0" i="0" dirty="0">
                        <a:solidFill>
                          <a:srgbClr val="444444"/>
                        </a:solidFill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  <a:sym typeface="KoPubWorld돋움체 Bold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          </a:t>
                      </a:r>
                      <a:r>
                        <a:rPr sz="4500" b="0" i="0" dirty="0" err="1">
                          <a:solidFill>
                            <a:srgbClr val="444444"/>
                          </a:solidFill>
                          <a:latin typeface="KoPubWorldDotum Medium" pitchFamily="2" charset="-127"/>
                          <a:ea typeface="KoPubWorldDotum Medium" pitchFamily="2" charset="-127"/>
                          <a:cs typeface="KoPubWorldDotum Medium" pitchFamily="2" charset="-127"/>
                          <a:sym typeface="KoPubWorld돋움체 Bold"/>
                        </a:rPr>
                        <a:t>A나라</a:t>
                      </a:r>
                      <a:endParaRPr sz="4500" b="0" i="0" dirty="0">
                        <a:solidFill>
                          <a:srgbClr val="444444"/>
                        </a:solidFill>
                        <a:latin typeface="KoPubWorldDotum Medium" pitchFamily="2" charset="-127"/>
                        <a:ea typeface="KoPubWorldDotum Medium" pitchFamily="2" charset="-127"/>
                        <a:cs typeface="KoPubWorldDotum Medium" pitchFamily="2" charset="-127"/>
                        <a:sym typeface="KoPubWorld돋움체 Bold"/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6" name="애플로고-07.png" descr="애플로고-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5411" y="6218733"/>
            <a:ext cx="1436847" cy="1486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g60528933.jpg" descr="img6052893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5161" y="2649636"/>
            <a:ext cx="1937346" cy="19373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8871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표"/>
          <p:cNvGraphicFramePr/>
          <p:nvPr/>
        </p:nvGraphicFramePr>
        <p:xfrm>
          <a:off x="584200" y="2228850"/>
          <a:ext cx="5918199" cy="665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7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불도저가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움직이는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41" name="불도저"/>
          <p:cNvSpPr/>
          <p:nvPr/>
        </p:nvSpPr>
        <p:spPr>
          <a:xfrm>
            <a:off x="4693329" y="7633145"/>
            <a:ext cx="1509942" cy="837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2" name="불도저"/>
          <p:cNvSpPr/>
          <p:nvPr/>
        </p:nvSpPr>
        <p:spPr>
          <a:xfrm>
            <a:off x="743629" y="26039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3" name="화살표"/>
          <p:cNvSpPr/>
          <p:nvPr/>
        </p:nvSpPr>
        <p:spPr>
          <a:xfrm rot="3338706">
            <a:off x="1419683" y="5100477"/>
            <a:ext cx="4379589" cy="1002019"/>
          </a:xfrm>
          <a:prstGeom prst="rightArrow">
            <a:avLst>
              <a:gd name="adj1" fmla="val 32000"/>
              <a:gd name="adj2" fmla="val 7432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graphicFrame>
        <p:nvGraphicFramePr>
          <p:cNvPr id="144" name="표"/>
          <p:cNvGraphicFramePr/>
          <p:nvPr/>
        </p:nvGraphicFramePr>
        <p:xfrm>
          <a:off x="8191500" y="3719346"/>
          <a:ext cx="3266534" cy="36738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3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6903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03"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4500" b="0">
                          <a:sym typeface="KoPubWorld돋움체 Bold"/>
                        </a:defRPr>
                      </a:pPr>
                      <a:endParaRPr b="0" i="0" dirty="0">
                        <a:latin typeface="Nanum Gothic ExtraBold" panose="020D0604000000000000" pitchFamily="34" charset="-127"/>
                        <a:ea typeface="Nanum Gothic" panose="020D0604000000000000" pitchFamily="34" charset="-127"/>
                        <a:cs typeface="KoPubWorldDotum Medium" pitchFamily="2" charset="-127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불도저"/>
          <p:cNvSpPr/>
          <p:nvPr/>
        </p:nvSpPr>
        <p:spPr>
          <a:xfrm>
            <a:off x="8262029" y="41660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6" name="불도저"/>
          <p:cNvSpPr/>
          <p:nvPr/>
        </p:nvSpPr>
        <p:spPr>
          <a:xfrm>
            <a:off x="9913029" y="42549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7" name="불도저"/>
          <p:cNvSpPr/>
          <p:nvPr/>
        </p:nvSpPr>
        <p:spPr>
          <a:xfrm>
            <a:off x="8262029" y="60964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8" name="불도저"/>
          <p:cNvSpPr/>
          <p:nvPr/>
        </p:nvSpPr>
        <p:spPr>
          <a:xfrm>
            <a:off x="9913029" y="6096445"/>
            <a:ext cx="1509942" cy="837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14" y="0"/>
                </a:moveTo>
                <a:cubicBezTo>
                  <a:pt x="3754" y="0"/>
                  <a:pt x="3706" y="87"/>
                  <a:pt x="3706" y="195"/>
                </a:cubicBezTo>
                <a:lnTo>
                  <a:pt x="3706" y="1427"/>
                </a:lnTo>
                <a:cubicBezTo>
                  <a:pt x="3706" y="1535"/>
                  <a:pt x="3754" y="1622"/>
                  <a:pt x="3814" y="1622"/>
                </a:cubicBezTo>
                <a:lnTo>
                  <a:pt x="4013" y="1622"/>
                </a:lnTo>
                <a:cubicBezTo>
                  <a:pt x="4052" y="1622"/>
                  <a:pt x="4082" y="1690"/>
                  <a:pt x="4072" y="1759"/>
                </a:cubicBezTo>
                <a:lnTo>
                  <a:pt x="3422" y="6330"/>
                </a:lnTo>
                <a:cubicBezTo>
                  <a:pt x="3399" y="6493"/>
                  <a:pt x="3316" y="6607"/>
                  <a:pt x="3223" y="6607"/>
                </a:cubicBezTo>
                <a:lnTo>
                  <a:pt x="2720" y="6607"/>
                </a:lnTo>
                <a:cubicBezTo>
                  <a:pt x="2623" y="6607"/>
                  <a:pt x="2532" y="6684"/>
                  <a:pt x="2469" y="6817"/>
                </a:cubicBezTo>
                <a:lnTo>
                  <a:pt x="938" y="10051"/>
                </a:lnTo>
                <a:cubicBezTo>
                  <a:pt x="887" y="10159"/>
                  <a:pt x="859" y="10296"/>
                  <a:pt x="859" y="10438"/>
                </a:cubicBezTo>
                <a:lnTo>
                  <a:pt x="859" y="13064"/>
                </a:lnTo>
                <a:cubicBezTo>
                  <a:pt x="859" y="13171"/>
                  <a:pt x="810" y="13258"/>
                  <a:pt x="751" y="13259"/>
                </a:cubicBezTo>
                <a:lnTo>
                  <a:pt x="106" y="13265"/>
                </a:lnTo>
                <a:cubicBezTo>
                  <a:pt x="47" y="13266"/>
                  <a:pt x="0" y="13353"/>
                  <a:pt x="0" y="13460"/>
                </a:cubicBezTo>
                <a:lnTo>
                  <a:pt x="0" y="17470"/>
                </a:lnTo>
                <a:cubicBezTo>
                  <a:pt x="0" y="17528"/>
                  <a:pt x="14" y="17583"/>
                  <a:pt x="39" y="17620"/>
                </a:cubicBezTo>
                <a:lnTo>
                  <a:pt x="910" y="18922"/>
                </a:lnTo>
                <a:cubicBezTo>
                  <a:pt x="938" y="18965"/>
                  <a:pt x="980" y="18921"/>
                  <a:pt x="972" y="18855"/>
                </a:cubicBezTo>
                <a:cubicBezTo>
                  <a:pt x="932" y="18537"/>
                  <a:pt x="911" y="18205"/>
                  <a:pt x="910" y="17866"/>
                </a:cubicBezTo>
                <a:cubicBezTo>
                  <a:pt x="900" y="15309"/>
                  <a:pt x="2078" y="13250"/>
                  <a:pt x="3496" y="13250"/>
                </a:cubicBezTo>
                <a:lnTo>
                  <a:pt x="12769" y="13250"/>
                </a:lnTo>
                <a:cubicBezTo>
                  <a:pt x="13562" y="13250"/>
                  <a:pt x="14270" y="13910"/>
                  <a:pt x="14737" y="14939"/>
                </a:cubicBezTo>
                <a:cubicBezTo>
                  <a:pt x="14762" y="14995"/>
                  <a:pt x="14749" y="15080"/>
                  <a:pt x="14712" y="15106"/>
                </a:cubicBezTo>
                <a:lnTo>
                  <a:pt x="14421" y="15307"/>
                </a:lnTo>
                <a:cubicBezTo>
                  <a:pt x="14372" y="15341"/>
                  <a:pt x="14318" y="15318"/>
                  <a:pt x="14281" y="15249"/>
                </a:cubicBezTo>
                <a:cubicBezTo>
                  <a:pt x="13901" y="14526"/>
                  <a:pt x="13364" y="14074"/>
                  <a:pt x="12769" y="14074"/>
                </a:cubicBezTo>
                <a:lnTo>
                  <a:pt x="3491" y="14074"/>
                </a:lnTo>
                <a:cubicBezTo>
                  <a:pt x="2352" y="14074"/>
                  <a:pt x="1392" y="15690"/>
                  <a:pt x="1365" y="17744"/>
                </a:cubicBezTo>
                <a:cubicBezTo>
                  <a:pt x="1337" y="19861"/>
                  <a:pt x="2285" y="21600"/>
                  <a:pt x="3453" y="21600"/>
                </a:cubicBezTo>
                <a:lnTo>
                  <a:pt x="12769" y="21600"/>
                </a:lnTo>
                <a:cubicBezTo>
                  <a:pt x="13621" y="21600"/>
                  <a:pt x="14354" y="20676"/>
                  <a:pt x="14678" y="19354"/>
                </a:cubicBezTo>
                <a:cubicBezTo>
                  <a:pt x="14690" y="19307"/>
                  <a:pt x="14670" y="19251"/>
                  <a:pt x="14641" y="19251"/>
                </a:cubicBezTo>
                <a:lnTo>
                  <a:pt x="13999" y="19251"/>
                </a:lnTo>
                <a:cubicBezTo>
                  <a:pt x="13965" y="19251"/>
                  <a:pt x="13932" y="19283"/>
                  <a:pt x="13912" y="19333"/>
                </a:cubicBezTo>
                <a:cubicBezTo>
                  <a:pt x="13658" y="19949"/>
                  <a:pt x="13251" y="20349"/>
                  <a:pt x="12793" y="20349"/>
                </a:cubicBezTo>
                <a:cubicBezTo>
                  <a:pt x="12335" y="20349"/>
                  <a:pt x="11928" y="19949"/>
                  <a:pt x="11674" y="19333"/>
                </a:cubicBezTo>
                <a:cubicBezTo>
                  <a:pt x="11653" y="19283"/>
                  <a:pt x="11621" y="19251"/>
                  <a:pt x="11586" y="19251"/>
                </a:cubicBezTo>
                <a:lnTo>
                  <a:pt x="7329" y="19251"/>
                </a:lnTo>
                <a:cubicBezTo>
                  <a:pt x="6907" y="19251"/>
                  <a:pt x="6543" y="18669"/>
                  <a:pt x="6522" y="17909"/>
                </a:cubicBezTo>
                <a:cubicBezTo>
                  <a:pt x="6500" y="17096"/>
                  <a:pt x="6861" y="16421"/>
                  <a:pt x="7307" y="16421"/>
                </a:cubicBezTo>
                <a:lnTo>
                  <a:pt x="11591" y="16421"/>
                </a:lnTo>
                <a:cubicBezTo>
                  <a:pt x="11623" y="16421"/>
                  <a:pt x="11652" y="16393"/>
                  <a:pt x="11671" y="16348"/>
                </a:cubicBezTo>
                <a:cubicBezTo>
                  <a:pt x="11924" y="15727"/>
                  <a:pt x="12333" y="15325"/>
                  <a:pt x="12793" y="15325"/>
                </a:cubicBezTo>
                <a:cubicBezTo>
                  <a:pt x="13078" y="15325"/>
                  <a:pt x="13342" y="15478"/>
                  <a:pt x="13562" y="15742"/>
                </a:cubicBezTo>
                <a:cubicBezTo>
                  <a:pt x="13599" y="15785"/>
                  <a:pt x="13591" y="15884"/>
                  <a:pt x="13551" y="15912"/>
                </a:cubicBezTo>
                <a:lnTo>
                  <a:pt x="12214" y="16847"/>
                </a:lnTo>
                <a:cubicBezTo>
                  <a:pt x="12152" y="16890"/>
                  <a:pt x="12085" y="16911"/>
                  <a:pt x="12018" y="16911"/>
                </a:cubicBezTo>
                <a:lnTo>
                  <a:pt x="7324" y="16911"/>
                </a:lnTo>
                <a:cubicBezTo>
                  <a:pt x="7051" y="16911"/>
                  <a:pt x="6813" y="17283"/>
                  <a:pt x="6796" y="17775"/>
                </a:cubicBezTo>
                <a:cubicBezTo>
                  <a:pt x="6776" y="18314"/>
                  <a:pt x="7012" y="18761"/>
                  <a:pt x="7307" y="18761"/>
                </a:cubicBezTo>
                <a:lnTo>
                  <a:pt x="17850" y="18761"/>
                </a:lnTo>
                <a:cubicBezTo>
                  <a:pt x="17892" y="18761"/>
                  <a:pt x="17925" y="18823"/>
                  <a:pt x="17925" y="18898"/>
                </a:cubicBezTo>
                <a:lnTo>
                  <a:pt x="17925" y="20383"/>
                </a:lnTo>
                <a:cubicBezTo>
                  <a:pt x="17925" y="20479"/>
                  <a:pt x="17965" y="20560"/>
                  <a:pt x="18017" y="20574"/>
                </a:cubicBezTo>
                <a:lnTo>
                  <a:pt x="21529" y="21548"/>
                </a:lnTo>
                <a:cubicBezTo>
                  <a:pt x="21566" y="21559"/>
                  <a:pt x="21600" y="21507"/>
                  <a:pt x="21600" y="21439"/>
                </a:cubicBezTo>
                <a:lnTo>
                  <a:pt x="21600" y="20629"/>
                </a:lnTo>
                <a:cubicBezTo>
                  <a:pt x="21600" y="20545"/>
                  <a:pt x="21580" y="20465"/>
                  <a:pt x="21546" y="20407"/>
                </a:cubicBezTo>
                <a:lnTo>
                  <a:pt x="20392" y="18435"/>
                </a:lnTo>
                <a:cubicBezTo>
                  <a:pt x="20350" y="18364"/>
                  <a:pt x="20320" y="18271"/>
                  <a:pt x="20309" y="18170"/>
                </a:cubicBezTo>
                <a:lnTo>
                  <a:pt x="19354" y="9732"/>
                </a:lnTo>
                <a:cubicBezTo>
                  <a:pt x="19344" y="9641"/>
                  <a:pt x="19299" y="9577"/>
                  <a:pt x="19248" y="9577"/>
                </a:cubicBezTo>
                <a:lnTo>
                  <a:pt x="18908" y="9577"/>
                </a:lnTo>
                <a:cubicBezTo>
                  <a:pt x="18867" y="9577"/>
                  <a:pt x="18829" y="9620"/>
                  <a:pt x="18811" y="9686"/>
                </a:cubicBezTo>
                <a:lnTo>
                  <a:pt x="18254" y="11725"/>
                </a:lnTo>
                <a:cubicBezTo>
                  <a:pt x="18237" y="11784"/>
                  <a:pt x="18193" y="11799"/>
                  <a:pt x="18168" y="11752"/>
                </a:cubicBezTo>
                <a:lnTo>
                  <a:pt x="14124" y="4419"/>
                </a:lnTo>
                <a:cubicBezTo>
                  <a:pt x="14082" y="4342"/>
                  <a:pt x="14013" y="4343"/>
                  <a:pt x="13971" y="4419"/>
                </a:cubicBezTo>
                <a:lnTo>
                  <a:pt x="13640" y="5015"/>
                </a:lnTo>
                <a:cubicBezTo>
                  <a:pt x="13598" y="5091"/>
                  <a:pt x="13596" y="5213"/>
                  <a:pt x="13638" y="5289"/>
                </a:cubicBezTo>
                <a:lnTo>
                  <a:pt x="15100" y="7939"/>
                </a:lnTo>
                <a:cubicBezTo>
                  <a:pt x="15133" y="8000"/>
                  <a:pt x="15106" y="8104"/>
                  <a:pt x="15059" y="8092"/>
                </a:cubicBezTo>
                <a:lnTo>
                  <a:pt x="12153" y="7340"/>
                </a:lnTo>
                <a:cubicBezTo>
                  <a:pt x="12100" y="7326"/>
                  <a:pt x="12061" y="7242"/>
                  <a:pt x="12061" y="7145"/>
                </a:cubicBezTo>
                <a:lnTo>
                  <a:pt x="12061" y="1817"/>
                </a:lnTo>
                <a:cubicBezTo>
                  <a:pt x="12061" y="1709"/>
                  <a:pt x="12012" y="1622"/>
                  <a:pt x="11953" y="1622"/>
                </a:cubicBezTo>
                <a:lnTo>
                  <a:pt x="11507" y="1622"/>
                </a:lnTo>
                <a:cubicBezTo>
                  <a:pt x="11447" y="1622"/>
                  <a:pt x="11399" y="1709"/>
                  <a:pt x="11399" y="1817"/>
                </a:cubicBezTo>
                <a:lnTo>
                  <a:pt x="11399" y="6920"/>
                </a:lnTo>
                <a:cubicBezTo>
                  <a:pt x="11399" y="7039"/>
                  <a:pt x="11341" y="7129"/>
                  <a:pt x="11276" y="7112"/>
                </a:cubicBezTo>
                <a:lnTo>
                  <a:pt x="9438" y="6637"/>
                </a:lnTo>
                <a:cubicBezTo>
                  <a:pt x="9372" y="6620"/>
                  <a:pt x="9322" y="6517"/>
                  <a:pt x="9322" y="6397"/>
                </a:cubicBezTo>
                <a:lnTo>
                  <a:pt x="9322" y="1768"/>
                </a:lnTo>
                <a:cubicBezTo>
                  <a:pt x="9322" y="1687"/>
                  <a:pt x="9358" y="1622"/>
                  <a:pt x="9403" y="1622"/>
                </a:cubicBezTo>
                <a:lnTo>
                  <a:pt x="9634" y="1622"/>
                </a:lnTo>
                <a:cubicBezTo>
                  <a:pt x="9704" y="1622"/>
                  <a:pt x="9757" y="1504"/>
                  <a:pt x="9740" y="1382"/>
                </a:cubicBezTo>
                <a:lnTo>
                  <a:pt x="9573" y="149"/>
                </a:lnTo>
                <a:cubicBezTo>
                  <a:pt x="9561" y="62"/>
                  <a:pt x="9518" y="0"/>
                  <a:pt x="9469" y="0"/>
                </a:cubicBezTo>
                <a:lnTo>
                  <a:pt x="3814" y="0"/>
                </a:lnTo>
                <a:close/>
                <a:moveTo>
                  <a:pt x="6792" y="1622"/>
                </a:moveTo>
                <a:lnTo>
                  <a:pt x="8483" y="1622"/>
                </a:lnTo>
                <a:cubicBezTo>
                  <a:pt x="8618" y="1622"/>
                  <a:pt x="8728" y="1820"/>
                  <a:pt x="8728" y="2063"/>
                </a:cubicBezTo>
                <a:lnTo>
                  <a:pt x="8728" y="6126"/>
                </a:lnTo>
                <a:cubicBezTo>
                  <a:pt x="8728" y="6444"/>
                  <a:pt x="8702" y="6761"/>
                  <a:pt x="8652" y="7066"/>
                </a:cubicBezTo>
                <a:lnTo>
                  <a:pt x="8233" y="9592"/>
                </a:lnTo>
                <a:cubicBezTo>
                  <a:pt x="8202" y="9780"/>
                  <a:pt x="8106" y="9907"/>
                  <a:pt x="7997" y="9905"/>
                </a:cubicBezTo>
                <a:lnTo>
                  <a:pt x="6789" y="9890"/>
                </a:lnTo>
                <a:cubicBezTo>
                  <a:pt x="6655" y="9888"/>
                  <a:pt x="6548" y="9691"/>
                  <a:pt x="6547" y="9449"/>
                </a:cubicBezTo>
                <a:lnTo>
                  <a:pt x="6547" y="2063"/>
                </a:lnTo>
                <a:cubicBezTo>
                  <a:pt x="6547" y="1820"/>
                  <a:pt x="6657" y="1622"/>
                  <a:pt x="6792" y="1622"/>
                </a:cubicBezTo>
                <a:close/>
                <a:moveTo>
                  <a:pt x="4906" y="1631"/>
                </a:moveTo>
                <a:lnTo>
                  <a:pt x="5699" y="1640"/>
                </a:lnTo>
                <a:cubicBezTo>
                  <a:pt x="5833" y="1642"/>
                  <a:pt x="5940" y="1840"/>
                  <a:pt x="5940" y="2081"/>
                </a:cubicBezTo>
                <a:lnTo>
                  <a:pt x="5940" y="6165"/>
                </a:lnTo>
                <a:cubicBezTo>
                  <a:pt x="5940" y="6409"/>
                  <a:pt x="5830" y="6607"/>
                  <a:pt x="5695" y="6607"/>
                </a:cubicBezTo>
                <a:lnTo>
                  <a:pt x="4320" y="6607"/>
                </a:lnTo>
                <a:cubicBezTo>
                  <a:pt x="4160" y="6607"/>
                  <a:pt x="4044" y="6334"/>
                  <a:pt x="4084" y="6056"/>
                </a:cubicBezTo>
                <a:lnTo>
                  <a:pt x="4668" y="1960"/>
                </a:lnTo>
                <a:cubicBezTo>
                  <a:pt x="4696" y="1764"/>
                  <a:pt x="4793" y="1629"/>
                  <a:pt x="4906" y="1631"/>
                </a:cubicBezTo>
                <a:close/>
                <a:moveTo>
                  <a:pt x="16305" y="10197"/>
                </a:moveTo>
                <a:cubicBezTo>
                  <a:pt x="16321" y="10185"/>
                  <a:pt x="16340" y="10189"/>
                  <a:pt x="16355" y="10216"/>
                </a:cubicBezTo>
                <a:lnTo>
                  <a:pt x="17783" y="12802"/>
                </a:lnTo>
                <a:cubicBezTo>
                  <a:pt x="17813" y="12857"/>
                  <a:pt x="17802" y="12951"/>
                  <a:pt x="17763" y="12979"/>
                </a:cubicBezTo>
                <a:lnTo>
                  <a:pt x="16355" y="13959"/>
                </a:lnTo>
                <a:cubicBezTo>
                  <a:pt x="16316" y="13986"/>
                  <a:pt x="16276" y="13933"/>
                  <a:pt x="16276" y="13858"/>
                </a:cubicBezTo>
                <a:lnTo>
                  <a:pt x="16276" y="10274"/>
                </a:lnTo>
                <a:cubicBezTo>
                  <a:pt x="16276" y="10236"/>
                  <a:pt x="16288" y="10210"/>
                  <a:pt x="16305" y="10197"/>
                </a:cubicBezTo>
                <a:close/>
                <a:moveTo>
                  <a:pt x="17823" y="14257"/>
                </a:moveTo>
                <a:cubicBezTo>
                  <a:pt x="17873" y="14223"/>
                  <a:pt x="17925" y="14290"/>
                  <a:pt x="17925" y="14385"/>
                </a:cubicBezTo>
                <a:lnTo>
                  <a:pt x="17925" y="16777"/>
                </a:lnTo>
                <a:cubicBezTo>
                  <a:pt x="17925" y="16851"/>
                  <a:pt x="17892" y="16911"/>
                  <a:pt x="17850" y="16911"/>
                </a:cubicBezTo>
                <a:lnTo>
                  <a:pt x="14187" y="16911"/>
                </a:lnTo>
                <a:cubicBezTo>
                  <a:pt x="14152" y="16911"/>
                  <a:pt x="14142" y="16824"/>
                  <a:pt x="14175" y="16801"/>
                </a:cubicBezTo>
                <a:lnTo>
                  <a:pt x="15078" y="16171"/>
                </a:lnTo>
                <a:cubicBezTo>
                  <a:pt x="15107" y="16151"/>
                  <a:pt x="15140" y="16179"/>
                  <a:pt x="15150" y="16232"/>
                </a:cubicBezTo>
                <a:lnTo>
                  <a:pt x="15169" y="16323"/>
                </a:lnTo>
                <a:cubicBezTo>
                  <a:pt x="15181" y="16382"/>
                  <a:pt x="15210" y="16421"/>
                  <a:pt x="15245" y="16421"/>
                </a:cubicBezTo>
                <a:lnTo>
                  <a:pt x="16185" y="16421"/>
                </a:lnTo>
                <a:cubicBezTo>
                  <a:pt x="16235" y="16421"/>
                  <a:pt x="16276" y="16347"/>
                  <a:pt x="16276" y="16256"/>
                </a:cubicBezTo>
                <a:lnTo>
                  <a:pt x="16276" y="15450"/>
                </a:lnTo>
                <a:cubicBezTo>
                  <a:pt x="16276" y="15382"/>
                  <a:pt x="16298" y="15322"/>
                  <a:pt x="16333" y="15298"/>
                </a:cubicBezTo>
                <a:lnTo>
                  <a:pt x="17823" y="14257"/>
                </a:lnTo>
                <a:close/>
                <a:moveTo>
                  <a:pt x="3453" y="15325"/>
                </a:moveTo>
                <a:cubicBezTo>
                  <a:pt x="4222" y="15325"/>
                  <a:pt x="4845" y="16448"/>
                  <a:pt x="4845" y="17836"/>
                </a:cubicBezTo>
                <a:cubicBezTo>
                  <a:pt x="4845" y="19223"/>
                  <a:pt x="4222" y="20349"/>
                  <a:pt x="3453" y="20349"/>
                </a:cubicBezTo>
                <a:cubicBezTo>
                  <a:pt x="2683" y="20349"/>
                  <a:pt x="2059" y="19223"/>
                  <a:pt x="2059" y="17836"/>
                </a:cubicBezTo>
                <a:cubicBezTo>
                  <a:pt x="2059" y="16448"/>
                  <a:pt x="2683" y="15325"/>
                  <a:pt x="3453" y="15325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49" name="화살표"/>
          <p:cNvSpPr/>
          <p:nvPr/>
        </p:nvSpPr>
        <p:spPr>
          <a:xfrm>
            <a:off x="9216308" y="6362402"/>
            <a:ext cx="1216919" cy="305397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50" name="화살표"/>
          <p:cNvSpPr/>
          <p:nvPr/>
        </p:nvSpPr>
        <p:spPr>
          <a:xfrm rot="5400000">
            <a:off x="10021441" y="5403552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151" name="화살표"/>
          <p:cNvSpPr/>
          <p:nvPr/>
        </p:nvSpPr>
        <p:spPr>
          <a:xfrm rot="2700000">
            <a:off x="9233584" y="5458928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5" grpId="0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48" grpId="0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해결 방법 찾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54" name="국경선은 계산에 포함 X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계산에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포함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X</a:t>
            </a: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아래는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사과만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국경선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위는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바나나만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aphicFrame>
        <p:nvGraphicFramePr>
          <p:cNvPr id="155" name="표"/>
          <p:cNvGraphicFramePr/>
          <p:nvPr/>
        </p:nvGraphicFramePr>
        <p:xfrm>
          <a:off x="6362700" y="2222564"/>
          <a:ext cx="5918199" cy="6654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7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A1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FFFC7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A2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A4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B1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 b="1" i="0" dirty="0">
                          <a:solidFill>
                            <a:srgbClr val="444444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Light" pitchFamily="2" charset="-127"/>
                          <a:sym typeface="KoPubWorld돋움체 Light"/>
                        </a:rPr>
                        <a:t>B3 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C4C6C6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7E7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500" b="0" i="0" dirty="0">
                          <a:solidFill>
                            <a:srgbClr val="FFFFFF"/>
                          </a:solidFill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  <a:sym typeface="KoPubWorld돋움체 Bold"/>
                        </a:rPr>
                        <a:t>A3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C4C6C6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6899"/>
                        <a:lumOff val="-2586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해결 방법 찾기 - 케이스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케이스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#1</a:t>
            </a:r>
          </a:p>
        </p:txBody>
      </p:sp>
      <p:sp>
        <p:nvSpPr>
          <p:cNvPr id="158" name="불도저가 아래쪽으로 이동 (3, 3) → (3, 4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아래쪽으로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이동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(3, 3) → (3, 4)</a:t>
            </a: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4행 [1,2]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일반화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(x, y) → (x, y+1)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때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(y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x)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763EC8-5C16-3D41-ACA4-9014F67AD804}"/>
              </a:ext>
            </a:extLst>
          </p:cNvPr>
          <p:cNvGrpSpPr/>
          <p:nvPr/>
        </p:nvGrpSpPr>
        <p:grpSpPr>
          <a:xfrm>
            <a:off x="6515100" y="2222500"/>
            <a:ext cx="5918200" cy="6654800"/>
            <a:chOff x="6515100" y="2222500"/>
            <a:chExt cx="5918200" cy="6654800"/>
          </a:xfrm>
        </p:grpSpPr>
        <p:graphicFrame>
          <p:nvGraphicFramePr>
            <p:cNvPr id="159" name="표"/>
            <p:cNvGraphicFramePr/>
            <p:nvPr>
              <p:extLst>
                <p:ext uri="{D42A27DB-BD31-4B8C-83A1-F6EECF244321}">
                  <p14:modId xmlns:p14="http://schemas.microsoft.com/office/powerpoint/2010/main" val="3855247441"/>
                </p:ext>
              </p:extLst>
            </p:nvPr>
          </p:nvGraphicFramePr>
          <p:xfrm>
            <a:off x="6515100" y="2222500"/>
            <a:ext cx="5918200" cy="6654800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83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60" name="불도저"/>
            <p:cNvSpPr/>
            <p:nvPr/>
          </p:nvSpPr>
          <p:spPr>
            <a:xfrm>
              <a:off x="8982966" y="527749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62" name="화살표"/>
            <p:cNvSpPr/>
            <p:nvPr/>
          </p:nvSpPr>
          <p:spPr>
            <a:xfrm rot="5400000">
              <a:off x="9069730" y="6150070"/>
              <a:ext cx="808940" cy="203011"/>
            </a:xfrm>
            <a:prstGeom prst="rightArrow">
              <a:avLst>
                <a:gd name="adj1" fmla="val 32000"/>
                <a:gd name="adj2" fmla="val 152395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61" name="불도저"/>
            <p:cNvSpPr/>
            <p:nvPr/>
          </p:nvSpPr>
          <p:spPr>
            <a:xfrm>
              <a:off x="8982966" y="661734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해결 방법 찾기 - 케이스 #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케이스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#2</a:t>
            </a:r>
          </a:p>
        </p:txBody>
      </p:sp>
      <p:sp>
        <p:nvSpPr>
          <p:cNvPr id="166" name="불도저가 오른쪽으로 이동 (3, 3) → (4, 3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오른쪽으로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이동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(3, 3) → (4, 3)</a:t>
            </a: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4열 [1,2]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일반화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(x, y) → (x+1, y)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때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y)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171" name="그룹"/>
          <p:cNvGrpSpPr/>
          <p:nvPr/>
        </p:nvGrpSpPr>
        <p:grpSpPr>
          <a:xfrm>
            <a:off x="6515100" y="2222500"/>
            <a:ext cx="5918200" cy="6654800"/>
            <a:chOff x="25400" y="25400"/>
            <a:chExt cx="5918200" cy="6654800"/>
          </a:xfrm>
        </p:grpSpPr>
        <p:graphicFrame>
          <p:nvGraphicFramePr>
            <p:cNvPr id="167" name="표"/>
            <p:cNvGraphicFramePr/>
            <p:nvPr/>
          </p:nvGraphicFramePr>
          <p:xfrm>
            <a:off x="25400" y="25400"/>
            <a:ext cx="5918200" cy="6654800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83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68" name="불도저"/>
            <p:cNvSpPr/>
            <p:nvPr/>
          </p:nvSpPr>
          <p:spPr>
            <a:xfrm>
              <a:off x="2493266" y="308039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69" name="불도저"/>
            <p:cNvSpPr/>
            <p:nvPr/>
          </p:nvSpPr>
          <p:spPr>
            <a:xfrm>
              <a:off x="3699766" y="308674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70" name="화살표"/>
            <p:cNvSpPr/>
            <p:nvPr/>
          </p:nvSpPr>
          <p:spPr>
            <a:xfrm>
              <a:off x="3183808" y="3257644"/>
              <a:ext cx="808940" cy="203011"/>
            </a:xfrm>
            <a:prstGeom prst="rightArrow">
              <a:avLst>
                <a:gd name="adj1" fmla="val 32000"/>
                <a:gd name="adj2" fmla="val 152395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해결 방법 찾기 - 케이스 #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-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케이스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#3</a:t>
            </a:r>
          </a:p>
        </p:txBody>
      </p:sp>
      <p:sp>
        <p:nvSpPr>
          <p:cNvPr id="174" name="불도저가 오른쪽 아래 대각선으로 이동 (3, 3) → (4, 4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60" indent="-365760" defTabSz="467359">
              <a:spcBef>
                <a:spcPts val="3300"/>
              </a:spcBef>
              <a:defRPr sz="2880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불도저가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오른쪽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아래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대각선으로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이동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(3, 3) → (4, 4)</a:t>
            </a:r>
          </a:p>
          <a:p>
            <a:pPr marL="365760" indent="-365760" defTabSz="467359">
              <a:spcBef>
                <a:spcPts val="3300"/>
              </a:spcBef>
              <a:defRPr sz="2880"/>
            </a:pP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4열 [1,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4행 [1,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3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]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365760" indent="-365760" defTabSz="467359">
              <a:spcBef>
                <a:spcPts val="3300"/>
              </a:spcBef>
              <a:defRPr sz="2880"/>
            </a:pP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일반화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(x, y) → (x+1, y+1)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때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(x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y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바나나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b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(y + 1)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행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[1, x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+1)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열의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‘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사과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’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개수</a:t>
            </a:r>
            <a:b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추가</a:t>
            </a:r>
            <a:endParaRPr 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179" name="그룹"/>
          <p:cNvGrpSpPr/>
          <p:nvPr/>
        </p:nvGrpSpPr>
        <p:grpSpPr>
          <a:xfrm>
            <a:off x="6515100" y="2222500"/>
            <a:ext cx="5918200" cy="6654800"/>
            <a:chOff x="25400" y="25400"/>
            <a:chExt cx="6341869" cy="6654800"/>
          </a:xfrm>
        </p:grpSpPr>
        <p:graphicFrame>
          <p:nvGraphicFramePr>
            <p:cNvPr id="175" name="표"/>
            <p:cNvGraphicFramePr/>
            <p:nvPr/>
          </p:nvGraphicFramePr>
          <p:xfrm>
            <a:off x="25400" y="25400"/>
            <a:ext cx="6341869" cy="6654800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836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836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C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FB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FF7E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solidFill>
                        <a:srgbClr val="0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30960"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C4C6C6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457200">
                          <a:defRPr sz="4500" b="0">
                            <a:sym typeface="KoPubWorld돋움체 Bold"/>
                          </a:defRPr>
                        </a:pPr>
                        <a:endParaRPr b="0" i="0" dirty="0">
                          <a:latin typeface="Nanum Gothic ExtraBold" panose="020D0604000000000000" pitchFamily="34" charset="-127"/>
                          <a:ea typeface="Nanum Gothic" panose="020D0604000000000000" pitchFamily="34" charset="-127"/>
                          <a:cs typeface="KoPubWorldDotum Medium" pitchFamily="2" charset="-127"/>
                        </a:endParaRP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C4C6C6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76" name="불도저"/>
            <p:cNvSpPr/>
            <p:nvPr/>
          </p:nvSpPr>
          <p:spPr>
            <a:xfrm>
              <a:off x="2766339" y="308039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77" name="불도저"/>
            <p:cNvSpPr/>
            <p:nvPr/>
          </p:nvSpPr>
          <p:spPr>
            <a:xfrm>
              <a:off x="3960138" y="4420245"/>
              <a:ext cx="982468" cy="5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14" y="0"/>
                  </a:moveTo>
                  <a:cubicBezTo>
                    <a:pt x="3754" y="0"/>
                    <a:pt x="3706" y="87"/>
                    <a:pt x="3706" y="195"/>
                  </a:cubicBezTo>
                  <a:lnTo>
                    <a:pt x="3706" y="1427"/>
                  </a:lnTo>
                  <a:cubicBezTo>
                    <a:pt x="3706" y="1535"/>
                    <a:pt x="3754" y="1622"/>
                    <a:pt x="3814" y="1622"/>
                  </a:cubicBezTo>
                  <a:lnTo>
                    <a:pt x="4013" y="1622"/>
                  </a:lnTo>
                  <a:cubicBezTo>
                    <a:pt x="4052" y="1622"/>
                    <a:pt x="4082" y="1690"/>
                    <a:pt x="4072" y="1759"/>
                  </a:cubicBezTo>
                  <a:lnTo>
                    <a:pt x="3422" y="6330"/>
                  </a:lnTo>
                  <a:cubicBezTo>
                    <a:pt x="3399" y="6493"/>
                    <a:pt x="3316" y="6607"/>
                    <a:pt x="3223" y="6607"/>
                  </a:cubicBezTo>
                  <a:lnTo>
                    <a:pt x="2720" y="6607"/>
                  </a:lnTo>
                  <a:cubicBezTo>
                    <a:pt x="2623" y="6607"/>
                    <a:pt x="2532" y="6684"/>
                    <a:pt x="2469" y="6817"/>
                  </a:cubicBezTo>
                  <a:lnTo>
                    <a:pt x="938" y="10051"/>
                  </a:lnTo>
                  <a:cubicBezTo>
                    <a:pt x="887" y="10159"/>
                    <a:pt x="859" y="10296"/>
                    <a:pt x="859" y="10438"/>
                  </a:cubicBezTo>
                  <a:lnTo>
                    <a:pt x="859" y="13064"/>
                  </a:lnTo>
                  <a:cubicBezTo>
                    <a:pt x="859" y="13171"/>
                    <a:pt x="810" y="13258"/>
                    <a:pt x="751" y="13259"/>
                  </a:cubicBezTo>
                  <a:lnTo>
                    <a:pt x="106" y="13265"/>
                  </a:lnTo>
                  <a:cubicBezTo>
                    <a:pt x="47" y="13266"/>
                    <a:pt x="0" y="13353"/>
                    <a:pt x="0" y="13460"/>
                  </a:cubicBezTo>
                  <a:lnTo>
                    <a:pt x="0" y="17470"/>
                  </a:lnTo>
                  <a:cubicBezTo>
                    <a:pt x="0" y="17528"/>
                    <a:pt x="14" y="17583"/>
                    <a:pt x="39" y="17620"/>
                  </a:cubicBezTo>
                  <a:lnTo>
                    <a:pt x="910" y="18922"/>
                  </a:lnTo>
                  <a:cubicBezTo>
                    <a:pt x="938" y="18965"/>
                    <a:pt x="980" y="18921"/>
                    <a:pt x="972" y="18855"/>
                  </a:cubicBezTo>
                  <a:cubicBezTo>
                    <a:pt x="932" y="18537"/>
                    <a:pt x="911" y="18205"/>
                    <a:pt x="910" y="17866"/>
                  </a:cubicBezTo>
                  <a:cubicBezTo>
                    <a:pt x="900" y="15309"/>
                    <a:pt x="2078" y="13250"/>
                    <a:pt x="3496" y="13250"/>
                  </a:cubicBezTo>
                  <a:lnTo>
                    <a:pt x="12769" y="13250"/>
                  </a:lnTo>
                  <a:cubicBezTo>
                    <a:pt x="13562" y="13250"/>
                    <a:pt x="14270" y="13910"/>
                    <a:pt x="14737" y="14939"/>
                  </a:cubicBezTo>
                  <a:cubicBezTo>
                    <a:pt x="14762" y="14995"/>
                    <a:pt x="14749" y="15080"/>
                    <a:pt x="14712" y="15106"/>
                  </a:cubicBezTo>
                  <a:lnTo>
                    <a:pt x="14421" y="15307"/>
                  </a:lnTo>
                  <a:cubicBezTo>
                    <a:pt x="14372" y="15341"/>
                    <a:pt x="14318" y="15318"/>
                    <a:pt x="14281" y="15249"/>
                  </a:cubicBezTo>
                  <a:cubicBezTo>
                    <a:pt x="13901" y="14526"/>
                    <a:pt x="13364" y="14074"/>
                    <a:pt x="12769" y="14074"/>
                  </a:cubicBezTo>
                  <a:lnTo>
                    <a:pt x="3491" y="14074"/>
                  </a:lnTo>
                  <a:cubicBezTo>
                    <a:pt x="2352" y="14074"/>
                    <a:pt x="1392" y="15690"/>
                    <a:pt x="1365" y="17744"/>
                  </a:cubicBezTo>
                  <a:cubicBezTo>
                    <a:pt x="1337" y="19861"/>
                    <a:pt x="2285" y="21600"/>
                    <a:pt x="3453" y="21600"/>
                  </a:cubicBezTo>
                  <a:lnTo>
                    <a:pt x="12769" y="21600"/>
                  </a:lnTo>
                  <a:cubicBezTo>
                    <a:pt x="13621" y="21600"/>
                    <a:pt x="14354" y="20676"/>
                    <a:pt x="14678" y="19354"/>
                  </a:cubicBezTo>
                  <a:cubicBezTo>
                    <a:pt x="14690" y="19307"/>
                    <a:pt x="14670" y="19251"/>
                    <a:pt x="14641" y="19251"/>
                  </a:cubicBezTo>
                  <a:lnTo>
                    <a:pt x="13999" y="19251"/>
                  </a:lnTo>
                  <a:cubicBezTo>
                    <a:pt x="13965" y="19251"/>
                    <a:pt x="13932" y="19283"/>
                    <a:pt x="13912" y="19333"/>
                  </a:cubicBezTo>
                  <a:cubicBezTo>
                    <a:pt x="13658" y="19949"/>
                    <a:pt x="13251" y="20349"/>
                    <a:pt x="12793" y="20349"/>
                  </a:cubicBezTo>
                  <a:cubicBezTo>
                    <a:pt x="12335" y="20349"/>
                    <a:pt x="11928" y="19949"/>
                    <a:pt x="11674" y="19333"/>
                  </a:cubicBezTo>
                  <a:cubicBezTo>
                    <a:pt x="11653" y="19283"/>
                    <a:pt x="11621" y="19251"/>
                    <a:pt x="11586" y="19251"/>
                  </a:cubicBezTo>
                  <a:lnTo>
                    <a:pt x="7329" y="19251"/>
                  </a:lnTo>
                  <a:cubicBezTo>
                    <a:pt x="6907" y="19251"/>
                    <a:pt x="6543" y="18669"/>
                    <a:pt x="6522" y="17909"/>
                  </a:cubicBezTo>
                  <a:cubicBezTo>
                    <a:pt x="6500" y="17096"/>
                    <a:pt x="6861" y="16421"/>
                    <a:pt x="7307" y="16421"/>
                  </a:cubicBezTo>
                  <a:lnTo>
                    <a:pt x="11591" y="16421"/>
                  </a:lnTo>
                  <a:cubicBezTo>
                    <a:pt x="11623" y="16421"/>
                    <a:pt x="11652" y="16393"/>
                    <a:pt x="11671" y="16348"/>
                  </a:cubicBezTo>
                  <a:cubicBezTo>
                    <a:pt x="11924" y="15727"/>
                    <a:pt x="12333" y="15325"/>
                    <a:pt x="12793" y="15325"/>
                  </a:cubicBezTo>
                  <a:cubicBezTo>
                    <a:pt x="13078" y="15325"/>
                    <a:pt x="13342" y="15478"/>
                    <a:pt x="13562" y="15742"/>
                  </a:cubicBezTo>
                  <a:cubicBezTo>
                    <a:pt x="13599" y="15785"/>
                    <a:pt x="13591" y="15884"/>
                    <a:pt x="13551" y="15912"/>
                  </a:cubicBezTo>
                  <a:lnTo>
                    <a:pt x="12214" y="16847"/>
                  </a:lnTo>
                  <a:cubicBezTo>
                    <a:pt x="12152" y="16890"/>
                    <a:pt x="12085" y="16911"/>
                    <a:pt x="12018" y="16911"/>
                  </a:cubicBezTo>
                  <a:lnTo>
                    <a:pt x="7324" y="16911"/>
                  </a:lnTo>
                  <a:cubicBezTo>
                    <a:pt x="7051" y="16911"/>
                    <a:pt x="6813" y="17283"/>
                    <a:pt x="6796" y="17775"/>
                  </a:cubicBezTo>
                  <a:cubicBezTo>
                    <a:pt x="6776" y="18314"/>
                    <a:pt x="7012" y="18761"/>
                    <a:pt x="7307" y="18761"/>
                  </a:cubicBezTo>
                  <a:lnTo>
                    <a:pt x="17850" y="18761"/>
                  </a:lnTo>
                  <a:cubicBezTo>
                    <a:pt x="17892" y="18761"/>
                    <a:pt x="17925" y="18823"/>
                    <a:pt x="17925" y="18898"/>
                  </a:cubicBezTo>
                  <a:lnTo>
                    <a:pt x="17925" y="20383"/>
                  </a:lnTo>
                  <a:cubicBezTo>
                    <a:pt x="17925" y="20479"/>
                    <a:pt x="17965" y="20560"/>
                    <a:pt x="18017" y="20574"/>
                  </a:cubicBezTo>
                  <a:lnTo>
                    <a:pt x="21529" y="21548"/>
                  </a:lnTo>
                  <a:cubicBezTo>
                    <a:pt x="21566" y="21559"/>
                    <a:pt x="21600" y="21507"/>
                    <a:pt x="21600" y="21439"/>
                  </a:cubicBezTo>
                  <a:lnTo>
                    <a:pt x="21600" y="20629"/>
                  </a:lnTo>
                  <a:cubicBezTo>
                    <a:pt x="21600" y="20545"/>
                    <a:pt x="21580" y="20465"/>
                    <a:pt x="21546" y="20407"/>
                  </a:cubicBezTo>
                  <a:lnTo>
                    <a:pt x="20392" y="18435"/>
                  </a:lnTo>
                  <a:cubicBezTo>
                    <a:pt x="20350" y="18364"/>
                    <a:pt x="20320" y="18271"/>
                    <a:pt x="20309" y="18170"/>
                  </a:cubicBezTo>
                  <a:lnTo>
                    <a:pt x="19354" y="9732"/>
                  </a:lnTo>
                  <a:cubicBezTo>
                    <a:pt x="19344" y="9641"/>
                    <a:pt x="19299" y="9577"/>
                    <a:pt x="19248" y="9577"/>
                  </a:cubicBezTo>
                  <a:lnTo>
                    <a:pt x="18908" y="9577"/>
                  </a:lnTo>
                  <a:cubicBezTo>
                    <a:pt x="18867" y="9577"/>
                    <a:pt x="18829" y="9620"/>
                    <a:pt x="18811" y="9686"/>
                  </a:cubicBezTo>
                  <a:lnTo>
                    <a:pt x="18254" y="11725"/>
                  </a:lnTo>
                  <a:cubicBezTo>
                    <a:pt x="18237" y="11784"/>
                    <a:pt x="18193" y="11799"/>
                    <a:pt x="18168" y="11752"/>
                  </a:cubicBezTo>
                  <a:lnTo>
                    <a:pt x="14124" y="4419"/>
                  </a:lnTo>
                  <a:cubicBezTo>
                    <a:pt x="14082" y="4342"/>
                    <a:pt x="14013" y="4343"/>
                    <a:pt x="13971" y="4419"/>
                  </a:cubicBezTo>
                  <a:lnTo>
                    <a:pt x="13640" y="5015"/>
                  </a:lnTo>
                  <a:cubicBezTo>
                    <a:pt x="13598" y="5091"/>
                    <a:pt x="13596" y="5213"/>
                    <a:pt x="13638" y="5289"/>
                  </a:cubicBezTo>
                  <a:lnTo>
                    <a:pt x="15100" y="7939"/>
                  </a:lnTo>
                  <a:cubicBezTo>
                    <a:pt x="15133" y="8000"/>
                    <a:pt x="15106" y="8104"/>
                    <a:pt x="15059" y="8092"/>
                  </a:cubicBezTo>
                  <a:lnTo>
                    <a:pt x="12153" y="7340"/>
                  </a:lnTo>
                  <a:cubicBezTo>
                    <a:pt x="12100" y="7326"/>
                    <a:pt x="12061" y="7242"/>
                    <a:pt x="12061" y="7145"/>
                  </a:cubicBezTo>
                  <a:lnTo>
                    <a:pt x="12061" y="1817"/>
                  </a:lnTo>
                  <a:cubicBezTo>
                    <a:pt x="12061" y="1709"/>
                    <a:pt x="12012" y="1622"/>
                    <a:pt x="11953" y="1622"/>
                  </a:cubicBezTo>
                  <a:lnTo>
                    <a:pt x="11507" y="1622"/>
                  </a:lnTo>
                  <a:cubicBezTo>
                    <a:pt x="11447" y="1622"/>
                    <a:pt x="11399" y="1709"/>
                    <a:pt x="11399" y="1817"/>
                  </a:cubicBezTo>
                  <a:lnTo>
                    <a:pt x="11399" y="6920"/>
                  </a:lnTo>
                  <a:cubicBezTo>
                    <a:pt x="11399" y="7039"/>
                    <a:pt x="11341" y="7129"/>
                    <a:pt x="11276" y="7112"/>
                  </a:cubicBezTo>
                  <a:lnTo>
                    <a:pt x="9438" y="6637"/>
                  </a:lnTo>
                  <a:cubicBezTo>
                    <a:pt x="9372" y="6620"/>
                    <a:pt x="9322" y="6517"/>
                    <a:pt x="9322" y="6397"/>
                  </a:cubicBezTo>
                  <a:lnTo>
                    <a:pt x="9322" y="1768"/>
                  </a:lnTo>
                  <a:cubicBezTo>
                    <a:pt x="9322" y="1687"/>
                    <a:pt x="9358" y="1622"/>
                    <a:pt x="9403" y="1622"/>
                  </a:cubicBezTo>
                  <a:lnTo>
                    <a:pt x="9634" y="1622"/>
                  </a:lnTo>
                  <a:cubicBezTo>
                    <a:pt x="9704" y="1622"/>
                    <a:pt x="9757" y="1504"/>
                    <a:pt x="9740" y="1382"/>
                  </a:cubicBezTo>
                  <a:lnTo>
                    <a:pt x="9573" y="149"/>
                  </a:lnTo>
                  <a:cubicBezTo>
                    <a:pt x="9561" y="62"/>
                    <a:pt x="9518" y="0"/>
                    <a:pt x="9469" y="0"/>
                  </a:cubicBezTo>
                  <a:lnTo>
                    <a:pt x="3814" y="0"/>
                  </a:lnTo>
                  <a:close/>
                  <a:moveTo>
                    <a:pt x="6792" y="1622"/>
                  </a:moveTo>
                  <a:lnTo>
                    <a:pt x="8483" y="1622"/>
                  </a:lnTo>
                  <a:cubicBezTo>
                    <a:pt x="8618" y="1622"/>
                    <a:pt x="8728" y="1820"/>
                    <a:pt x="8728" y="2063"/>
                  </a:cubicBezTo>
                  <a:lnTo>
                    <a:pt x="8728" y="6126"/>
                  </a:lnTo>
                  <a:cubicBezTo>
                    <a:pt x="8728" y="6444"/>
                    <a:pt x="8702" y="6761"/>
                    <a:pt x="8652" y="7066"/>
                  </a:cubicBezTo>
                  <a:lnTo>
                    <a:pt x="8233" y="9592"/>
                  </a:lnTo>
                  <a:cubicBezTo>
                    <a:pt x="8202" y="9780"/>
                    <a:pt x="8106" y="9907"/>
                    <a:pt x="7997" y="9905"/>
                  </a:cubicBezTo>
                  <a:lnTo>
                    <a:pt x="6789" y="9890"/>
                  </a:lnTo>
                  <a:cubicBezTo>
                    <a:pt x="6655" y="9888"/>
                    <a:pt x="6548" y="9691"/>
                    <a:pt x="6547" y="9449"/>
                  </a:cubicBezTo>
                  <a:lnTo>
                    <a:pt x="6547" y="2063"/>
                  </a:lnTo>
                  <a:cubicBezTo>
                    <a:pt x="6547" y="1820"/>
                    <a:pt x="6657" y="1622"/>
                    <a:pt x="6792" y="1622"/>
                  </a:cubicBezTo>
                  <a:close/>
                  <a:moveTo>
                    <a:pt x="4906" y="1631"/>
                  </a:moveTo>
                  <a:lnTo>
                    <a:pt x="5699" y="1640"/>
                  </a:lnTo>
                  <a:cubicBezTo>
                    <a:pt x="5833" y="1642"/>
                    <a:pt x="5940" y="1840"/>
                    <a:pt x="5940" y="2081"/>
                  </a:cubicBezTo>
                  <a:lnTo>
                    <a:pt x="5940" y="6165"/>
                  </a:lnTo>
                  <a:cubicBezTo>
                    <a:pt x="5940" y="6409"/>
                    <a:pt x="5830" y="6607"/>
                    <a:pt x="5695" y="6607"/>
                  </a:cubicBezTo>
                  <a:lnTo>
                    <a:pt x="4320" y="6607"/>
                  </a:lnTo>
                  <a:cubicBezTo>
                    <a:pt x="4160" y="6607"/>
                    <a:pt x="4044" y="6334"/>
                    <a:pt x="4084" y="6056"/>
                  </a:cubicBezTo>
                  <a:lnTo>
                    <a:pt x="4668" y="1960"/>
                  </a:lnTo>
                  <a:cubicBezTo>
                    <a:pt x="4696" y="1764"/>
                    <a:pt x="4793" y="1629"/>
                    <a:pt x="4906" y="1631"/>
                  </a:cubicBezTo>
                  <a:close/>
                  <a:moveTo>
                    <a:pt x="16305" y="10197"/>
                  </a:moveTo>
                  <a:cubicBezTo>
                    <a:pt x="16321" y="10185"/>
                    <a:pt x="16340" y="10189"/>
                    <a:pt x="16355" y="10216"/>
                  </a:cubicBezTo>
                  <a:lnTo>
                    <a:pt x="17783" y="12802"/>
                  </a:lnTo>
                  <a:cubicBezTo>
                    <a:pt x="17813" y="12857"/>
                    <a:pt x="17802" y="12951"/>
                    <a:pt x="17763" y="12979"/>
                  </a:cubicBezTo>
                  <a:lnTo>
                    <a:pt x="16355" y="13959"/>
                  </a:lnTo>
                  <a:cubicBezTo>
                    <a:pt x="16316" y="13986"/>
                    <a:pt x="16276" y="13933"/>
                    <a:pt x="16276" y="13858"/>
                  </a:cubicBezTo>
                  <a:lnTo>
                    <a:pt x="16276" y="10274"/>
                  </a:lnTo>
                  <a:cubicBezTo>
                    <a:pt x="16276" y="10236"/>
                    <a:pt x="16288" y="10210"/>
                    <a:pt x="16305" y="10197"/>
                  </a:cubicBezTo>
                  <a:close/>
                  <a:moveTo>
                    <a:pt x="17823" y="14257"/>
                  </a:moveTo>
                  <a:cubicBezTo>
                    <a:pt x="17873" y="14223"/>
                    <a:pt x="17925" y="14290"/>
                    <a:pt x="17925" y="14385"/>
                  </a:cubicBezTo>
                  <a:lnTo>
                    <a:pt x="17925" y="16777"/>
                  </a:lnTo>
                  <a:cubicBezTo>
                    <a:pt x="17925" y="16851"/>
                    <a:pt x="17892" y="16911"/>
                    <a:pt x="17850" y="16911"/>
                  </a:cubicBezTo>
                  <a:lnTo>
                    <a:pt x="14187" y="16911"/>
                  </a:lnTo>
                  <a:cubicBezTo>
                    <a:pt x="14152" y="16911"/>
                    <a:pt x="14142" y="16824"/>
                    <a:pt x="14175" y="16801"/>
                  </a:cubicBezTo>
                  <a:lnTo>
                    <a:pt x="15078" y="16171"/>
                  </a:lnTo>
                  <a:cubicBezTo>
                    <a:pt x="15107" y="16151"/>
                    <a:pt x="15140" y="16179"/>
                    <a:pt x="15150" y="16232"/>
                  </a:cubicBezTo>
                  <a:lnTo>
                    <a:pt x="15169" y="16323"/>
                  </a:lnTo>
                  <a:cubicBezTo>
                    <a:pt x="15181" y="16382"/>
                    <a:pt x="15210" y="16421"/>
                    <a:pt x="15245" y="16421"/>
                  </a:cubicBezTo>
                  <a:lnTo>
                    <a:pt x="16185" y="16421"/>
                  </a:lnTo>
                  <a:cubicBezTo>
                    <a:pt x="16235" y="16421"/>
                    <a:pt x="16276" y="16347"/>
                    <a:pt x="16276" y="16256"/>
                  </a:cubicBezTo>
                  <a:lnTo>
                    <a:pt x="16276" y="15450"/>
                  </a:lnTo>
                  <a:cubicBezTo>
                    <a:pt x="16276" y="15382"/>
                    <a:pt x="16298" y="15322"/>
                    <a:pt x="16333" y="15298"/>
                  </a:cubicBezTo>
                  <a:lnTo>
                    <a:pt x="17823" y="14257"/>
                  </a:lnTo>
                  <a:close/>
                  <a:moveTo>
                    <a:pt x="3453" y="15325"/>
                  </a:moveTo>
                  <a:cubicBezTo>
                    <a:pt x="4222" y="15325"/>
                    <a:pt x="4845" y="16448"/>
                    <a:pt x="4845" y="17836"/>
                  </a:cubicBezTo>
                  <a:cubicBezTo>
                    <a:pt x="4845" y="19223"/>
                    <a:pt x="4222" y="20349"/>
                    <a:pt x="3453" y="20349"/>
                  </a:cubicBezTo>
                  <a:cubicBezTo>
                    <a:pt x="2683" y="20349"/>
                    <a:pt x="2059" y="19223"/>
                    <a:pt x="2059" y="17836"/>
                  </a:cubicBezTo>
                  <a:cubicBezTo>
                    <a:pt x="2059" y="16448"/>
                    <a:pt x="2683" y="15325"/>
                    <a:pt x="3453" y="15325"/>
                  </a:cubicBezTo>
                  <a:close/>
                </a:path>
              </a:pathLst>
            </a:custGeom>
            <a:solidFill>
              <a:srgbClr val="FF93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  <p:sp>
          <p:nvSpPr>
            <p:cNvPr id="178" name="화살표"/>
            <p:cNvSpPr/>
            <p:nvPr/>
          </p:nvSpPr>
          <p:spPr>
            <a:xfrm rot="2700000">
              <a:off x="3450002" y="3914870"/>
              <a:ext cx="808940" cy="203011"/>
            </a:xfrm>
            <a:prstGeom prst="rightArrow">
              <a:avLst>
                <a:gd name="adj1" fmla="val 32000"/>
                <a:gd name="adj2" fmla="val 152395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b="1" dirty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Light" pitchFamily="2" charset="-127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uiExpand="1" build="p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794</Words>
  <Application>Microsoft Office PowerPoint</Application>
  <PresentationFormat>사용자 지정</PresentationFormat>
  <Paragraphs>171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KoPubWorldDotum</vt:lpstr>
      <vt:lpstr>KoPubWorld돋움체 Bold</vt:lpstr>
      <vt:lpstr>Nanum Gothic ExtraBold</vt:lpstr>
      <vt:lpstr>Nanum Gothic</vt:lpstr>
      <vt:lpstr>KoPubWorldDotum Medium</vt:lpstr>
      <vt:lpstr>KoPubWorld돋움체 Medium</vt:lpstr>
      <vt:lpstr>D2Coding</vt:lpstr>
      <vt:lpstr>ModernPortfolio</vt:lpstr>
      <vt:lpstr>Chapter 4. 분할정복(Divide &amp; Conquer)</vt:lpstr>
      <vt:lpstr>목차</vt:lpstr>
      <vt:lpstr>4-0. 기초 이론</vt:lpstr>
      <vt:lpstr>4-1. 최대 부분 배열 문제</vt:lpstr>
      <vt:lpstr>문제 요약 - 불도저가 움직이는 방법</vt:lpstr>
      <vt:lpstr>해결 방법 찾기</vt:lpstr>
      <vt:lpstr>해결 방법 찾기 - 케이스 #1</vt:lpstr>
      <vt:lpstr>해결 방법 찾기 - 케이스 #2</vt:lpstr>
      <vt:lpstr>해결 방법 찾기 - 케이스 #3</vt:lpstr>
      <vt:lpstr>해결 방법 찾기 - 점화식 만들기</vt:lpstr>
      <vt:lpstr>해결 방법 찾기 - sum_a, sum_b 예제</vt:lpstr>
      <vt:lpstr>코드로 옮기기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윤원 남</cp:lastModifiedBy>
  <cp:revision>9</cp:revision>
  <cp:lastPrinted>2019-04-07T08:37:03Z</cp:lastPrinted>
  <dcterms:modified xsi:type="dcterms:W3CDTF">2019-08-04T14:17:45Z</dcterms:modified>
</cp:coreProperties>
</file>