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23" r:id="rId3"/>
    <p:sldId id="319" r:id="rId4"/>
    <p:sldId id="324" r:id="rId5"/>
    <p:sldId id="325" r:id="rId6"/>
    <p:sldId id="326" r:id="rId7"/>
    <p:sldId id="327" r:id="rId8"/>
    <p:sldId id="328" r:id="rId9"/>
    <p:sldId id="320" r:id="rId10"/>
    <p:sldId id="329" r:id="rId11"/>
    <p:sldId id="330" r:id="rId12"/>
    <p:sldId id="331" r:id="rId13"/>
    <p:sldId id="332" r:id="rId14"/>
    <p:sldId id="321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22" r:id="rId23"/>
    <p:sldId id="340" r:id="rId24"/>
    <p:sldId id="341" r:id="rId25"/>
    <p:sldId id="342" r:id="rId26"/>
    <p:sldId id="343" r:id="rId27"/>
    <p:sldId id="345" r:id="rId28"/>
    <p:sldId id="344" r:id="rId29"/>
    <p:sldId id="346" r:id="rId30"/>
    <p:sldId id="347" r:id="rId31"/>
    <p:sldId id="348" r:id="rId32"/>
    <p:sldId id="349" r:id="rId33"/>
    <p:sldId id="350" r:id="rId34"/>
    <p:sldId id="35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C9D3"/>
    <a:srgbClr val="5B9BD5"/>
    <a:srgbClr val="FFA164"/>
    <a:srgbClr val="FF5050"/>
    <a:srgbClr val="99374E"/>
    <a:srgbClr val="000101"/>
    <a:srgbClr val="4C5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0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C562-5E7C-42F9-9394-CE33ADB070C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8706289" y="2285999"/>
            <a:ext cx="2306" cy="45720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6350"/>
            <a:ext cx="4251707" cy="2997972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042476" y="291979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544361" y="299162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44360" y="40840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544360" y="521030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01226" y="29916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 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9681" y="40963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01226" y="52349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496789"/>
            <a:ext cx="1576614" cy="9416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020533" y="2841179"/>
            <a:ext cx="373017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20151813 </a:t>
            </a:r>
          </a:p>
          <a:p>
            <a:pPr lvl="0"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노태원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265030" y="2229054"/>
            <a:ext cx="439763" cy="439763"/>
            <a:chOff x="4383803" y="3944581"/>
            <a:chExt cx="863816" cy="863816"/>
          </a:xfrm>
        </p:grpSpPr>
        <p:sp>
          <p:nvSpPr>
            <p:cNvPr id="64" name="타원 63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5" name="Freeform 11"/>
            <p:cNvSpPr>
              <a:spLocks noEditPoints="1"/>
            </p:cNvSpPr>
            <p:nvPr/>
          </p:nvSpPr>
          <p:spPr bwMode="auto">
            <a:xfrm>
              <a:off x="4667916" y="4195034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8544360" y="63016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36D07F-FBC9-4EC7-A292-BD781664E86B}"/>
              </a:ext>
            </a:extLst>
          </p:cNvPr>
          <p:cNvSpPr txBox="1"/>
          <p:nvPr/>
        </p:nvSpPr>
        <p:spPr>
          <a:xfrm>
            <a:off x="2857355" y="6322376"/>
            <a:ext cx="554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3514FB8F-596D-48AF-B579-F9BA4BA34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2" y="1302582"/>
            <a:ext cx="1693557" cy="11935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8ACF85-78D5-4545-B65B-EC1E74C5BAE3}"/>
              </a:ext>
            </a:extLst>
          </p:cNvPr>
          <p:cNvSpPr txBox="1"/>
          <p:nvPr/>
        </p:nvSpPr>
        <p:spPr>
          <a:xfrm>
            <a:off x="5699549" y="1472119"/>
            <a:ext cx="6076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: </a:t>
            </a:r>
            <a:r>
              <a:rPr lang="ko-KR" altLang="en-US" sz="2500" b="1" dirty="0"/>
              <a:t>사건 </a:t>
            </a:r>
            <a:r>
              <a:rPr lang="en-US" altLang="ko-KR" sz="2500" b="1" dirty="0"/>
              <a:t>A</a:t>
            </a:r>
            <a:r>
              <a:rPr lang="ko-KR" altLang="en-US" sz="2500" b="1" dirty="0"/>
              <a:t>가 일어날 경우</a:t>
            </a:r>
            <a:endParaRPr lang="en-US" altLang="ko-KR" sz="2500" b="1" dirty="0"/>
          </a:p>
          <a:p>
            <a:r>
              <a:rPr lang="en-US" altLang="ko-KR" sz="2500" b="1" dirty="0"/>
              <a:t>: </a:t>
            </a:r>
            <a:r>
              <a:rPr lang="ko-KR" altLang="en-US" sz="2500" b="1" dirty="0"/>
              <a:t>사건 </a:t>
            </a:r>
            <a:r>
              <a:rPr lang="en-US" altLang="ko-KR" sz="2500" b="1" dirty="0"/>
              <a:t>A</a:t>
            </a:r>
            <a:r>
              <a:rPr lang="ko-KR" altLang="en-US" sz="2500" b="1" dirty="0"/>
              <a:t>가 일어나지 않는 경우</a:t>
            </a:r>
            <a:endParaRPr lang="en-US" altLang="ko-KR" sz="2500" b="1" dirty="0"/>
          </a:p>
        </p:txBody>
      </p:sp>
      <p:pic>
        <p:nvPicPr>
          <p:cNvPr id="8" name="그림 7" descr="개체이(가) 표시된 사진&#10;&#10;자동 생성된 설명">
            <a:extLst>
              <a:ext uri="{FF2B5EF4-FFF2-40B4-BE49-F238E27FC236}">
                <a16:creationId xmlns:a16="http://schemas.microsoft.com/office/drawing/2014/main" id="{47C6EFBE-E17B-42BF-91E8-BAEF11D60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72" y="2802770"/>
            <a:ext cx="4806465" cy="11935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A7C4C0-741F-461A-97B3-5C40A2D62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1" y="4520936"/>
            <a:ext cx="3296993" cy="16372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8977DC-A911-4080-BBA1-29E0F13EF1B8}"/>
              </a:ext>
            </a:extLst>
          </p:cNvPr>
          <p:cNvSpPr txBox="1"/>
          <p:nvPr/>
        </p:nvSpPr>
        <p:spPr>
          <a:xfrm>
            <a:off x="7327376" y="4607028"/>
            <a:ext cx="4529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err="1">
                <a:solidFill>
                  <a:srgbClr val="00B050"/>
                </a:solidFill>
              </a:rPr>
              <a:t>기대값</a:t>
            </a:r>
            <a:r>
              <a:rPr lang="en-US" altLang="ko-KR" sz="4500" b="1" dirty="0">
                <a:solidFill>
                  <a:srgbClr val="00B050"/>
                </a:solidFill>
              </a:rPr>
              <a:t> = </a:t>
            </a:r>
            <a:r>
              <a:rPr lang="ko-KR" altLang="en-US" sz="4500" b="1" dirty="0">
                <a:solidFill>
                  <a:srgbClr val="00B050"/>
                </a:solidFill>
              </a:rPr>
              <a:t>확률</a:t>
            </a:r>
            <a:endParaRPr lang="en-US" altLang="ko-KR" sz="4500" b="1" dirty="0">
              <a:solidFill>
                <a:srgbClr val="00B050"/>
              </a:solidFill>
            </a:endParaRPr>
          </a:p>
          <a:p>
            <a:pPr algn="ctr"/>
            <a:r>
              <a:rPr lang="en-US" altLang="ko-KR" sz="4500" b="1" dirty="0">
                <a:solidFill>
                  <a:srgbClr val="00B050"/>
                </a:solidFill>
              </a:rPr>
              <a:t>(</a:t>
            </a:r>
            <a:r>
              <a:rPr lang="ko-KR" altLang="en-US" sz="4500" b="1" dirty="0">
                <a:solidFill>
                  <a:srgbClr val="00B050"/>
                </a:solidFill>
              </a:rPr>
              <a:t>사건 각각</a:t>
            </a:r>
            <a:r>
              <a:rPr lang="en-US" altLang="ko-KR" sz="4500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22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ACF85-78D5-4545-B65B-EC1E74C5BAE3}"/>
              </a:ext>
            </a:extLst>
          </p:cNvPr>
          <p:cNvSpPr txBox="1"/>
          <p:nvPr/>
        </p:nvSpPr>
        <p:spPr>
          <a:xfrm>
            <a:off x="4218662" y="1472119"/>
            <a:ext cx="75570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N</a:t>
            </a:r>
            <a:r>
              <a:rPr lang="ko-KR" altLang="en-US" sz="2500" b="1" dirty="0"/>
              <a:t>번 동전 던지는 시행 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앞면이 몇 번 나올지 궁금하다</a:t>
            </a:r>
            <a:r>
              <a:rPr lang="en-US" altLang="ko-KR" sz="2500" b="1" dirty="0"/>
              <a:t>.</a:t>
            </a:r>
          </a:p>
          <a:p>
            <a:endParaRPr lang="en-US" altLang="ko-KR" sz="25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8977DC-A911-4080-BBA1-29E0F13EF1B8}"/>
              </a:ext>
            </a:extLst>
          </p:cNvPr>
          <p:cNvSpPr txBox="1"/>
          <p:nvPr/>
        </p:nvSpPr>
        <p:spPr>
          <a:xfrm>
            <a:off x="4481561" y="4872659"/>
            <a:ext cx="63385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00B050"/>
                </a:solidFill>
              </a:rPr>
              <a:t>모든 지표확률 변수의 </a:t>
            </a:r>
            <a:endParaRPr lang="en-US" altLang="ko-KR" sz="3500" b="1" dirty="0">
              <a:solidFill>
                <a:srgbClr val="00B050"/>
              </a:solidFill>
            </a:endParaRPr>
          </a:p>
          <a:p>
            <a:pPr algn="ctr"/>
            <a:r>
              <a:rPr lang="ko-KR" altLang="en-US" sz="3500" b="1" dirty="0" err="1">
                <a:solidFill>
                  <a:srgbClr val="00B050"/>
                </a:solidFill>
              </a:rPr>
              <a:t>기대값을</a:t>
            </a:r>
            <a:r>
              <a:rPr lang="ko-KR" altLang="en-US" sz="3500" b="1" dirty="0">
                <a:solidFill>
                  <a:srgbClr val="00B050"/>
                </a:solidFill>
              </a:rPr>
              <a:t> 더한다</a:t>
            </a:r>
            <a:r>
              <a:rPr lang="en-US" altLang="ko-KR" sz="3500" b="1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65E5C3-CFF1-4F91-ABB2-CA86F7A6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96" y="2841179"/>
            <a:ext cx="4227776" cy="18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6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ACF85-78D5-4545-B65B-EC1E74C5BAE3}"/>
              </a:ext>
            </a:extLst>
          </p:cNvPr>
          <p:cNvSpPr txBox="1"/>
          <p:nvPr/>
        </p:nvSpPr>
        <p:spPr>
          <a:xfrm>
            <a:off x="4218662" y="1472119"/>
            <a:ext cx="7557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N</a:t>
            </a:r>
            <a:r>
              <a:rPr lang="ko-KR" altLang="en-US" sz="2500" b="1" dirty="0"/>
              <a:t>번 동전 던지는 시행 </a:t>
            </a:r>
            <a:endParaRPr lang="en-US" altLang="ko-KR" sz="2500" b="1" dirty="0"/>
          </a:p>
          <a:p>
            <a:endParaRPr lang="en-US" altLang="ko-KR" sz="2500" b="1" dirty="0"/>
          </a:p>
        </p:txBody>
      </p:sp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80A72A86-5F72-45BA-9352-2AA5B2CF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13" y="2266788"/>
            <a:ext cx="3521411" cy="31173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65D198-0380-4393-A108-9620111ADD45}"/>
              </a:ext>
            </a:extLst>
          </p:cNvPr>
          <p:cNvSpPr txBox="1"/>
          <p:nvPr/>
        </p:nvSpPr>
        <p:spPr>
          <a:xfrm>
            <a:off x="3746860" y="5276051"/>
            <a:ext cx="6708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solidFill>
                  <a:srgbClr val="00B050"/>
                </a:solidFill>
              </a:rPr>
              <a:t>기대값의</a:t>
            </a:r>
            <a:r>
              <a:rPr lang="ko-KR" altLang="en-US" sz="3000" b="1" dirty="0">
                <a:solidFill>
                  <a:srgbClr val="00B050"/>
                </a:solidFill>
              </a:rPr>
              <a:t> 선형성을 이용</a:t>
            </a:r>
            <a:endParaRPr lang="en-US" altLang="ko-KR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6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ACF85-78D5-4545-B65B-EC1E74C5BAE3}"/>
              </a:ext>
            </a:extLst>
          </p:cNvPr>
          <p:cNvSpPr txBox="1"/>
          <p:nvPr/>
        </p:nvSpPr>
        <p:spPr>
          <a:xfrm>
            <a:off x="4218662" y="1472119"/>
            <a:ext cx="75570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지표 확률 변수를 이용한 고용 문제 분석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endParaRPr lang="en-US" altLang="ko-KR" sz="2500" b="1" dirty="0"/>
          </a:p>
          <a:p>
            <a:r>
              <a:rPr lang="en-US" altLang="ko-KR" sz="2500" b="1" dirty="0"/>
              <a:t>E[X] = </a:t>
            </a:r>
            <a:r>
              <a:rPr lang="ko-KR" altLang="en-US" sz="2500" b="1" dirty="0"/>
              <a:t>뽑히는 인원의 평균치</a:t>
            </a:r>
            <a:endParaRPr lang="en-US" altLang="ko-KR" sz="2500" b="1" dirty="0"/>
          </a:p>
        </p:txBody>
      </p:sp>
      <p:pic>
        <p:nvPicPr>
          <p:cNvPr id="6" name="그림 5" descr="실내이(가) 표시된 사진&#10;&#10;자동 생성된 설명">
            <a:extLst>
              <a:ext uri="{FF2B5EF4-FFF2-40B4-BE49-F238E27FC236}">
                <a16:creationId xmlns:a16="http://schemas.microsoft.com/office/drawing/2014/main" id="{306A51BB-FD4D-4EF1-B7B7-68941AEF7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01" y="2926753"/>
            <a:ext cx="4082635" cy="246847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4C8F02D-909A-4813-B692-30A745160795}"/>
              </a:ext>
            </a:extLst>
          </p:cNvPr>
          <p:cNvSpPr/>
          <p:nvPr/>
        </p:nvSpPr>
        <p:spPr>
          <a:xfrm>
            <a:off x="7472566" y="3701570"/>
            <a:ext cx="581009" cy="789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46C27D5-596E-407E-936F-09AF0B8A1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575" y="2803508"/>
            <a:ext cx="4105848" cy="25917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50DBF9-E138-4B20-BA42-05F1B15FF54D}"/>
              </a:ext>
            </a:extLst>
          </p:cNvPr>
          <p:cNvSpPr txBox="1"/>
          <p:nvPr/>
        </p:nvSpPr>
        <p:spPr>
          <a:xfrm>
            <a:off x="3931236" y="5395227"/>
            <a:ext cx="7557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알고리즘을 이용하면 고용비용이 감소</a:t>
            </a:r>
            <a:endParaRPr lang="en-US" altLang="ko-KR" sz="35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3500" b="1" dirty="0">
                <a:solidFill>
                  <a:srgbClr val="C00000"/>
                </a:solidFill>
              </a:rPr>
              <a:t>N * C</a:t>
            </a:r>
            <a:r>
              <a:rPr lang="en-US" altLang="ko-KR" sz="2000" b="1" dirty="0">
                <a:solidFill>
                  <a:srgbClr val="C00000"/>
                </a:solidFill>
              </a:rPr>
              <a:t>h     </a:t>
            </a:r>
            <a:r>
              <a:rPr lang="en-US" altLang="ko-KR" sz="3000" b="1" dirty="0">
                <a:solidFill>
                  <a:srgbClr val="C00000"/>
                </a:solidFill>
              </a:rPr>
              <a:t>-&gt; </a:t>
            </a:r>
            <a:r>
              <a:rPr lang="en-US" altLang="ko-KR" sz="35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>
                <a:solidFill>
                  <a:srgbClr val="C00000"/>
                </a:solidFill>
              </a:rPr>
              <a:t>h</a:t>
            </a:r>
            <a:r>
              <a:rPr lang="en-US" altLang="ko-KR" sz="3500" b="1" dirty="0">
                <a:solidFill>
                  <a:srgbClr val="C00000"/>
                </a:solidFill>
              </a:rPr>
              <a:t> * ln(n)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43B7B5E-D6DD-4019-AD75-2C037A1ED967}"/>
              </a:ext>
            </a:extLst>
          </p:cNvPr>
          <p:cNvSpPr/>
          <p:nvPr/>
        </p:nvSpPr>
        <p:spPr>
          <a:xfrm>
            <a:off x="7196385" y="5793967"/>
            <a:ext cx="554244" cy="61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8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CAC116-FD2A-4E5C-BF47-6A87B411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42" y="2636049"/>
            <a:ext cx="8507765" cy="34750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이전에 나온 고용문제에서 </a:t>
            </a:r>
            <a:endParaRPr lang="en-US" altLang="ko-KR" sz="2500" b="1" dirty="0"/>
          </a:p>
          <a:p>
            <a:r>
              <a:rPr lang="ko-KR" altLang="en-US" sz="2500" b="1" dirty="0"/>
              <a:t>    배열의 순서를 무작위로 배치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68859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배열을 임의의 순서로 뒤바꾸기</a:t>
            </a:r>
            <a:endParaRPr lang="en-US" altLang="ko-KR" sz="25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DCF071-4B68-43EE-84E1-3540FF28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30" y="2495420"/>
            <a:ext cx="5293614" cy="33148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CAA05B-4D9E-4A9B-A011-0BD5B4BF9B84}"/>
              </a:ext>
            </a:extLst>
          </p:cNvPr>
          <p:cNvSpPr txBox="1"/>
          <p:nvPr/>
        </p:nvSpPr>
        <p:spPr>
          <a:xfrm>
            <a:off x="4382898" y="6009556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1~n*n*n</a:t>
            </a:r>
            <a:r>
              <a:rPr lang="ko-KR" altLang="en-US" sz="2500" b="1" dirty="0"/>
              <a:t>까지의 수중에 임의의 수로 결정됨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73513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배열을 임의의 순서로 뒤바꾸기</a:t>
            </a:r>
            <a:endParaRPr lang="en-US" altLang="ko-KR" sz="25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DCF071-4B68-43EE-84E1-3540FF28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30" y="2495420"/>
            <a:ext cx="5293614" cy="33148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CAA05B-4D9E-4A9B-A011-0BD5B4BF9B84}"/>
              </a:ext>
            </a:extLst>
          </p:cNvPr>
          <p:cNvSpPr txBox="1"/>
          <p:nvPr/>
        </p:nvSpPr>
        <p:spPr>
          <a:xfrm>
            <a:off x="4382898" y="6009556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1~n*n*n</a:t>
            </a:r>
            <a:r>
              <a:rPr lang="ko-KR" altLang="en-US" sz="2500" b="1" dirty="0"/>
              <a:t>까지의 수중에 임의의 수로 결정됨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11826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배열을 임의의 순서로 뒤바꾸기</a:t>
            </a:r>
            <a:endParaRPr lang="en-US" altLang="ko-KR" sz="2500" b="1" dirty="0"/>
          </a:p>
        </p:txBody>
      </p:sp>
      <p:pic>
        <p:nvPicPr>
          <p:cNvPr id="3" name="그림 2" descr="개체, 손목시계이(가) 표시된 사진&#10;&#10;자동 생성된 설명">
            <a:extLst>
              <a:ext uri="{FF2B5EF4-FFF2-40B4-BE49-F238E27FC236}">
                <a16:creationId xmlns:a16="http://schemas.microsoft.com/office/drawing/2014/main" id="{A054D1DB-430E-4012-B01C-9FEB47D2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93" y="4908441"/>
            <a:ext cx="1363963" cy="600144"/>
          </a:xfrm>
          <a:prstGeom prst="rect">
            <a:avLst/>
          </a:prstGeom>
        </p:spPr>
      </p:pic>
      <p:pic>
        <p:nvPicPr>
          <p:cNvPr id="8" name="그림 7" descr="개체, 시계, 손목시계이(가) 표시된 사진&#10;&#10;자동 생성된 설명">
            <a:extLst>
              <a:ext uri="{FF2B5EF4-FFF2-40B4-BE49-F238E27FC236}">
                <a16:creationId xmlns:a16="http://schemas.microsoft.com/office/drawing/2014/main" id="{99F04603-4DD9-4263-80FD-21022B9CC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55" y="2200035"/>
            <a:ext cx="1592020" cy="613792"/>
          </a:xfrm>
          <a:prstGeom prst="rect">
            <a:avLst/>
          </a:prstGeom>
        </p:spPr>
      </p:pic>
      <p:pic>
        <p:nvPicPr>
          <p:cNvPr id="10" name="그림 9" descr="장치, 측정기, 개체이(가) 표시된 사진&#10;&#10;자동 생성된 설명">
            <a:extLst>
              <a:ext uri="{FF2B5EF4-FFF2-40B4-BE49-F238E27FC236}">
                <a16:creationId xmlns:a16="http://schemas.microsoft.com/office/drawing/2014/main" id="{9F0F08FB-BBFB-4D9D-A6B2-48F8F72B6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19" y="3576233"/>
            <a:ext cx="2130513" cy="600144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D1BD53-664A-418F-AEDE-6635380BFA42}"/>
              </a:ext>
            </a:extLst>
          </p:cNvPr>
          <p:cNvSpPr/>
          <p:nvPr/>
        </p:nvSpPr>
        <p:spPr>
          <a:xfrm>
            <a:off x="7486577" y="2966319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37B1656-0314-4688-AB43-2FD29B4A7491}"/>
              </a:ext>
            </a:extLst>
          </p:cNvPr>
          <p:cNvSpPr/>
          <p:nvPr/>
        </p:nvSpPr>
        <p:spPr>
          <a:xfrm>
            <a:off x="7444818" y="4365305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6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배열을 임의의 순서로 뒤바꾸기</a:t>
            </a:r>
            <a:endParaRPr lang="en-US" altLang="ko-KR" sz="2500" b="1" dirty="0"/>
          </a:p>
        </p:txBody>
      </p:sp>
      <p:pic>
        <p:nvPicPr>
          <p:cNvPr id="3" name="그림 2" descr="개체, 손목시계이(가) 표시된 사진&#10;&#10;자동 생성된 설명">
            <a:extLst>
              <a:ext uri="{FF2B5EF4-FFF2-40B4-BE49-F238E27FC236}">
                <a16:creationId xmlns:a16="http://schemas.microsoft.com/office/drawing/2014/main" id="{A054D1DB-430E-4012-B01C-9FEB47D2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93" y="4908441"/>
            <a:ext cx="1363963" cy="600144"/>
          </a:xfrm>
          <a:prstGeom prst="rect">
            <a:avLst/>
          </a:prstGeom>
        </p:spPr>
      </p:pic>
      <p:pic>
        <p:nvPicPr>
          <p:cNvPr id="8" name="그림 7" descr="개체, 시계, 손목시계이(가) 표시된 사진&#10;&#10;자동 생성된 설명">
            <a:extLst>
              <a:ext uri="{FF2B5EF4-FFF2-40B4-BE49-F238E27FC236}">
                <a16:creationId xmlns:a16="http://schemas.microsoft.com/office/drawing/2014/main" id="{99F04603-4DD9-4263-80FD-21022B9CC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55" y="2200035"/>
            <a:ext cx="1592020" cy="613792"/>
          </a:xfrm>
          <a:prstGeom prst="rect">
            <a:avLst/>
          </a:prstGeom>
        </p:spPr>
      </p:pic>
      <p:pic>
        <p:nvPicPr>
          <p:cNvPr id="10" name="그림 9" descr="장치, 측정기, 개체이(가) 표시된 사진&#10;&#10;자동 생성된 설명">
            <a:extLst>
              <a:ext uri="{FF2B5EF4-FFF2-40B4-BE49-F238E27FC236}">
                <a16:creationId xmlns:a16="http://schemas.microsoft.com/office/drawing/2014/main" id="{9F0F08FB-BBFB-4D9D-A6B2-48F8F72B6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19" y="3576233"/>
            <a:ext cx="2130513" cy="600144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D1BD53-664A-418F-AEDE-6635380BFA42}"/>
              </a:ext>
            </a:extLst>
          </p:cNvPr>
          <p:cNvSpPr/>
          <p:nvPr/>
        </p:nvSpPr>
        <p:spPr>
          <a:xfrm>
            <a:off x="7486577" y="2966319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37B1656-0314-4688-AB43-2FD29B4A7491}"/>
              </a:ext>
            </a:extLst>
          </p:cNvPr>
          <p:cNvSpPr/>
          <p:nvPr/>
        </p:nvSpPr>
        <p:spPr>
          <a:xfrm>
            <a:off x="7444818" y="4365305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5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완전히 동일한 순열을 얻을 확률</a:t>
            </a:r>
            <a:endParaRPr lang="en-US" altLang="ko-KR" sz="2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3C01C1-61A2-468A-A401-ECA9DC02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661" y="2439439"/>
            <a:ext cx="6839473" cy="2478735"/>
          </a:xfrm>
          <a:prstGeom prst="rect">
            <a:avLst/>
          </a:prstGeom>
        </p:spPr>
      </p:pic>
      <p:pic>
        <p:nvPicPr>
          <p:cNvPr id="15" name="그림 14" descr="장치이(가) 표시된 사진&#10;&#10;자동 생성된 설명">
            <a:extLst>
              <a:ext uri="{FF2B5EF4-FFF2-40B4-BE49-F238E27FC236}">
                <a16:creationId xmlns:a16="http://schemas.microsoft.com/office/drawing/2014/main" id="{9F83EF99-3819-4BC5-ACB8-40083F757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32" y="5395228"/>
            <a:ext cx="6675234" cy="1235876"/>
          </a:xfrm>
          <a:prstGeom prst="rect">
            <a:avLst/>
          </a:prstGeom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88597BE3-9909-48C7-BF45-FEDF91B610DB}"/>
              </a:ext>
            </a:extLst>
          </p:cNvPr>
          <p:cNvSpPr/>
          <p:nvPr/>
        </p:nvSpPr>
        <p:spPr>
          <a:xfrm>
            <a:off x="7486578" y="4837861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2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7E7B6-E317-4F76-B5C1-0DCD81881178}"/>
              </a:ext>
            </a:extLst>
          </p:cNvPr>
          <p:cNvSpPr txBox="1"/>
          <p:nvPr/>
        </p:nvSpPr>
        <p:spPr>
          <a:xfrm>
            <a:off x="4005992" y="1216875"/>
            <a:ext cx="7965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직업소개소에서 매일 지원자를 한 명씩 보냄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각 지원자를 면담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그 지원자가 현재 직원보다 일을 더 잘할 것 같다 </a:t>
            </a:r>
            <a:r>
              <a:rPr lang="en-US" altLang="ko-KR" sz="2400" dirty="0"/>
              <a:t>!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 현재 직원을 해고하고 새로운 지원자를 고용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2057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부분 배열 순열을 포함할 확률</a:t>
            </a:r>
            <a:endParaRPr lang="en-US" altLang="ko-KR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FCCA36-8924-4781-B94B-DA76A327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830" y="2209151"/>
            <a:ext cx="7914755" cy="149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D3BFB7-F0EC-4297-B636-7E2C0A171A1C}"/>
              </a:ext>
            </a:extLst>
          </p:cNvPr>
          <p:cNvSpPr txBox="1"/>
          <p:nvPr/>
        </p:nvSpPr>
        <p:spPr>
          <a:xfrm>
            <a:off x="4113687" y="4235111"/>
            <a:ext cx="75570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(n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–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+1)! / n!</a:t>
            </a:r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2600" b="1" dirty="0"/>
              <a:t>[</a:t>
            </a:r>
            <a:r>
              <a:rPr lang="ko-KR" altLang="en-US" sz="2600" b="1" dirty="0"/>
              <a:t>부분배열 </a:t>
            </a:r>
            <a:r>
              <a:rPr lang="ko-KR" altLang="en-US" sz="2600" b="1" dirty="0" err="1"/>
              <a:t>경우의수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/ </a:t>
            </a:r>
            <a:r>
              <a:rPr lang="ko-KR" altLang="en-US" sz="2600" b="1" dirty="0"/>
              <a:t>전체 경우의 수</a:t>
            </a:r>
            <a:r>
              <a:rPr lang="en-US" altLang="ko-KR" sz="26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1181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부분 배열 순열을 포함할 확률</a:t>
            </a:r>
            <a:endParaRPr lang="en-US" altLang="ko-KR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FCCA36-8924-4781-B94B-DA76A327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830" y="2209151"/>
            <a:ext cx="7914755" cy="149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D3BFB7-F0EC-4297-B636-7E2C0A171A1C}"/>
              </a:ext>
            </a:extLst>
          </p:cNvPr>
          <p:cNvSpPr txBox="1"/>
          <p:nvPr/>
        </p:nvSpPr>
        <p:spPr>
          <a:xfrm>
            <a:off x="4113687" y="4235111"/>
            <a:ext cx="75570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(n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–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+1)! / n!</a:t>
            </a:r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2600" b="1" dirty="0"/>
              <a:t>[</a:t>
            </a:r>
            <a:r>
              <a:rPr lang="ko-KR" altLang="en-US" sz="2600" b="1" dirty="0"/>
              <a:t>부분배열 </a:t>
            </a:r>
            <a:r>
              <a:rPr lang="ko-KR" altLang="en-US" sz="2600" b="1" dirty="0" err="1"/>
              <a:t>경우의수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/ </a:t>
            </a:r>
            <a:r>
              <a:rPr lang="ko-KR" altLang="en-US" sz="2600" b="1" dirty="0"/>
              <a:t>전체 경우의 수</a:t>
            </a:r>
            <a:r>
              <a:rPr lang="en-US" altLang="ko-KR" sz="26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8124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30" y="1875071"/>
            <a:ext cx="8483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한 방에 </a:t>
            </a:r>
            <a:r>
              <a:rPr lang="en-US" altLang="ko-KR" sz="2400" dirty="0"/>
              <a:t>K</a:t>
            </a:r>
            <a:r>
              <a:rPr lang="ko-KR" altLang="en-US" sz="2400" dirty="0"/>
              <a:t>명의 사람들이 있을 때</a:t>
            </a:r>
            <a:r>
              <a:rPr lang="en-US" altLang="ko-KR" sz="2400" dirty="0"/>
              <a:t>, </a:t>
            </a:r>
            <a:r>
              <a:rPr lang="ko-KR" altLang="en-US" sz="2400" dirty="0"/>
              <a:t>생일이 같은 쌍이 있을 확률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공을 주머니에 랜덤하게 집어 넣는 방법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동전을 던져 계속해서 앞면이 나오는 </a:t>
            </a:r>
            <a:r>
              <a:rPr lang="en-US" altLang="ko-KR" sz="2400" dirty="0"/>
              <a:t>“</a:t>
            </a:r>
            <a:r>
              <a:rPr lang="ko-KR" altLang="en-US" sz="2400" dirty="0"/>
              <a:t>연속발생</a:t>
            </a:r>
            <a:r>
              <a:rPr lang="en-US" altLang="ko-KR" sz="2400" dirty="0"/>
              <a:t>” </a:t>
            </a:r>
            <a:r>
              <a:rPr lang="ko-KR" altLang="en-US" sz="2400" dirty="0"/>
              <a:t>분석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모든 지원자를 면접하지 않고 결정을 내리는 변형된 고용 문제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312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310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</a:t>
            </a:r>
            <a:r>
              <a:rPr lang="en-US" altLang="ko-KR" sz="2500" b="1" dirty="0"/>
              <a:t>	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C00000"/>
                </a:solidFill>
              </a:rPr>
              <a:t>Q. </a:t>
            </a:r>
            <a:r>
              <a:rPr lang="ko-KR" altLang="en-US" sz="2800" b="1" dirty="0">
                <a:solidFill>
                  <a:srgbClr val="C00000"/>
                </a:solidFill>
              </a:rPr>
              <a:t>방안에 </a:t>
            </a:r>
            <a:r>
              <a:rPr lang="en-US" altLang="ko-KR" sz="2800" b="1" dirty="0">
                <a:solidFill>
                  <a:srgbClr val="C00000"/>
                </a:solidFill>
              </a:rPr>
              <a:t>K</a:t>
            </a:r>
            <a:r>
              <a:rPr lang="ko-KR" altLang="en-US" sz="2800" b="1" dirty="0">
                <a:solidFill>
                  <a:srgbClr val="C00000"/>
                </a:solidFill>
              </a:rPr>
              <a:t>명의 사람이 있다</a:t>
            </a:r>
            <a:r>
              <a:rPr lang="en-US" altLang="ko-KR" sz="2800" b="1" dirty="0">
                <a:solidFill>
                  <a:srgbClr val="C0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spc="-150" dirty="0">
                <a:solidFill>
                  <a:srgbClr val="C00000"/>
                </a:solidFill>
              </a:rPr>
              <a:t>이 사람들 중에 두명의 생일이 같을 확률이 얼마일까 </a:t>
            </a:r>
            <a:r>
              <a:rPr lang="en-US" altLang="ko-KR" sz="2800" b="1" spc="-15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301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43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solidFill>
                  <a:srgbClr val="C00000"/>
                </a:solidFill>
              </a:rPr>
              <a:t>N = 365</a:t>
            </a:r>
            <a:r>
              <a:rPr lang="ko-KR" altLang="en-US" sz="2800" b="1" spc="-150" dirty="0">
                <a:solidFill>
                  <a:srgbClr val="C00000"/>
                </a:solidFill>
              </a:rPr>
              <a:t>일</a:t>
            </a:r>
            <a:endParaRPr lang="en-US" altLang="ko-KR" sz="28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solidFill>
                  <a:srgbClr val="C00000"/>
                </a:solidFill>
              </a:rPr>
              <a:t>bi :</a:t>
            </a:r>
            <a:r>
              <a:rPr lang="ko-KR" altLang="en-US" sz="2800" b="1" spc="-150" dirty="0">
                <a:solidFill>
                  <a:srgbClr val="C00000"/>
                </a:solidFill>
              </a:rPr>
              <a:t> </a:t>
            </a:r>
            <a:r>
              <a:rPr lang="en-US" altLang="ko-KR" sz="2800" b="1" spc="-150" dirty="0" err="1">
                <a:solidFill>
                  <a:srgbClr val="C00000"/>
                </a:solidFill>
              </a:rPr>
              <a:t>i</a:t>
            </a:r>
            <a:r>
              <a:rPr lang="ko-KR" altLang="en-US" sz="2800" b="1" spc="-150" dirty="0">
                <a:solidFill>
                  <a:srgbClr val="C00000"/>
                </a:solidFill>
              </a:rPr>
              <a:t>번 째 사람의 생일</a:t>
            </a:r>
            <a:r>
              <a:rPr lang="en-US" altLang="ko-KR" sz="2800" b="1" spc="-150" dirty="0">
                <a:solidFill>
                  <a:srgbClr val="C00000"/>
                </a:solidFill>
              </a:rPr>
              <a:t>(1 &lt; b &lt; n) </a:t>
            </a:r>
          </a:p>
          <a:p>
            <a:pPr>
              <a:lnSpc>
                <a:spcPct val="150000"/>
              </a:lnSpc>
            </a:pPr>
            <a:r>
              <a:rPr lang="ko-KR" altLang="en-US" sz="2800" b="1" spc="-150" dirty="0"/>
              <a:t>그렇다면</a:t>
            </a:r>
            <a:r>
              <a:rPr lang="en-US" altLang="ko-KR" sz="2800" b="1" spc="-15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800" b="1" spc="-150" dirty="0"/>
              <a:t>P{bi} = 1/n </a:t>
            </a:r>
          </a:p>
        </p:txBody>
      </p:sp>
    </p:spTree>
    <p:extLst>
      <p:ext uri="{BB962C8B-B14F-4D97-AF65-F5344CB8AC3E}">
        <p14:creationId xmlns:p14="http://schemas.microsoft.com/office/powerpoint/2010/main" val="282972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43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ko-KR" altLang="en-US" sz="2800" b="1" spc="-150" dirty="0"/>
              <a:t>각각 두명의 생일이 독립적이라고 하면</a:t>
            </a:r>
            <a:r>
              <a:rPr lang="en-US" altLang="ko-KR" sz="2800" b="1" spc="-15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P{bi and </a:t>
            </a:r>
            <a:r>
              <a:rPr lang="en-US" altLang="ko-KR" sz="2800" b="1" dirty="0" err="1"/>
              <a:t>bj</a:t>
            </a:r>
            <a:r>
              <a:rPr lang="en-US" altLang="ko-KR" sz="2800" b="1" dirty="0"/>
              <a:t>} = 1/(n*n)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그렇다면 두사람의 생일이 같을 확률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endParaRPr lang="en-US" altLang="ko-KR" sz="28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74ED821-5571-4C93-B07B-7BD5B1DA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09" y="5066760"/>
            <a:ext cx="4299330" cy="15633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888969B-3FB2-4D7E-8D90-042A5132CFDC}"/>
              </a:ext>
            </a:extLst>
          </p:cNvPr>
          <p:cNvSpPr txBox="1"/>
          <p:nvPr/>
        </p:nvSpPr>
        <p:spPr>
          <a:xfrm>
            <a:off x="7881638" y="5142162"/>
            <a:ext cx="394672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특정한 날짜일 필요는 없기 때문에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N</a:t>
            </a:r>
            <a:r>
              <a:rPr lang="ko-KR" altLang="en-US" b="1" dirty="0"/>
              <a:t>일중에 </a:t>
            </a:r>
            <a:r>
              <a:rPr lang="ko-KR" altLang="en-US" b="1" dirty="0" err="1"/>
              <a:t>아무날이나</a:t>
            </a:r>
            <a:r>
              <a:rPr lang="ko-KR" altLang="en-US" b="1" dirty="0"/>
              <a:t> 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68124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30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ko-KR" altLang="en-US" sz="2800" b="1" spc="-150" dirty="0"/>
              <a:t>적어도 두명의 생일이 다를 확률</a:t>
            </a:r>
            <a:endParaRPr lang="en-US" altLang="ko-KR" sz="2800" b="1" spc="-150" dirty="0"/>
          </a:p>
          <a:p>
            <a:pPr>
              <a:lnSpc>
                <a:spcPct val="150000"/>
              </a:lnSpc>
            </a:pPr>
            <a:r>
              <a:rPr lang="en-US" altLang="ko-KR" sz="2800" b="1" spc="-150" dirty="0"/>
              <a:t>= 1</a:t>
            </a:r>
            <a:r>
              <a:rPr lang="ko-KR" altLang="en-US" sz="2800" b="1" spc="-150" dirty="0"/>
              <a:t>에서 모든 생일이 다를 확률을 뺀다</a:t>
            </a:r>
            <a:r>
              <a:rPr lang="en-US" altLang="ko-KR" sz="2800" b="1" spc="-150" dirty="0"/>
              <a:t>.</a:t>
            </a:r>
            <a:endParaRPr lang="en-US" altLang="ko-KR" sz="2800" b="1" dirty="0"/>
          </a:p>
        </p:txBody>
      </p:sp>
      <p:pic>
        <p:nvPicPr>
          <p:cNvPr id="6" name="그림 5" descr="장치이(가) 표시된 사진&#10;&#10;자동 생성된 설명">
            <a:extLst>
              <a:ext uri="{FF2B5EF4-FFF2-40B4-BE49-F238E27FC236}">
                <a16:creationId xmlns:a16="http://schemas.microsoft.com/office/drawing/2014/main" id="{6B97B6A8-7900-4F8D-B85D-B4FDD9180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91" y="4336908"/>
            <a:ext cx="1781075" cy="10583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4595E9-926C-45BB-9376-30D812E1306E}"/>
              </a:ext>
            </a:extLst>
          </p:cNvPr>
          <p:cNvSpPr txBox="1"/>
          <p:nvPr/>
        </p:nvSpPr>
        <p:spPr>
          <a:xfrm>
            <a:off x="3487729" y="4313684"/>
            <a:ext cx="552480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Ai</a:t>
            </a:r>
            <a:r>
              <a:rPr lang="ko-KR" altLang="en-US" b="1" dirty="0"/>
              <a:t>를 </a:t>
            </a:r>
            <a:r>
              <a:rPr lang="en-US" altLang="ko-KR" b="1" dirty="0"/>
              <a:t>(</a:t>
            </a:r>
            <a:r>
              <a:rPr lang="ko-KR" altLang="en-US" b="1" dirty="0"/>
              <a:t>자기 자신만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 </a:t>
            </a:r>
            <a:r>
              <a:rPr lang="ko-KR" altLang="en-US" b="1" dirty="0"/>
              <a:t>번째 사람의 생일이 </a:t>
            </a:r>
            <a:r>
              <a:rPr lang="en-US" altLang="ko-KR" b="1" dirty="0"/>
              <a:t>j &lt; </a:t>
            </a:r>
            <a:r>
              <a:rPr lang="en-US" altLang="ko-KR" b="1" dirty="0" err="1"/>
              <a:t>i</a:t>
            </a:r>
            <a:r>
              <a:rPr lang="ko-KR" altLang="en-US" b="1" dirty="0"/>
              <a:t>인 모든 </a:t>
            </a:r>
            <a:r>
              <a:rPr lang="en-US" altLang="ko-KR" b="1" dirty="0"/>
              <a:t>j</a:t>
            </a:r>
            <a:r>
              <a:rPr lang="ko-KR" altLang="en-US" b="1" dirty="0"/>
              <a:t>번째 사람들의 생일과 다른 사건이라고 하면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다를 확률은 </a:t>
            </a:r>
            <a:r>
              <a:rPr lang="en-US" altLang="ko-KR" b="1" dirty="0"/>
              <a:t>1~K</a:t>
            </a:r>
            <a:r>
              <a:rPr lang="ko-KR" altLang="en-US" b="1" dirty="0"/>
              <a:t>까지 모든 </a:t>
            </a:r>
            <a:r>
              <a:rPr lang="en-US" altLang="ko-KR" b="1" dirty="0"/>
              <a:t>A</a:t>
            </a:r>
            <a:r>
              <a:rPr lang="ko-KR" altLang="en-US" b="1" dirty="0"/>
              <a:t>의 여집합이 된다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0705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471F30-5184-4E8F-A545-B735C3E4A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43" y="2367438"/>
            <a:ext cx="5822034" cy="1728927"/>
          </a:xfrm>
          <a:prstGeom prst="rect">
            <a:avLst/>
          </a:prstGeom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A1A999D-D441-4CE2-A2D1-CAC53607F732}"/>
              </a:ext>
            </a:extLst>
          </p:cNvPr>
          <p:cNvSpPr/>
          <p:nvPr/>
        </p:nvSpPr>
        <p:spPr>
          <a:xfrm>
            <a:off x="10335790" y="3067667"/>
            <a:ext cx="798466" cy="1728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개체, 손목시계, 게이지, 시계이(가) 표시된 사진&#10;&#10;자동 생성된 설명">
            <a:extLst>
              <a:ext uri="{FF2B5EF4-FFF2-40B4-BE49-F238E27FC236}">
                <a16:creationId xmlns:a16="http://schemas.microsoft.com/office/drawing/2014/main" id="{71FD7089-B1B8-4A5D-B443-C8F1E56B2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90" y="4562928"/>
            <a:ext cx="5380913" cy="832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AD5E4D-9594-44CE-A791-4728C39423B0}"/>
              </a:ext>
            </a:extLst>
          </p:cNvPr>
          <p:cNvSpPr txBox="1"/>
          <p:nvPr/>
        </p:nvSpPr>
        <p:spPr>
          <a:xfrm>
            <a:off x="3676842" y="5666282"/>
            <a:ext cx="7895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 = N</a:t>
            </a:r>
            <a:r>
              <a:rPr lang="ko-KR" altLang="en-US" sz="2200" dirty="0"/>
              <a:t>일중에 다른 사람 생일이 아닌 날인 확률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Bk-1</a:t>
            </a:r>
            <a:r>
              <a:rPr lang="ko-KR" altLang="en-US" sz="2200" dirty="0"/>
              <a:t>이 전제되었다 </a:t>
            </a:r>
            <a:r>
              <a:rPr lang="en-US" altLang="ko-KR" sz="2200" dirty="0"/>
              <a:t>= k-1</a:t>
            </a:r>
            <a:r>
              <a:rPr lang="ko-KR" altLang="en-US" sz="2200" dirty="0"/>
              <a:t>까지 사람들이 다 생일이 다르다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8143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B64B4D-0BDF-4C7C-B086-C741D680D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5" y="2445432"/>
            <a:ext cx="4414050" cy="1917136"/>
          </a:xfrm>
          <a:prstGeom prst="rect">
            <a:avLst/>
          </a:prstGeom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A1A999D-D441-4CE2-A2D1-CAC53607F732}"/>
              </a:ext>
            </a:extLst>
          </p:cNvPr>
          <p:cNvSpPr/>
          <p:nvPr/>
        </p:nvSpPr>
        <p:spPr>
          <a:xfrm>
            <a:off x="10335790" y="3067667"/>
            <a:ext cx="798466" cy="1728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26CC770B-DCAC-4B30-94C8-6F64F1158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30" y="4582546"/>
            <a:ext cx="4414046" cy="21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4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</p:txBody>
      </p:sp>
      <p:pic>
        <p:nvPicPr>
          <p:cNvPr id="9" name="그림 8" descr="개체, 게이지, 장치이(가) 표시된 사진&#10;&#10;자동 생성된 설명">
            <a:extLst>
              <a:ext uri="{FF2B5EF4-FFF2-40B4-BE49-F238E27FC236}">
                <a16:creationId xmlns:a16="http://schemas.microsoft.com/office/drawing/2014/main" id="{953DC710-09D4-4753-A651-330B3090A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4" y="2679068"/>
            <a:ext cx="7482681" cy="92642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FF3EF3-6190-4083-A8AA-5F2517471935}"/>
              </a:ext>
            </a:extLst>
          </p:cNvPr>
          <p:cNvSpPr txBox="1"/>
          <p:nvPr/>
        </p:nvSpPr>
        <p:spPr>
          <a:xfrm>
            <a:off x="3770574" y="4033428"/>
            <a:ext cx="7125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/>
              <a:t>N =365</a:t>
            </a:r>
            <a:r>
              <a:rPr lang="ko-KR" altLang="en-US" sz="3000" spc="-150" dirty="0"/>
              <a:t>이므로 </a:t>
            </a:r>
            <a:r>
              <a:rPr lang="en-US" altLang="ko-KR" sz="3000" spc="-150" dirty="0"/>
              <a:t>K &gt;= 23</a:t>
            </a:r>
          </a:p>
          <a:p>
            <a:endParaRPr lang="en-US" altLang="ko-KR" sz="3000" spc="-150" dirty="0"/>
          </a:p>
          <a:p>
            <a:r>
              <a:rPr lang="en-US" altLang="ko-KR" sz="3000" spc="-150" dirty="0"/>
              <a:t>23</a:t>
            </a:r>
            <a:r>
              <a:rPr lang="ko-KR" altLang="en-US" sz="3000" spc="-150" dirty="0"/>
              <a:t>명 이상의 사람이 있다면 생일이 같은 </a:t>
            </a:r>
            <a:endParaRPr lang="en-US" altLang="ko-KR" sz="3000" spc="-150" dirty="0"/>
          </a:p>
          <a:p>
            <a:r>
              <a:rPr lang="ko-KR" altLang="en-US" sz="3000" spc="-150" dirty="0"/>
              <a:t>사람이 있을 확률은 </a:t>
            </a:r>
            <a:r>
              <a:rPr lang="en-US" altLang="ko-KR" sz="3000" spc="-150" dirty="0"/>
              <a:t>0.5 </a:t>
            </a:r>
            <a:r>
              <a:rPr lang="ko-KR" altLang="en-US" sz="3000" spc="-150" dirty="0"/>
              <a:t>이상이다</a:t>
            </a:r>
            <a:r>
              <a:rPr lang="en-US" altLang="ko-KR" sz="3000" spc="-150" dirty="0"/>
              <a:t>.</a:t>
            </a:r>
            <a:endParaRPr lang="ko-KR" altLang="en-US" sz="3000" spc="-150" dirty="0"/>
          </a:p>
        </p:txBody>
      </p:sp>
    </p:spTree>
    <p:extLst>
      <p:ext uri="{BB962C8B-B14F-4D97-AF65-F5344CB8AC3E}">
        <p14:creationId xmlns:p14="http://schemas.microsoft.com/office/powerpoint/2010/main" val="41275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C92460-D29D-49BE-9A3F-9C554E5F4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62" y="2635403"/>
            <a:ext cx="8612664" cy="32186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의사 코드</a:t>
            </a:r>
            <a:endParaRPr lang="en-US" altLang="ko-KR" sz="3000" b="1" dirty="0"/>
          </a:p>
          <a:p>
            <a:pPr algn="ctr"/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82393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31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  <a:p>
            <a:pPr marL="514350" indent="-514350">
              <a:lnSpc>
                <a:spcPct val="150000"/>
              </a:lnSpc>
              <a:buAutoNum type="alphaUcPeriod" startAt="17"/>
            </a:pPr>
            <a:r>
              <a:rPr lang="ko-KR" altLang="en-US" sz="2800" b="1" dirty="0">
                <a:solidFill>
                  <a:srgbClr val="C00000"/>
                </a:solidFill>
              </a:rPr>
              <a:t>똑같은 공들을 </a:t>
            </a:r>
            <a:r>
              <a:rPr lang="en-US" altLang="ko-KR" sz="2800" b="1" dirty="0">
                <a:solidFill>
                  <a:srgbClr val="C00000"/>
                </a:solidFill>
              </a:rPr>
              <a:t>1,2,…b </a:t>
            </a:r>
            <a:r>
              <a:rPr lang="ko-KR" altLang="en-US" sz="2800" b="1" dirty="0">
                <a:solidFill>
                  <a:srgbClr val="C00000"/>
                </a:solidFill>
              </a:rPr>
              <a:t>번호가 붙은 </a:t>
            </a:r>
            <a:r>
              <a:rPr lang="en-US" altLang="ko-KR" sz="2800" b="1" dirty="0">
                <a:solidFill>
                  <a:srgbClr val="C00000"/>
                </a:solidFill>
              </a:rPr>
              <a:t>b</a:t>
            </a:r>
            <a:r>
              <a:rPr lang="ko-KR" altLang="en-US" sz="2800" b="1" dirty="0">
                <a:solidFill>
                  <a:srgbClr val="C00000"/>
                </a:solidFill>
              </a:rPr>
              <a:t>개의 주머니 중 하나에 랜덤으로 던졌을 때 </a:t>
            </a:r>
            <a:endParaRPr lang="en-US" altLang="ko-KR" sz="2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C00000"/>
                </a:solidFill>
              </a:rPr>
              <a:t>모든 주머니에 하나씩 들어가게 하려면 </a:t>
            </a:r>
            <a:endParaRPr lang="en-US" altLang="ko-KR" sz="2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C00000"/>
                </a:solidFill>
              </a:rPr>
              <a:t>몇 개를 던져야 할까</a:t>
            </a:r>
            <a:r>
              <a:rPr lang="en-US" altLang="ko-KR" sz="2800" b="1" dirty="0">
                <a:solidFill>
                  <a:srgbClr val="C00000"/>
                </a:solidFill>
              </a:rPr>
              <a:t>?</a:t>
            </a:r>
            <a:endParaRPr lang="en-US" altLang="ko-KR" sz="2800" b="1" spc="-1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95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CFBAD-7B37-48F7-90E4-FA23F5098A90}"/>
              </a:ext>
            </a:extLst>
          </p:cNvPr>
          <p:cNvSpPr txBox="1"/>
          <p:nvPr/>
        </p:nvSpPr>
        <p:spPr>
          <a:xfrm>
            <a:off x="3487729" y="2225458"/>
            <a:ext cx="8483440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A. </a:t>
            </a:r>
            <a:r>
              <a:rPr lang="ko-KR" altLang="en-US" sz="2500" b="1" dirty="0" err="1"/>
              <a:t>던진공이</a:t>
            </a:r>
            <a:r>
              <a:rPr lang="ko-KR" altLang="en-US" sz="2500" b="1" dirty="0"/>
              <a:t> 주머니에 들어갈 확률 </a:t>
            </a:r>
            <a:r>
              <a:rPr lang="en-US" altLang="ko-KR" sz="2500" b="1" dirty="0"/>
              <a:t>: 1/b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B. N</a:t>
            </a:r>
            <a:r>
              <a:rPr lang="ko-KR" altLang="en-US" sz="2500" b="1" dirty="0"/>
              <a:t>개의 공을 던졌을 때 공에 들어갈 </a:t>
            </a:r>
            <a:r>
              <a:rPr lang="ko-KR" altLang="en-US" sz="2500" b="1" dirty="0" err="1"/>
              <a:t>기댓값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: N/b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C. </a:t>
            </a:r>
            <a:r>
              <a:rPr lang="ko-KR" altLang="en-US" sz="2500" b="1" dirty="0"/>
              <a:t>특정한 주머니에 공을 던졌을 때 던져야 할 공의 개수의 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    </a:t>
            </a:r>
            <a:r>
              <a:rPr lang="ko-KR" altLang="en-US" sz="2500" b="1" dirty="0" err="1"/>
              <a:t>기댓값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: b </a:t>
            </a:r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ko-KR" altLang="en-US" sz="2400" b="1" spc="-150" dirty="0">
                <a:solidFill>
                  <a:srgbClr val="00B050"/>
                </a:solidFill>
              </a:rPr>
              <a:t>그렇다면 한 개 이상의 공이 들어가려면 몇 개의 공을 던질까 </a:t>
            </a:r>
            <a:r>
              <a:rPr lang="en-US" altLang="ko-KR" sz="2400" b="1" spc="-15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0819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CFBAD-7B37-48F7-90E4-FA23F5098A90}"/>
              </a:ext>
            </a:extLst>
          </p:cNvPr>
          <p:cNvSpPr txBox="1"/>
          <p:nvPr/>
        </p:nvSpPr>
        <p:spPr>
          <a:xfrm>
            <a:off x="3487729" y="2225458"/>
            <a:ext cx="8483440" cy="348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/>
              <a:t>빈 주머니에 공이 들어간 것을 </a:t>
            </a:r>
            <a:r>
              <a:rPr lang="en-US" altLang="ko-KR" sz="2500" b="1" dirty="0"/>
              <a:t>‘</a:t>
            </a:r>
            <a:r>
              <a:rPr lang="ko-KR" altLang="en-US" sz="2500" b="1" dirty="0"/>
              <a:t>행운</a:t>
            </a:r>
            <a:r>
              <a:rPr lang="en-US" altLang="ko-KR" sz="2500" b="1" dirty="0"/>
              <a:t>’</a:t>
            </a:r>
            <a:r>
              <a:rPr lang="ko-KR" altLang="en-US" sz="2500" b="1" dirty="0"/>
              <a:t>이라고 하면</a:t>
            </a:r>
            <a:endParaRPr lang="en-US" altLang="ko-KR" sz="2500" b="1" dirty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2500" b="1" dirty="0"/>
              <a:t>행운을 여러 단계로 나눈다</a:t>
            </a:r>
            <a:r>
              <a:rPr lang="en-US" altLang="ko-KR" sz="25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500" b="1" dirty="0" err="1"/>
              <a:t>i</a:t>
            </a:r>
            <a:r>
              <a:rPr lang="ko-KR" altLang="en-US" sz="2500" b="1" dirty="0"/>
              <a:t>번 째 단계는 </a:t>
            </a:r>
            <a:r>
              <a:rPr lang="en-US" altLang="ko-KR" sz="2500" b="1" dirty="0"/>
              <a:t>i-1</a:t>
            </a:r>
            <a:r>
              <a:rPr lang="ko-KR" altLang="en-US" sz="2500" b="1" dirty="0"/>
              <a:t>번 째 행운 이후 </a:t>
            </a:r>
            <a:r>
              <a:rPr lang="en-US" altLang="ko-KR" sz="2500" b="1" dirty="0" err="1"/>
              <a:t>i</a:t>
            </a:r>
            <a:r>
              <a:rPr lang="ko-KR" altLang="en-US" sz="2500" b="1" dirty="0"/>
              <a:t>번 째 행운이 될 때까지 공던지기로 구성됨</a:t>
            </a:r>
            <a:endParaRPr lang="en-US" altLang="ko-KR" sz="2500" b="1" dirty="0"/>
          </a:p>
          <a:p>
            <a:pPr marL="457200" indent="-457200">
              <a:lnSpc>
                <a:spcPct val="150000"/>
              </a:lnSpc>
              <a:buAutoNum type="alphaUcPeriod" startAt="2"/>
            </a:pPr>
            <a:r>
              <a:rPr lang="en-US" altLang="ko-KR" sz="2500" b="1" dirty="0" err="1"/>
              <a:t>i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번째 단계에서 행운이 발생할 확률 </a:t>
            </a:r>
            <a:r>
              <a:rPr lang="en-US" altLang="ko-KR" sz="2500" b="1" dirty="0"/>
              <a:t>: (b – </a:t>
            </a:r>
            <a:r>
              <a:rPr lang="en-US" altLang="ko-KR" sz="2500" b="1" dirty="0" err="1"/>
              <a:t>i</a:t>
            </a:r>
            <a:r>
              <a:rPr lang="en-US" altLang="ko-KR" sz="2500" b="1" dirty="0"/>
              <a:t> + 1) / b 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(</a:t>
            </a:r>
            <a:r>
              <a:rPr lang="ko-KR" altLang="en-US" sz="2500" b="1" dirty="0" err="1"/>
              <a:t>비어있는</a:t>
            </a:r>
            <a:r>
              <a:rPr lang="ko-KR" altLang="en-US" sz="2500" b="1" dirty="0"/>
              <a:t> 주머니가 </a:t>
            </a:r>
            <a:r>
              <a:rPr lang="en-US" altLang="ko-KR" sz="2500" b="1" dirty="0"/>
              <a:t>b – </a:t>
            </a:r>
            <a:r>
              <a:rPr lang="en-US" altLang="ko-KR" sz="2500" b="1" dirty="0" err="1"/>
              <a:t>i</a:t>
            </a:r>
            <a:r>
              <a:rPr lang="en-US" altLang="ko-KR" sz="2500" b="1" dirty="0"/>
              <a:t> + 1</a:t>
            </a:r>
            <a:r>
              <a:rPr lang="ko-KR" altLang="en-US" sz="2500" b="1" dirty="0"/>
              <a:t>개</a:t>
            </a:r>
            <a:r>
              <a:rPr lang="en-US" altLang="ko-KR" sz="25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314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CFBAD-7B37-48F7-90E4-FA23F5098A90}"/>
              </a:ext>
            </a:extLst>
          </p:cNvPr>
          <p:cNvSpPr txBox="1"/>
          <p:nvPr/>
        </p:nvSpPr>
        <p:spPr>
          <a:xfrm>
            <a:off x="3487729" y="2225458"/>
            <a:ext cx="8483440" cy="12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I</a:t>
            </a:r>
            <a:r>
              <a:rPr lang="ko-KR" altLang="en-US" sz="2500" b="1" dirty="0"/>
              <a:t>번 째 단계에서 성공할 </a:t>
            </a:r>
            <a:r>
              <a:rPr lang="ko-KR" altLang="en-US" sz="2500" b="1" dirty="0" err="1"/>
              <a:t>기댓값을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: E[</a:t>
            </a:r>
            <a:r>
              <a:rPr lang="en-US" altLang="ko-KR" sz="2500" b="1" dirty="0" err="1"/>
              <a:t>n</a:t>
            </a:r>
            <a:r>
              <a:rPr lang="en-US" altLang="ko-KR" b="1" dirty="0" err="1"/>
              <a:t>i</a:t>
            </a:r>
            <a:r>
              <a:rPr lang="en-US" altLang="ko-KR" sz="2500" b="1" dirty="0"/>
              <a:t>] </a:t>
            </a:r>
            <a:r>
              <a:rPr lang="ko-KR" altLang="en-US" sz="2500" b="1" dirty="0"/>
              <a:t>라고 하면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E[</a:t>
            </a:r>
            <a:r>
              <a:rPr lang="en-US" altLang="ko-KR" sz="2500" b="1" dirty="0" err="1"/>
              <a:t>n</a:t>
            </a:r>
            <a:r>
              <a:rPr lang="en-US" altLang="ko-KR" sz="2800" b="1" dirty="0" err="1"/>
              <a:t>i</a:t>
            </a:r>
            <a:r>
              <a:rPr lang="en-US" altLang="ko-KR" sz="2500" b="1" dirty="0"/>
              <a:t>] = b – </a:t>
            </a:r>
            <a:r>
              <a:rPr lang="en-US" altLang="ko-KR" sz="2500" b="1" dirty="0" err="1"/>
              <a:t>i</a:t>
            </a:r>
            <a:r>
              <a:rPr lang="en-US" altLang="ko-KR" sz="2500" b="1" dirty="0"/>
              <a:t> + 1/ b (</a:t>
            </a:r>
            <a:r>
              <a:rPr lang="ko-KR" altLang="en-US" sz="2500" b="1" dirty="0"/>
              <a:t>확률의 역수</a:t>
            </a:r>
            <a:r>
              <a:rPr lang="en-US" altLang="ko-KR" sz="2500" b="1" dirty="0"/>
              <a:t>)</a:t>
            </a:r>
            <a:r>
              <a:rPr lang="ko-KR" altLang="en-US" sz="2500" b="1" dirty="0"/>
              <a:t> 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236662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8B2C1E-DF7C-4C79-B101-57D61ADCA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85" y="2209446"/>
            <a:ext cx="3672901" cy="2676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EC29EF-044A-4DEF-95B4-464F4606379D}"/>
              </a:ext>
            </a:extLst>
          </p:cNvPr>
          <p:cNvSpPr txBox="1"/>
          <p:nvPr/>
        </p:nvSpPr>
        <p:spPr>
          <a:xfrm>
            <a:off x="7560478" y="2475706"/>
            <a:ext cx="4264941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/>
              <a:t>B * ln(b) </a:t>
            </a:r>
            <a:r>
              <a:rPr lang="ko-KR" altLang="en-US" sz="3000" b="1" dirty="0"/>
              <a:t>만큼의 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ko-KR" altLang="en-US" sz="3000" b="1" dirty="0"/>
              <a:t>공 던지기가 필요하다</a:t>
            </a:r>
            <a:r>
              <a:rPr lang="en-US" altLang="ko-KR" sz="3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37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총 면접비용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N </a:t>
            </a:r>
            <a:r>
              <a:rPr lang="ko-KR" altLang="en-US" sz="3000" b="1" dirty="0"/>
              <a:t>명을 면접하여 </a:t>
            </a:r>
            <a:r>
              <a:rPr lang="en-US" altLang="ko-KR" sz="3000" b="1" dirty="0"/>
              <a:t>M </a:t>
            </a:r>
            <a:r>
              <a:rPr lang="ko-KR" altLang="en-US" sz="3000" b="1" dirty="0"/>
              <a:t>명을 뽑았다면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 err="1"/>
              <a:t>NC</a:t>
            </a:r>
            <a:r>
              <a:rPr lang="en-US" altLang="ko-KR" sz="2000" b="1" dirty="0" err="1"/>
              <a:t>i</a:t>
            </a:r>
            <a:r>
              <a:rPr lang="en-US" altLang="ko-KR" sz="3000" b="1" dirty="0"/>
              <a:t> + </a:t>
            </a:r>
            <a:r>
              <a:rPr lang="en-US" altLang="ko-KR" sz="3000" b="1" dirty="0" err="1"/>
              <a:t>MC</a:t>
            </a:r>
            <a:r>
              <a:rPr lang="en-US" altLang="ko-KR" sz="2000" b="1" dirty="0" err="1"/>
              <a:t>h</a:t>
            </a:r>
            <a:r>
              <a:rPr lang="en-US" altLang="ko-KR" sz="3000" b="1" dirty="0"/>
              <a:t>(C</a:t>
            </a:r>
            <a:r>
              <a:rPr lang="en-US" altLang="ko-KR" sz="2000" b="1" dirty="0"/>
              <a:t>i : </a:t>
            </a:r>
            <a:r>
              <a:rPr lang="ko-KR" altLang="en-US" sz="2000" b="1" dirty="0"/>
              <a:t>면접 비용 </a:t>
            </a:r>
            <a:r>
              <a:rPr lang="en-US" altLang="ko-KR" sz="3000" b="1" dirty="0"/>
              <a:t>C</a:t>
            </a:r>
            <a:r>
              <a:rPr lang="en-US" altLang="ko-KR" sz="2000" b="1" dirty="0"/>
              <a:t>h : </a:t>
            </a:r>
            <a:r>
              <a:rPr lang="ko-KR" altLang="en-US" sz="2000" b="1" dirty="0"/>
              <a:t>채용 비용</a:t>
            </a:r>
            <a:r>
              <a:rPr lang="en-US" altLang="ko-KR" sz="3000" b="1" dirty="0"/>
              <a:t>)</a:t>
            </a:r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C</a:t>
            </a:r>
            <a:r>
              <a:rPr lang="en-US" altLang="ko-KR" sz="2000" b="1" dirty="0"/>
              <a:t>i </a:t>
            </a:r>
            <a:r>
              <a:rPr lang="en-US" altLang="ko-KR" sz="3000" b="1" dirty="0"/>
              <a:t>&lt;&lt;&lt;&lt;</a:t>
            </a:r>
            <a:r>
              <a:rPr lang="en-US" altLang="ko-KR" sz="2000" b="1" dirty="0"/>
              <a:t> </a:t>
            </a:r>
            <a:r>
              <a:rPr lang="en-US" altLang="ko-KR" sz="3000" b="1" dirty="0"/>
              <a:t>C</a:t>
            </a:r>
            <a:r>
              <a:rPr lang="en-US" altLang="ko-KR" sz="2000" b="1" dirty="0"/>
              <a:t>h  </a:t>
            </a:r>
            <a:r>
              <a:rPr lang="en-US" altLang="ko-KR" sz="3000" b="1" dirty="0"/>
              <a:t>-&gt; </a:t>
            </a:r>
            <a:r>
              <a:rPr lang="ko-KR" altLang="en-US" sz="3000" b="1" dirty="0"/>
              <a:t>비용을 </a:t>
            </a:r>
            <a:r>
              <a:rPr lang="ko-KR" altLang="en-US" sz="3000" b="1" dirty="0" err="1"/>
              <a:t>줄일려면</a:t>
            </a:r>
            <a:r>
              <a:rPr lang="ko-KR" altLang="en-US" sz="3000" b="1" dirty="0"/>
              <a:t> </a:t>
            </a:r>
            <a:endParaRPr lang="en-US" altLang="ko-KR" sz="3000" b="1" dirty="0"/>
          </a:p>
          <a:p>
            <a:r>
              <a:rPr lang="en-US" altLang="ko-KR" sz="3000" b="1" dirty="0"/>
              <a:t>		</a:t>
            </a:r>
          </a:p>
          <a:p>
            <a:r>
              <a:rPr lang="en-US" altLang="ko-KR" sz="3000" b="1" dirty="0"/>
              <a:t>		</a:t>
            </a:r>
            <a:r>
              <a:rPr lang="en-US" altLang="ko-KR" sz="3000" b="1" dirty="0">
                <a:solidFill>
                  <a:srgbClr val="FF0000"/>
                </a:solidFill>
              </a:rPr>
              <a:t>Ch </a:t>
            </a:r>
            <a:r>
              <a:rPr lang="ko-KR" altLang="en-US" sz="3000" b="1" dirty="0">
                <a:solidFill>
                  <a:srgbClr val="FF0000"/>
                </a:solidFill>
              </a:rPr>
              <a:t>비용을 고려해야함</a:t>
            </a:r>
            <a:endParaRPr lang="en-US" altLang="ko-K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3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- </a:t>
            </a:r>
            <a:r>
              <a:rPr lang="ko-KR" altLang="en-US" sz="3000" b="1" dirty="0"/>
              <a:t>최악의 경우 분석</a:t>
            </a:r>
            <a:endParaRPr lang="en-US" altLang="ko-KR" sz="3000" b="1" dirty="0"/>
          </a:p>
          <a:p>
            <a:endParaRPr lang="en-US" altLang="ko-KR" sz="3000" b="1" dirty="0">
              <a:solidFill>
                <a:srgbClr val="FF0000"/>
              </a:solidFill>
            </a:endParaRPr>
          </a:p>
          <a:p>
            <a:r>
              <a:rPr lang="ko-KR" altLang="en-US" sz="3000" dirty="0"/>
              <a:t>점수가 점점 높아지는 순서로 오는 경우</a:t>
            </a:r>
            <a:endParaRPr lang="en-US" altLang="ko-KR" sz="3000" dirty="0"/>
          </a:p>
          <a:p>
            <a:endParaRPr lang="en-US" altLang="ko-KR" sz="3000" b="1" dirty="0">
              <a:solidFill>
                <a:srgbClr val="FF0000"/>
              </a:solidFill>
            </a:endParaRPr>
          </a:p>
          <a:p>
            <a:r>
              <a:rPr lang="ko-KR" altLang="en-US" sz="3500" b="1" dirty="0">
                <a:solidFill>
                  <a:srgbClr val="FF0000"/>
                </a:solidFill>
              </a:rPr>
              <a:t>올때마다 뽑아야 한다</a:t>
            </a:r>
            <a:r>
              <a:rPr lang="en-US" altLang="ko-KR" sz="35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5000" b="1" dirty="0">
              <a:solidFill>
                <a:srgbClr val="FF0000"/>
              </a:solidFill>
            </a:endParaRPr>
          </a:p>
          <a:p>
            <a:r>
              <a:rPr lang="ko-KR" altLang="en-US" sz="5000" b="1" dirty="0">
                <a:solidFill>
                  <a:srgbClr val="FF0000"/>
                </a:solidFill>
              </a:rPr>
              <a:t>비용 </a:t>
            </a:r>
            <a:r>
              <a:rPr lang="en-US" altLang="ko-KR" sz="5000" b="1" dirty="0">
                <a:solidFill>
                  <a:srgbClr val="FF0000"/>
                </a:solidFill>
              </a:rPr>
              <a:t>: O(</a:t>
            </a:r>
            <a:r>
              <a:rPr lang="en-US" altLang="ko-KR" sz="5000" b="1" dirty="0" err="1">
                <a:solidFill>
                  <a:srgbClr val="FF0000"/>
                </a:solidFill>
              </a:rPr>
              <a:t>Nc</a:t>
            </a:r>
            <a:r>
              <a:rPr lang="en-US" altLang="ko-KR" sz="3500" b="1" dirty="0" err="1">
                <a:solidFill>
                  <a:srgbClr val="FF0000"/>
                </a:solidFill>
              </a:rPr>
              <a:t>i</a:t>
            </a:r>
            <a:r>
              <a:rPr lang="en-US" altLang="ko-KR" sz="5000" b="1" dirty="0">
                <a:solidFill>
                  <a:srgbClr val="FF0000"/>
                </a:solidFill>
              </a:rPr>
              <a:t>) </a:t>
            </a:r>
            <a:endParaRPr lang="en-US" altLang="ko-KR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6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랜덤화 된 알고리즘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endParaRPr lang="en-US" altLang="ko-KR" sz="2500" b="1" dirty="0"/>
          </a:p>
          <a:p>
            <a:r>
              <a:rPr lang="ko-KR" altLang="en-US" sz="2500" b="1" dirty="0"/>
              <a:t>알고리즘의 랜덤화 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입력의 분포에 대해 알아야함</a:t>
            </a:r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B1F3AB-95E6-41FA-90D0-986A3811BDBA}"/>
              </a:ext>
            </a:extLst>
          </p:cNvPr>
          <p:cNvSpPr txBox="1"/>
          <p:nvPr/>
        </p:nvSpPr>
        <p:spPr>
          <a:xfrm>
            <a:off x="3517847" y="2786096"/>
            <a:ext cx="84131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전제 </a:t>
            </a:r>
            <a:r>
              <a:rPr lang="en-US" altLang="ko-KR" sz="2400" b="1" dirty="0"/>
              <a:t>: </a:t>
            </a:r>
            <a:r>
              <a:rPr lang="ko-KR" altLang="en-US" sz="2400" dirty="0"/>
              <a:t>직업소개소에서 지원자들 </a:t>
            </a:r>
            <a:r>
              <a:rPr lang="en-US" altLang="ko-KR" sz="2400" dirty="0"/>
              <a:t>n</a:t>
            </a:r>
            <a:r>
              <a:rPr lang="ko-KR" altLang="en-US" sz="2400" dirty="0"/>
              <a:t>명의 명단을 미리 보냄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algn="ctr"/>
            <a:r>
              <a:rPr lang="ko-KR" altLang="en-US" sz="3000" b="1" dirty="0">
                <a:solidFill>
                  <a:srgbClr val="C00000"/>
                </a:solidFill>
              </a:rPr>
              <a:t>명단을 </a:t>
            </a:r>
            <a:r>
              <a:rPr lang="en-US" altLang="ko-KR" sz="3000" b="1" dirty="0">
                <a:solidFill>
                  <a:srgbClr val="C00000"/>
                </a:solidFill>
              </a:rPr>
              <a:t>RAND </a:t>
            </a:r>
            <a:r>
              <a:rPr lang="ko-KR" altLang="en-US" sz="3000" b="1" dirty="0">
                <a:solidFill>
                  <a:srgbClr val="C00000"/>
                </a:solidFill>
              </a:rPr>
              <a:t>함수를 써서 순서를 </a:t>
            </a:r>
            <a:endParaRPr lang="en-US" altLang="ko-KR" sz="30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3000" b="1" dirty="0">
                <a:solidFill>
                  <a:srgbClr val="C00000"/>
                </a:solidFill>
              </a:rPr>
              <a:t>무작위로 바꿔버리자</a:t>
            </a:r>
            <a:endParaRPr lang="en-US" altLang="ko-KR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1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명단을 무작위로 바꾸면 좋은 점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어떤 방식으로 보내주더라도 랜덤처리 하여 평균으로 수렴하게 고용을 할 수 있다</a:t>
            </a:r>
            <a:r>
              <a:rPr lang="en-US" altLang="ko-KR" sz="2000" dirty="0"/>
              <a:t>. = Average Case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가까워짐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endParaRPr lang="en-US" altLang="ko-KR" sz="2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68C7D-CCE3-4986-944E-28F261EADC0C}"/>
              </a:ext>
            </a:extLst>
          </p:cNvPr>
          <p:cNvSpPr txBox="1"/>
          <p:nvPr/>
        </p:nvSpPr>
        <p:spPr>
          <a:xfrm>
            <a:off x="4005991" y="3328447"/>
            <a:ext cx="81860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무작위로 바꾸기 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r>
              <a:rPr lang="ko-KR" altLang="en-US" sz="2500" b="1" dirty="0"/>
              <a:t>난수 발생 함수를 이용하여 바꾼다</a:t>
            </a:r>
            <a:r>
              <a:rPr lang="en-US" altLang="ko-KR" sz="2500" b="1" dirty="0"/>
              <a:t>.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예시</a:t>
            </a:r>
            <a:r>
              <a:rPr lang="en-US" altLang="ko-KR" sz="2500" b="1" dirty="0"/>
              <a:t>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RANDOM(0, 1) : </a:t>
            </a:r>
            <a:r>
              <a:rPr lang="ko-KR" altLang="en-US" sz="2500" b="1" dirty="0"/>
              <a:t>각각 </a:t>
            </a:r>
            <a:r>
              <a:rPr lang="en-US" altLang="ko-KR" sz="2500" b="1" dirty="0"/>
              <a:t>1/2</a:t>
            </a:r>
            <a:r>
              <a:rPr lang="ko-KR" altLang="en-US" sz="2500" b="1" dirty="0"/>
              <a:t>의 확률로 </a:t>
            </a:r>
            <a:r>
              <a:rPr lang="en-US" altLang="ko-KR" sz="2500" b="1" dirty="0"/>
              <a:t>0</a:t>
            </a:r>
            <a:r>
              <a:rPr lang="ko-KR" altLang="en-US" sz="2500" b="1" dirty="0"/>
              <a:t>과 </a:t>
            </a:r>
            <a:r>
              <a:rPr lang="en-US" altLang="ko-KR" sz="2500" b="1" dirty="0"/>
              <a:t>1</a:t>
            </a:r>
            <a:r>
              <a:rPr lang="ko-KR" altLang="en-US" sz="2500" b="1" dirty="0"/>
              <a:t>을 리턴 한다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RANDOM(3, 7) : </a:t>
            </a:r>
            <a:r>
              <a:rPr lang="ko-KR" altLang="en-US" sz="2500" b="1" dirty="0"/>
              <a:t>각각 </a:t>
            </a:r>
            <a:r>
              <a:rPr lang="en-US" altLang="ko-KR" sz="2500" b="1" dirty="0"/>
              <a:t>1/5</a:t>
            </a:r>
            <a:r>
              <a:rPr lang="ko-KR" altLang="en-US" sz="2500" b="1" dirty="0"/>
              <a:t>의 확률로 </a:t>
            </a:r>
            <a:r>
              <a:rPr lang="en-US" altLang="ko-KR" sz="2500" b="1" dirty="0"/>
              <a:t>3~ 7</a:t>
            </a:r>
            <a:r>
              <a:rPr lang="ko-KR" altLang="en-US" sz="2500" b="1" dirty="0"/>
              <a:t>을 리턴 한다 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44242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(</a:t>
            </a:r>
            <a:r>
              <a:rPr lang="ko-KR" altLang="en-US" sz="2500" b="1" dirty="0"/>
              <a:t>실제로 대부분의 프로그래밍 환경에서는 의사 난수 생성기를 제공</a:t>
            </a:r>
            <a:r>
              <a:rPr lang="en-US" altLang="ko-KR" sz="2500" b="1" dirty="0"/>
              <a:t>)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이는 완전 랜덤이 아닌</a:t>
            </a:r>
            <a:r>
              <a:rPr lang="en-US" altLang="ko-KR" sz="2500" b="1" dirty="0"/>
              <a:t>!  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난수처럼 보이는 수를 리턴 하는 알고리즘이다</a:t>
            </a:r>
            <a:r>
              <a:rPr lang="en-US" altLang="ko-KR" sz="2500" b="1" dirty="0"/>
              <a:t>.</a:t>
            </a:r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pPr algn="ctr"/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5">
                    <a:lumMod val="75000"/>
                  </a:schemeClr>
                </a:solidFill>
              </a:rPr>
              <a:t>결정론적 알고리즘</a:t>
            </a:r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35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E3C74-26D0-4D09-A90D-509AEF6354D9}"/>
              </a:ext>
            </a:extLst>
          </p:cNvPr>
          <p:cNvSpPr txBox="1"/>
          <p:nvPr/>
        </p:nvSpPr>
        <p:spPr>
          <a:xfrm>
            <a:off x="3438700" y="1221720"/>
            <a:ext cx="87451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지표확률 변수란 </a:t>
            </a:r>
            <a:r>
              <a:rPr lang="en-US" altLang="ko-KR" sz="2500" b="1" dirty="0"/>
              <a:t>?</a:t>
            </a:r>
          </a:p>
          <a:p>
            <a:endParaRPr lang="en-US" altLang="ko-KR" sz="2500" b="1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사건이 일어나는 경우와 일어나지 않는 경우로 나누는 것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endParaRPr lang="en-US" altLang="ko-KR" sz="2500" dirty="0"/>
          </a:p>
          <a:p>
            <a:r>
              <a:rPr lang="en-US" altLang="ko-KR" sz="2500" dirty="0"/>
              <a:t>= </a:t>
            </a:r>
            <a:r>
              <a:rPr lang="ko-KR" altLang="en-US" sz="2500" dirty="0"/>
              <a:t>많은 알고리즘을 쉽게 분석할 수 있는 방법</a:t>
            </a:r>
            <a:endParaRPr lang="en-US" altLang="ko-KR" sz="2500" dirty="0"/>
          </a:p>
          <a:p>
            <a:endParaRPr lang="en-US" altLang="ko-KR" sz="2500" b="1" dirty="0"/>
          </a:p>
          <a:p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34697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2114</Words>
  <Application>Microsoft Office PowerPoint</Application>
  <PresentationFormat>와이드스크린</PresentationFormat>
  <Paragraphs>606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KoPubWorld돋움체 Bold</vt:lpstr>
      <vt:lpstr>KoPubWorld돋움체_Pro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 </cp:lastModifiedBy>
  <cp:revision>35</cp:revision>
  <dcterms:created xsi:type="dcterms:W3CDTF">2017-05-27T05:45:32Z</dcterms:created>
  <dcterms:modified xsi:type="dcterms:W3CDTF">2019-08-04T12:55:20Z</dcterms:modified>
</cp:coreProperties>
</file>