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2" r:id="rId2"/>
    <p:sldId id="355" r:id="rId3"/>
    <p:sldId id="418" r:id="rId4"/>
    <p:sldId id="427" r:id="rId5"/>
    <p:sldId id="429" r:id="rId6"/>
    <p:sldId id="430" r:id="rId7"/>
    <p:sldId id="428" r:id="rId8"/>
    <p:sldId id="431" r:id="rId9"/>
    <p:sldId id="419" r:id="rId10"/>
    <p:sldId id="432" r:id="rId11"/>
    <p:sldId id="433" r:id="rId12"/>
    <p:sldId id="420" r:id="rId13"/>
    <p:sldId id="421" r:id="rId14"/>
    <p:sldId id="422" r:id="rId15"/>
    <p:sldId id="423" r:id="rId16"/>
    <p:sldId id="425" r:id="rId17"/>
    <p:sldId id="426" r:id="rId18"/>
    <p:sldId id="424" r:id="rId19"/>
    <p:sldId id="43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41C9D3"/>
    <a:srgbClr val="4C5064"/>
    <a:srgbClr val="5B9BD5"/>
    <a:srgbClr val="FFA164"/>
    <a:srgbClr val="99374E"/>
    <a:srgbClr val="00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04" autoAdjust="0"/>
    <p:restoredTop sz="88302" autoAdjust="0"/>
  </p:normalViewPr>
  <p:slideViewPr>
    <p:cSldViewPr snapToGrid="0">
      <p:cViewPr varScale="1">
        <p:scale>
          <a:sx n="75" d="100"/>
          <a:sy n="75" d="100"/>
        </p:scale>
        <p:origin x="13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AF6CE-4A1C-4919-878A-5A0ABEB3BAE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BDF68-5B5C-4637-BC88-7439E6E37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3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070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754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923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135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093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465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45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1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82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040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30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4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667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984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96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810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563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319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DF68-5B5C-4637-BC88-7439E6E372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78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69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8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62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4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80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0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5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9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0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40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C562-5E7C-42F9-9394-CE33ADB070C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9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1B33D17-0476-4885-AEF7-904AA5BDF3B5}"/>
              </a:ext>
            </a:extLst>
          </p:cNvPr>
          <p:cNvGrpSpPr/>
          <p:nvPr/>
        </p:nvGrpSpPr>
        <p:grpSpPr>
          <a:xfrm>
            <a:off x="6042476" y="-6350"/>
            <a:ext cx="4270757" cy="2997972"/>
            <a:chOff x="6042476" y="-6350"/>
            <a:chExt cx="4270757" cy="299797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168A6E8-D993-4810-9740-4B7422CE746E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6" name="자유형 25"/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 13"/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자유형 10"/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6042476" y="291979"/>
              <a:ext cx="371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6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6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6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6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4484912" y="1496789"/>
            <a:ext cx="1576614" cy="94161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020533" y="2841179"/>
            <a:ext cx="3730172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20151813 </a:t>
            </a:r>
          </a:p>
          <a:p>
            <a:pPr lvl="0" algn="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노태원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4265030" y="2229054"/>
            <a:ext cx="439763" cy="439763"/>
            <a:chOff x="4383803" y="3944581"/>
            <a:chExt cx="863816" cy="863816"/>
          </a:xfrm>
        </p:grpSpPr>
        <p:sp>
          <p:nvSpPr>
            <p:cNvPr id="64" name="타원 63"/>
            <p:cNvSpPr/>
            <p:nvPr/>
          </p:nvSpPr>
          <p:spPr>
            <a:xfrm>
              <a:off x="4383803" y="3944581"/>
              <a:ext cx="863816" cy="8638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65" name="Freeform 11"/>
            <p:cNvSpPr>
              <a:spLocks noEditPoints="1"/>
            </p:cNvSpPr>
            <p:nvPr/>
          </p:nvSpPr>
          <p:spPr bwMode="auto">
            <a:xfrm>
              <a:off x="4667916" y="4195034"/>
              <a:ext cx="295593" cy="362906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502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실제 </a:t>
            </a:r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알고리즘의 디자인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00111B-7B20-4D6F-A288-721B9DE9E46F}"/>
              </a:ext>
            </a:extLst>
          </p:cNvPr>
          <p:cNvSpPr/>
          <p:nvPr/>
        </p:nvSpPr>
        <p:spPr>
          <a:xfrm>
            <a:off x="9158167" y="2682910"/>
            <a:ext cx="1061008" cy="6732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강의 </a:t>
            </a:r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CB7795-2ADB-4B5B-948C-A11B1D3B7BF7}"/>
              </a:ext>
            </a:extLst>
          </p:cNvPr>
          <p:cNvSpPr/>
          <p:nvPr/>
        </p:nvSpPr>
        <p:spPr>
          <a:xfrm>
            <a:off x="3932809" y="2682909"/>
            <a:ext cx="1061008" cy="6732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강의 </a:t>
            </a:r>
            <a:r>
              <a:rPr lang="en-US" altLang="ko-KR" dirty="0"/>
              <a:t>I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9637D96-321B-439B-8B4F-B166BC7FEF84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4993817" y="3019529"/>
            <a:ext cx="4164350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599BBA0-5C22-48B1-B730-4C027E597EBA}"/>
              </a:ext>
            </a:extLst>
          </p:cNvPr>
          <p:cNvCxnSpPr>
            <a:cxnSpLocks/>
          </p:cNvCxnSpPr>
          <p:nvPr/>
        </p:nvCxnSpPr>
        <p:spPr>
          <a:xfrm>
            <a:off x="5094514" y="3205424"/>
            <a:ext cx="3516923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88001FB-1A97-4892-BBA8-F47402542DCA}"/>
              </a:ext>
            </a:extLst>
          </p:cNvPr>
          <p:cNvCxnSpPr>
            <a:cxnSpLocks/>
          </p:cNvCxnSpPr>
          <p:nvPr/>
        </p:nvCxnSpPr>
        <p:spPr>
          <a:xfrm>
            <a:off x="5094514" y="3429000"/>
            <a:ext cx="1981478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29F91BB-FC5D-4DB5-B9E4-FFD31ED6C75A}"/>
              </a:ext>
            </a:extLst>
          </p:cNvPr>
          <p:cNvCxnSpPr>
            <a:cxnSpLocks/>
          </p:cNvCxnSpPr>
          <p:nvPr/>
        </p:nvCxnSpPr>
        <p:spPr>
          <a:xfrm>
            <a:off x="5479979" y="3691932"/>
            <a:ext cx="1081595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0267597-0C6F-4F65-B408-6DC2DA2DF321}"/>
              </a:ext>
            </a:extLst>
          </p:cNvPr>
          <p:cNvCxnSpPr>
            <a:cxnSpLocks/>
          </p:cNvCxnSpPr>
          <p:nvPr/>
        </p:nvCxnSpPr>
        <p:spPr>
          <a:xfrm>
            <a:off x="6535194" y="2733826"/>
            <a:ext cx="1081595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8BFF971-A515-476A-97B1-01CCB750E8DE}"/>
              </a:ext>
            </a:extLst>
          </p:cNvPr>
          <p:cNvCxnSpPr>
            <a:cxnSpLocks/>
          </p:cNvCxnSpPr>
          <p:nvPr/>
        </p:nvCxnSpPr>
        <p:spPr>
          <a:xfrm>
            <a:off x="7662284" y="2717916"/>
            <a:ext cx="1081595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567C531-EE4A-4A12-8964-EE1E08A287E0}"/>
              </a:ext>
            </a:extLst>
          </p:cNvPr>
          <p:cNvCxnSpPr/>
          <p:nvPr/>
        </p:nvCxnSpPr>
        <p:spPr>
          <a:xfrm>
            <a:off x="6535194" y="2509080"/>
            <a:ext cx="0" cy="26859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9D85A9F-8E5F-4BCF-A4F4-4D5E496FCA28}"/>
              </a:ext>
            </a:extLst>
          </p:cNvPr>
          <p:cNvCxnSpPr>
            <a:cxnSpLocks/>
          </p:cNvCxnSpPr>
          <p:nvPr/>
        </p:nvCxnSpPr>
        <p:spPr>
          <a:xfrm flipV="1">
            <a:off x="6561574" y="2560284"/>
            <a:ext cx="2596593" cy="523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657B27-BC5F-4C49-AD1F-1CE8953DF5BB}"/>
              </a:ext>
            </a:extLst>
          </p:cNvPr>
          <p:cNvSpPr/>
          <p:nvPr/>
        </p:nvSpPr>
        <p:spPr>
          <a:xfrm>
            <a:off x="6067178" y="1769652"/>
            <a:ext cx="1061008" cy="6732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강의 </a:t>
            </a:r>
            <a:r>
              <a:rPr lang="en-US" altLang="ko-KR" dirty="0"/>
              <a:t>K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09BA7C7-C79A-416B-92BB-7FBB7304E191}"/>
              </a:ext>
            </a:extLst>
          </p:cNvPr>
          <p:cNvCxnSpPr>
            <a:cxnSpLocks/>
          </p:cNvCxnSpPr>
          <p:nvPr/>
        </p:nvCxnSpPr>
        <p:spPr>
          <a:xfrm>
            <a:off x="6182488" y="3874477"/>
            <a:ext cx="70541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2AE6128-3C8C-400B-A650-2001331427CC}"/>
              </a:ext>
            </a:extLst>
          </p:cNvPr>
          <p:cNvCxnSpPr>
            <a:cxnSpLocks/>
          </p:cNvCxnSpPr>
          <p:nvPr/>
        </p:nvCxnSpPr>
        <p:spPr>
          <a:xfrm>
            <a:off x="6182488" y="2682909"/>
            <a:ext cx="0" cy="2512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5BE70BC-ECDD-4D2F-BCD6-B933614BF2AB}"/>
              </a:ext>
            </a:extLst>
          </p:cNvPr>
          <p:cNvCxnSpPr>
            <a:cxnSpLocks/>
          </p:cNvCxnSpPr>
          <p:nvPr/>
        </p:nvCxnSpPr>
        <p:spPr>
          <a:xfrm>
            <a:off x="6887899" y="2682909"/>
            <a:ext cx="0" cy="2512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115ABAF-8E8A-4AF8-9AE2-490AEA783CA7}"/>
              </a:ext>
            </a:extLst>
          </p:cNvPr>
          <p:cNvCxnSpPr>
            <a:cxnSpLocks/>
          </p:cNvCxnSpPr>
          <p:nvPr/>
        </p:nvCxnSpPr>
        <p:spPr>
          <a:xfrm flipV="1">
            <a:off x="6884998" y="4662950"/>
            <a:ext cx="2273169" cy="523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826A5F2-15B4-4740-9B88-9C6B6DA71534}"/>
              </a:ext>
            </a:extLst>
          </p:cNvPr>
          <p:cNvCxnSpPr>
            <a:cxnSpLocks/>
          </p:cNvCxnSpPr>
          <p:nvPr/>
        </p:nvCxnSpPr>
        <p:spPr>
          <a:xfrm>
            <a:off x="4993817" y="4671221"/>
            <a:ext cx="118722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122E7F4-1351-4862-BF79-C96430FB49B9}"/>
              </a:ext>
            </a:extLst>
          </p:cNvPr>
          <p:cNvSpPr/>
          <p:nvPr/>
        </p:nvSpPr>
        <p:spPr>
          <a:xfrm>
            <a:off x="7616789" y="1744194"/>
            <a:ext cx="1061008" cy="6732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Skj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C3BB00B-CFB0-4A24-BE05-1DBD01971F11}"/>
              </a:ext>
            </a:extLst>
          </p:cNvPr>
          <p:cNvSpPr/>
          <p:nvPr/>
        </p:nvSpPr>
        <p:spPr>
          <a:xfrm>
            <a:off x="7608554" y="4858378"/>
            <a:ext cx="1061008" cy="6732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Skj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9413D9C-6006-4DEB-8DC4-14A7E1D6B403}"/>
              </a:ext>
            </a:extLst>
          </p:cNvPr>
          <p:cNvSpPr/>
          <p:nvPr/>
        </p:nvSpPr>
        <p:spPr>
          <a:xfrm>
            <a:off x="4986575" y="5012030"/>
            <a:ext cx="1061008" cy="6732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Sik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67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40" grpId="0" animBg="1"/>
      <p:bldP spid="54" grpId="0" animBg="1"/>
      <p:bldP spid="55" grpId="0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실제 </a:t>
            </a:r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알고리즘의 디자인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E95B-B2CD-46AB-84A2-C30848E0BAA1}"/>
              </a:ext>
            </a:extLst>
          </p:cNvPr>
          <p:cNvSpPr txBox="1"/>
          <p:nvPr/>
        </p:nvSpPr>
        <p:spPr>
          <a:xfrm>
            <a:off x="4005992" y="2054718"/>
            <a:ext cx="7926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200" b="1" dirty="0"/>
              <a:t>최적화 문제</a:t>
            </a:r>
            <a:r>
              <a:rPr lang="ko-KR" altLang="en-US" sz="2200" dirty="0"/>
              <a:t>를 하나 선택하면 </a:t>
            </a:r>
            <a:r>
              <a:rPr lang="ko-KR" altLang="en-US" sz="2200" u="sng" dirty="0"/>
              <a:t>풀어야 될 문제</a:t>
            </a:r>
            <a:r>
              <a:rPr lang="ko-KR" altLang="en-US" sz="2200" dirty="0"/>
              <a:t>도 </a:t>
            </a:r>
            <a:r>
              <a:rPr lang="ko-KR" altLang="en-US" sz="2200" b="1" dirty="0"/>
              <a:t>하나</a:t>
            </a:r>
            <a:r>
              <a:rPr lang="ko-KR" altLang="en-US" sz="2200" dirty="0"/>
              <a:t>만 </a:t>
            </a:r>
            <a:endParaRPr lang="en-US" altLang="ko-KR" sz="2200" dirty="0"/>
          </a:p>
          <a:p>
            <a:r>
              <a:rPr lang="en-US" altLang="ko-KR" sz="2200" dirty="0"/>
              <a:t>     </a:t>
            </a:r>
            <a:r>
              <a:rPr lang="ko-KR" altLang="en-US" sz="2200" dirty="0"/>
              <a:t>남게 되도록 바꿔라</a:t>
            </a:r>
            <a:r>
              <a:rPr lang="en-US" altLang="ko-KR" sz="2200" dirty="0"/>
              <a:t>!</a:t>
            </a:r>
          </a:p>
          <a:p>
            <a:endParaRPr lang="en-US" altLang="ko-KR" sz="2200" dirty="0"/>
          </a:p>
          <a:p>
            <a:r>
              <a:rPr lang="en-US" altLang="ko-KR" sz="2200" dirty="0"/>
              <a:t>2. </a:t>
            </a:r>
            <a:r>
              <a:rPr lang="ko-KR" altLang="en-US" sz="2200" dirty="0"/>
              <a:t>원래 문제의 최적해 중에서 </a:t>
            </a:r>
            <a:r>
              <a:rPr lang="ko-KR" altLang="en-US" sz="2200" dirty="0" err="1"/>
              <a:t>그리디</a:t>
            </a:r>
            <a:r>
              <a:rPr lang="ko-KR" altLang="en-US" sz="2200" dirty="0"/>
              <a:t> 선택을 하는 것이 </a:t>
            </a:r>
            <a:endParaRPr lang="en-US" altLang="ko-KR" sz="2200" dirty="0"/>
          </a:p>
          <a:p>
            <a:r>
              <a:rPr lang="ko-KR" altLang="en-US" sz="2200" b="1" dirty="0"/>
              <a:t>   반드시 존재</a:t>
            </a:r>
            <a:r>
              <a:rPr lang="ko-KR" altLang="en-US" sz="2200" dirty="0"/>
              <a:t>한다는 것을 </a:t>
            </a:r>
            <a:r>
              <a:rPr lang="ko-KR" altLang="en-US" sz="2200" u="sng" dirty="0"/>
              <a:t>증명</a:t>
            </a:r>
            <a:r>
              <a:rPr lang="ko-KR" altLang="en-US" sz="2200" dirty="0"/>
              <a:t>하라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3. </a:t>
            </a:r>
            <a:r>
              <a:rPr lang="ko-KR" altLang="en-US" sz="2200" dirty="0" err="1"/>
              <a:t>그리디</a:t>
            </a:r>
            <a:r>
              <a:rPr lang="ko-KR" altLang="en-US" sz="2200" dirty="0"/>
              <a:t> 선택을 했다면</a:t>
            </a:r>
            <a:r>
              <a:rPr lang="en-US" altLang="ko-KR" sz="2200" dirty="0"/>
              <a:t>, </a:t>
            </a:r>
            <a:r>
              <a:rPr lang="ko-KR" altLang="en-US" sz="2200" dirty="0"/>
              <a:t>남은 부분문제에서 이미 </a:t>
            </a:r>
            <a:r>
              <a:rPr lang="ko-KR" altLang="en-US" sz="2200" dirty="0" err="1"/>
              <a:t>그리디로</a:t>
            </a:r>
            <a:r>
              <a:rPr lang="ko-KR" altLang="en-US" sz="2200" dirty="0"/>
              <a:t> 만들어낸 최적해와 남은 문제의 </a:t>
            </a:r>
            <a:r>
              <a:rPr lang="ko-KR" altLang="en-US" sz="2200" dirty="0" err="1"/>
              <a:t>그리디</a:t>
            </a:r>
            <a:r>
              <a:rPr lang="ko-KR" altLang="en-US" sz="2200" dirty="0"/>
              <a:t> 선택을 결합하면</a:t>
            </a:r>
            <a:r>
              <a:rPr lang="en-US" altLang="ko-KR" sz="2200" dirty="0"/>
              <a:t>, </a:t>
            </a:r>
          </a:p>
          <a:p>
            <a:r>
              <a:rPr lang="ko-KR" altLang="en-US" sz="2200" spc="-150" dirty="0"/>
              <a:t>원래 문제에 대한 최적해를 얻는 특성을 가진다는 것을 보여라</a:t>
            </a:r>
            <a:r>
              <a:rPr lang="en-US" altLang="ko-KR" sz="2200" spc="-150" dirty="0"/>
              <a:t>.</a:t>
            </a:r>
            <a:endParaRPr lang="ko-KR" altLang="en-US" sz="2200" spc="-15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42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알고리즘의 주요 특징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556FC7-D210-4F9B-A289-0B740E632B07}"/>
              </a:ext>
            </a:extLst>
          </p:cNvPr>
          <p:cNvGrpSpPr/>
          <p:nvPr/>
        </p:nvGrpSpPr>
        <p:grpSpPr>
          <a:xfrm>
            <a:off x="3892023" y="2255369"/>
            <a:ext cx="8040897" cy="630942"/>
            <a:chOff x="3892023" y="2054718"/>
            <a:chExt cx="8040897" cy="63094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41EEC1-F1DA-44CC-9B1E-F601F8DCAA84}"/>
                </a:ext>
              </a:extLst>
            </p:cNvPr>
            <p:cNvSpPr txBox="1"/>
            <p:nvPr/>
          </p:nvSpPr>
          <p:spPr>
            <a:xfrm>
              <a:off x="4005992" y="2054718"/>
              <a:ext cx="7926928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dirty="0"/>
                <a:t>   </a:t>
              </a:r>
              <a:r>
                <a:rPr lang="ko-KR" altLang="en-US" sz="3500" dirty="0" err="1"/>
                <a:t>그리디</a:t>
              </a:r>
              <a:r>
                <a:rPr lang="ko-KR" altLang="en-US" sz="3500" dirty="0"/>
                <a:t> 선택 특성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3F79951-7FEA-45C5-B40F-5480E4D42860}"/>
                </a:ext>
              </a:extLst>
            </p:cNvPr>
            <p:cNvSpPr/>
            <p:nvPr/>
          </p:nvSpPr>
          <p:spPr>
            <a:xfrm>
              <a:off x="3892023" y="2180771"/>
              <a:ext cx="406481" cy="378835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527E056-78AF-4B1F-8029-5A4CC549C6B1}"/>
              </a:ext>
            </a:extLst>
          </p:cNvPr>
          <p:cNvGrpSpPr/>
          <p:nvPr/>
        </p:nvGrpSpPr>
        <p:grpSpPr>
          <a:xfrm>
            <a:off x="3892023" y="3306113"/>
            <a:ext cx="8040896" cy="784830"/>
            <a:chOff x="3892024" y="2711309"/>
            <a:chExt cx="8040896" cy="7848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BF99B2-3FE3-4974-AFF6-1506FD476255}"/>
                </a:ext>
              </a:extLst>
            </p:cNvPr>
            <p:cNvSpPr txBox="1"/>
            <p:nvPr/>
          </p:nvSpPr>
          <p:spPr>
            <a:xfrm>
              <a:off x="4005992" y="2711309"/>
              <a:ext cx="792692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/>
                <a:t>  </a:t>
              </a:r>
              <a:r>
                <a:rPr lang="ko-KR" altLang="en-US" sz="3500" dirty="0"/>
                <a:t>최적 부분구조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18EED43-F0B4-4684-BF17-1A0A31071740}"/>
                </a:ext>
              </a:extLst>
            </p:cNvPr>
            <p:cNvSpPr/>
            <p:nvPr/>
          </p:nvSpPr>
          <p:spPr>
            <a:xfrm>
              <a:off x="3892024" y="2926753"/>
              <a:ext cx="406481" cy="378835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887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4005992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선택 특성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41EEC1-F1DA-44CC-9B1E-F601F8DCAA84}"/>
              </a:ext>
            </a:extLst>
          </p:cNvPr>
          <p:cNvSpPr txBox="1"/>
          <p:nvPr/>
        </p:nvSpPr>
        <p:spPr>
          <a:xfrm>
            <a:off x="3701139" y="2080017"/>
            <a:ext cx="79269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/>
              <a:t>§ </a:t>
            </a:r>
            <a:r>
              <a:rPr lang="ko-KR" altLang="en-US" sz="2600" b="1" dirty="0"/>
              <a:t>하향식 접근</a:t>
            </a:r>
            <a:endParaRPr lang="en-US" altLang="ko-KR" sz="2600" b="1" dirty="0"/>
          </a:p>
          <a:p>
            <a:pPr marL="514350" indent="-514350">
              <a:buAutoNum type="arabicPeriod"/>
            </a:pPr>
            <a:endParaRPr lang="en-US" altLang="ko-KR" sz="2600" dirty="0"/>
          </a:p>
          <a:p>
            <a:pPr marL="457200" indent="-457200">
              <a:buFontTx/>
              <a:buChar char="-"/>
            </a:pPr>
            <a:r>
              <a:rPr lang="en-US" altLang="ko-KR" sz="2600" dirty="0"/>
              <a:t>DP</a:t>
            </a:r>
            <a:r>
              <a:rPr lang="ko-KR" altLang="en-US" sz="2600" dirty="0"/>
              <a:t>는 아래에서 위로 상향식 접근을 한다</a:t>
            </a:r>
            <a:r>
              <a:rPr lang="en-US" altLang="ko-KR" sz="2600" dirty="0"/>
              <a:t>.</a:t>
            </a:r>
          </a:p>
          <a:p>
            <a:pPr marL="457200" indent="-457200">
              <a:buFontTx/>
              <a:buChar char="-"/>
            </a:pPr>
            <a:endParaRPr lang="en-US" altLang="ko-KR" sz="2600" dirty="0"/>
          </a:p>
          <a:p>
            <a:pPr marL="457200" indent="-457200">
              <a:buFontTx/>
              <a:buChar char="-"/>
            </a:pPr>
            <a:r>
              <a:rPr lang="ko-KR" altLang="en-US" sz="2600" dirty="0" err="1"/>
              <a:t>그리디는</a:t>
            </a:r>
            <a:r>
              <a:rPr lang="ko-KR" altLang="en-US" sz="2600" dirty="0"/>
              <a:t> 큰 문제에서 </a:t>
            </a:r>
            <a:r>
              <a:rPr lang="ko-KR" altLang="en-US" sz="2600" dirty="0" err="1"/>
              <a:t>작은문제로</a:t>
            </a:r>
            <a:r>
              <a:rPr lang="ko-KR" altLang="en-US" sz="2600" dirty="0"/>
              <a:t> </a:t>
            </a:r>
            <a:r>
              <a:rPr lang="ko-KR" altLang="en-US" sz="2600" dirty="0" err="1"/>
              <a:t>줄여나간다</a:t>
            </a:r>
            <a:r>
              <a:rPr lang="en-US" altLang="ko-KR" sz="2600" dirty="0"/>
              <a:t>.</a:t>
            </a:r>
            <a:endParaRPr lang="ko-KR" altLang="en-US" sz="2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6BE6D8-551F-4352-BFE1-34F98A5A2DF3}"/>
              </a:ext>
            </a:extLst>
          </p:cNvPr>
          <p:cNvSpPr/>
          <p:nvPr/>
        </p:nvSpPr>
        <p:spPr>
          <a:xfrm>
            <a:off x="3670674" y="1277760"/>
            <a:ext cx="348240" cy="30073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59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4005992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선택 특성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41EEC1-F1DA-44CC-9B1E-F601F8DCAA84}"/>
              </a:ext>
            </a:extLst>
          </p:cNvPr>
          <p:cNvSpPr txBox="1"/>
          <p:nvPr/>
        </p:nvSpPr>
        <p:spPr>
          <a:xfrm>
            <a:off x="3701139" y="2080017"/>
            <a:ext cx="79269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/>
              <a:t>§ </a:t>
            </a:r>
            <a:r>
              <a:rPr lang="ko-KR" altLang="en-US" sz="2600" b="1" dirty="0"/>
              <a:t>전역적으로</a:t>
            </a:r>
            <a:r>
              <a:rPr lang="en-US" altLang="ko-KR" sz="2600" b="1" dirty="0"/>
              <a:t> </a:t>
            </a:r>
            <a:r>
              <a:rPr lang="ko-KR" altLang="en-US" sz="2600" b="1" dirty="0"/>
              <a:t>최적해를 만들어낼 수 있음을 증명 </a:t>
            </a:r>
            <a:endParaRPr lang="en-US" altLang="ko-KR" sz="2600" b="1" dirty="0"/>
          </a:p>
          <a:p>
            <a:pPr marL="514350" indent="-514350">
              <a:buAutoNum type="arabicPeriod"/>
            </a:pPr>
            <a:endParaRPr lang="en-US" altLang="ko-KR" sz="2600" dirty="0"/>
          </a:p>
          <a:p>
            <a:pPr marL="457200" indent="-457200">
              <a:buFontTx/>
              <a:buChar char="-"/>
            </a:pPr>
            <a:r>
              <a:rPr lang="ko-KR" altLang="en-US" sz="2600" dirty="0"/>
              <a:t>전역적인 최적해가 옳은지를 검사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6BE6D8-551F-4352-BFE1-34F98A5A2DF3}"/>
              </a:ext>
            </a:extLst>
          </p:cNvPr>
          <p:cNvSpPr/>
          <p:nvPr/>
        </p:nvSpPr>
        <p:spPr>
          <a:xfrm>
            <a:off x="3670674" y="1277760"/>
            <a:ext cx="348240" cy="30073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VS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AEB68F6-8711-49CE-A729-5FABC9668974}"/>
              </a:ext>
            </a:extLst>
          </p:cNvPr>
          <p:cNvSpPr txBox="1"/>
          <p:nvPr/>
        </p:nvSpPr>
        <p:spPr>
          <a:xfrm>
            <a:off x="3770575" y="1719193"/>
            <a:ext cx="7926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- 0-1 </a:t>
            </a:r>
            <a:r>
              <a:rPr lang="ko-KR" altLang="en-US" sz="2200" dirty="0"/>
              <a:t>배낭문제</a:t>
            </a:r>
            <a:r>
              <a:rPr lang="en-US" altLang="ko-KR" sz="2200" dirty="0"/>
              <a:t>(0-1 knapsack problem)</a:t>
            </a:r>
          </a:p>
          <a:p>
            <a:r>
              <a:rPr lang="en-US" altLang="ko-KR" sz="2200" dirty="0"/>
              <a:t>- </a:t>
            </a:r>
            <a:r>
              <a:rPr lang="ko-KR" altLang="en-US" sz="2200" dirty="0"/>
              <a:t>분할가능 배낭문제</a:t>
            </a:r>
            <a:r>
              <a:rPr lang="en-US" altLang="ko-KR" sz="2200" dirty="0"/>
              <a:t>(fractional knapsack problem)</a:t>
            </a:r>
            <a:endParaRPr lang="ko-KR" altLang="en-US" sz="2200" dirty="0"/>
          </a:p>
        </p:txBody>
      </p:sp>
      <p:pic>
        <p:nvPicPr>
          <p:cNvPr id="2050" name="Picture 2" descr="0-1배낭문제에 대한 이미지 검색결과">
            <a:extLst>
              <a:ext uri="{FF2B5EF4-FFF2-40B4-BE49-F238E27FC236}">
                <a16:creationId xmlns:a16="http://schemas.microsoft.com/office/drawing/2014/main" id="{EADE097E-E440-47F8-AECD-BBBCCD507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171" y="2509080"/>
            <a:ext cx="4383749" cy="380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099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VS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99AF79C-9139-4C80-82F3-92C20BC32329}"/>
              </a:ext>
            </a:extLst>
          </p:cNvPr>
          <p:cNvSpPr txBox="1"/>
          <p:nvPr/>
        </p:nvSpPr>
        <p:spPr>
          <a:xfrm>
            <a:off x="1627381" y="3161807"/>
            <a:ext cx="5149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/>
              <a:t>0-1 </a:t>
            </a:r>
            <a:r>
              <a:rPr lang="ko-KR" altLang="en-US" sz="2200" dirty="0"/>
              <a:t>배낭문제</a:t>
            </a:r>
            <a:r>
              <a:rPr lang="en-US" altLang="ko-KR" sz="2200" dirty="0"/>
              <a:t>(0-1 knapsack problem)</a:t>
            </a:r>
          </a:p>
          <a:p>
            <a:pPr algn="ctr"/>
            <a:r>
              <a:rPr lang="ko-KR" altLang="en-US" sz="2200" u="sng" dirty="0"/>
              <a:t>짐을 쪼갤 수 없는 배낭 문제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F2AB1E-4C24-4C14-B50A-F4C729128B14}"/>
              </a:ext>
            </a:extLst>
          </p:cNvPr>
          <p:cNvSpPr txBox="1"/>
          <p:nvPr/>
        </p:nvSpPr>
        <p:spPr>
          <a:xfrm>
            <a:off x="7042862" y="3161807"/>
            <a:ext cx="5149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/>
              <a:t>분할가능 배낭문제</a:t>
            </a:r>
            <a:r>
              <a:rPr lang="en-US" altLang="ko-KR" sz="2200" dirty="0"/>
              <a:t>(fractional knapsack)</a:t>
            </a:r>
          </a:p>
          <a:p>
            <a:pPr algn="ctr"/>
            <a:r>
              <a:rPr lang="ko-KR" altLang="en-US" sz="2200" u="sng" dirty="0"/>
              <a:t>짐을 쪼갤 수 있는 배낭 문제</a:t>
            </a:r>
          </a:p>
        </p:txBody>
      </p:sp>
      <p:pic>
        <p:nvPicPr>
          <p:cNvPr id="5132" name="Picture 12" descr="https://dudri63.github.io/image/algo14-1.png">
            <a:extLst>
              <a:ext uri="{FF2B5EF4-FFF2-40B4-BE49-F238E27FC236}">
                <a16:creationId xmlns:a16="http://schemas.microsoft.com/office/drawing/2014/main" id="{F70E626D-9AD5-4602-A02F-945998F2E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656" y="4261976"/>
            <a:ext cx="24955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0-1배낭문제에 대한 이미지 검색결과">
            <a:extLst>
              <a:ext uri="{FF2B5EF4-FFF2-40B4-BE49-F238E27FC236}">
                <a16:creationId xmlns:a16="http://schemas.microsoft.com/office/drawing/2014/main" id="{41C75E2F-BD2C-4B12-849E-86709858F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786" y="4166302"/>
            <a:ext cx="2342328" cy="203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301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VS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99AF79C-9139-4C80-82F3-92C20BC32329}"/>
              </a:ext>
            </a:extLst>
          </p:cNvPr>
          <p:cNvSpPr txBox="1"/>
          <p:nvPr/>
        </p:nvSpPr>
        <p:spPr>
          <a:xfrm>
            <a:off x="3770575" y="1719193"/>
            <a:ext cx="7926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200" dirty="0"/>
              <a:t>0-1 </a:t>
            </a:r>
            <a:r>
              <a:rPr lang="ko-KR" altLang="en-US" sz="2200" dirty="0"/>
              <a:t>배낭문제</a:t>
            </a:r>
            <a:r>
              <a:rPr lang="en-US" altLang="ko-KR" sz="2200" dirty="0"/>
              <a:t>(0-1 knapsack problem)</a:t>
            </a:r>
          </a:p>
          <a:p>
            <a:r>
              <a:rPr lang="en-US" altLang="ko-KR" sz="2200" dirty="0"/>
              <a:t>= </a:t>
            </a:r>
            <a:r>
              <a:rPr lang="ko-KR" altLang="en-US" sz="2200" u="sng" dirty="0"/>
              <a:t>짐을 쪼갤 수 없는 배낭 문제</a:t>
            </a:r>
          </a:p>
        </p:txBody>
      </p:sp>
      <p:pic>
        <p:nvPicPr>
          <p:cNvPr id="5122" name="Picture 2" descr="배낭 아이콘에 대한 이미지 검색결과">
            <a:extLst>
              <a:ext uri="{FF2B5EF4-FFF2-40B4-BE49-F238E27FC236}">
                <a16:creationId xmlns:a16="http://schemas.microsoft.com/office/drawing/2014/main" id="{C96D73D4-F7C2-4A0D-A0E7-D2C32E27B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240" y="2368092"/>
            <a:ext cx="2473197" cy="247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1628B11-11D9-47EC-BEE9-25255AFF01B4}"/>
              </a:ext>
            </a:extLst>
          </p:cNvPr>
          <p:cNvSpPr txBox="1"/>
          <p:nvPr/>
        </p:nvSpPr>
        <p:spPr>
          <a:xfrm>
            <a:off x="3584144" y="3003249"/>
            <a:ext cx="792692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pc="300" dirty="0"/>
              <a:t>배낭에는 최대 </a:t>
            </a:r>
            <a:r>
              <a:rPr lang="en-US" altLang="ko-KR" sz="2500" spc="300" dirty="0"/>
              <a:t>50</a:t>
            </a:r>
            <a:r>
              <a:rPr lang="ko-KR" altLang="en-US" sz="2500" spc="300" dirty="0"/>
              <a:t>파운드를 담을 수 있다</a:t>
            </a:r>
            <a:r>
              <a:rPr lang="en-US" altLang="ko-KR" sz="2500" spc="300" dirty="0"/>
              <a:t>.</a:t>
            </a:r>
          </a:p>
          <a:p>
            <a:endParaRPr lang="en-US" altLang="ko-KR" sz="2500" spc="300" dirty="0"/>
          </a:p>
          <a:p>
            <a:r>
              <a:rPr lang="ko-KR" altLang="en-US" sz="2500" spc="300" dirty="0"/>
              <a:t>물건 </a:t>
            </a:r>
            <a:r>
              <a:rPr lang="en-US" altLang="ko-KR" sz="2500" spc="300" dirty="0"/>
              <a:t>A ~ C</a:t>
            </a:r>
            <a:r>
              <a:rPr lang="ko-KR" altLang="en-US" sz="2500" spc="300" dirty="0"/>
              <a:t>중 </a:t>
            </a:r>
            <a:r>
              <a:rPr lang="ko-KR" altLang="en-US" sz="2500" spc="300" dirty="0" err="1"/>
              <a:t>어느것을</a:t>
            </a:r>
            <a:r>
              <a:rPr lang="ko-KR" altLang="en-US" sz="2500" spc="300" dirty="0"/>
              <a:t> 담아야 할까</a:t>
            </a:r>
            <a:r>
              <a:rPr lang="en-US" altLang="ko-KR" sz="2500" spc="300" dirty="0"/>
              <a:t>?</a:t>
            </a:r>
            <a:endParaRPr lang="ko-KR" altLang="en-US" sz="2500" spc="300" dirty="0"/>
          </a:p>
        </p:txBody>
      </p:sp>
      <p:pic>
        <p:nvPicPr>
          <p:cNvPr id="5130" name="Picture 10" descr="금 아이콘에 대한 이미지 검색결과">
            <a:extLst>
              <a:ext uri="{FF2B5EF4-FFF2-40B4-BE49-F238E27FC236}">
                <a16:creationId xmlns:a16="http://schemas.microsoft.com/office/drawing/2014/main" id="{AA42F98E-7F7D-4768-AD1A-D35D7A083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24" y="4617924"/>
            <a:ext cx="1481006" cy="154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F9E88E-1982-4EAD-B2C8-CE4FE6D28001}"/>
              </a:ext>
            </a:extLst>
          </p:cNvPr>
          <p:cNvGraphicFramePr>
            <a:graphicFrameLocks noGrp="1"/>
          </p:cNvGraphicFramePr>
          <p:nvPr/>
        </p:nvGraphicFramePr>
        <p:xfrm>
          <a:off x="2307208" y="4676158"/>
          <a:ext cx="812799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664630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06461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58056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물건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4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</a:t>
                      </a:r>
                      <a:r>
                        <a:rPr lang="ko-KR" altLang="en-US" dirty="0"/>
                        <a:t>파운드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 </a:t>
                      </a:r>
                      <a:r>
                        <a:rPr lang="ko-KR" altLang="en-US" dirty="0"/>
                        <a:t>달러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70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 </a:t>
                      </a:r>
                      <a:r>
                        <a:rPr lang="ko-KR" altLang="en-US" dirty="0"/>
                        <a:t>파운드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 </a:t>
                      </a:r>
                      <a:r>
                        <a:rPr lang="ko-KR" altLang="en-US" dirty="0"/>
                        <a:t>달러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 </a:t>
                      </a:r>
                      <a:r>
                        <a:rPr lang="ko-KR" altLang="en-US" dirty="0"/>
                        <a:t>파운드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120 </a:t>
                      </a:r>
                      <a:r>
                        <a:rPr lang="ko-KR" altLang="en-US" dirty="0"/>
                        <a:t>달러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160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777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VS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3B4A37B-88E3-49C8-95C1-F7B2450A2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852" y="2985664"/>
            <a:ext cx="10549631" cy="3686201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C3114B3-CDCE-4E6E-84D3-5F4C13146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570859"/>
              </p:ext>
            </p:extLst>
          </p:nvPr>
        </p:nvGraphicFramePr>
        <p:xfrm>
          <a:off x="3425249" y="1798868"/>
          <a:ext cx="812799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664630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06461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58056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물건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4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</a:t>
                      </a:r>
                      <a:r>
                        <a:rPr lang="ko-KR" altLang="en-US" dirty="0"/>
                        <a:t>파운드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 </a:t>
                      </a:r>
                      <a:r>
                        <a:rPr lang="ko-KR" altLang="en-US" dirty="0"/>
                        <a:t>달러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70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 </a:t>
                      </a:r>
                      <a:r>
                        <a:rPr lang="ko-KR" altLang="en-US" dirty="0"/>
                        <a:t>파운드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 </a:t>
                      </a:r>
                      <a:r>
                        <a:rPr lang="ko-KR" altLang="en-US" dirty="0"/>
                        <a:t>달러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 </a:t>
                      </a:r>
                      <a:r>
                        <a:rPr lang="ko-KR" altLang="en-US" dirty="0"/>
                        <a:t>파운드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120 </a:t>
                      </a:r>
                      <a:r>
                        <a:rPr lang="ko-KR" altLang="en-US" dirty="0"/>
                        <a:t>달러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160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583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445788" y="2982724"/>
            <a:ext cx="874621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2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Thank you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45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알고리즘이 만들어지는 과정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E95B-B2CD-46AB-84A2-C30848E0BAA1}"/>
              </a:ext>
            </a:extLst>
          </p:cNvPr>
          <p:cNvSpPr txBox="1"/>
          <p:nvPr/>
        </p:nvSpPr>
        <p:spPr>
          <a:xfrm>
            <a:off x="4005992" y="2054718"/>
            <a:ext cx="7926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1. </a:t>
            </a:r>
            <a:r>
              <a:rPr lang="ko-KR" altLang="en-US" sz="2200" dirty="0"/>
              <a:t>문제의 </a:t>
            </a:r>
            <a:r>
              <a:rPr lang="ko-KR" altLang="en-US" sz="2200" b="1" u="sng" dirty="0"/>
              <a:t>최적 부분구조</a:t>
            </a:r>
            <a:r>
              <a:rPr lang="ko-KR" altLang="en-US" sz="2200" dirty="0"/>
              <a:t>를 결정한다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2. </a:t>
            </a:r>
            <a:r>
              <a:rPr lang="ko-KR" altLang="en-US" sz="2200" dirty="0"/>
              <a:t>재귀적 해</a:t>
            </a:r>
            <a:r>
              <a:rPr lang="en-US" altLang="ko-KR" sz="2200" dirty="0"/>
              <a:t>(recursion)</a:t>
            </a:r>
            <a:r>
              <a:rPr lang="ko-KR" altLang="en-US" sz="2200" dirty="0"/>
              <a:t>를 만든다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3. </a:t>
            </a:r>
            <a:r>
              <a:rPr lang="ko-KR" altLang="en-US" sz="2200" dirty="0"/>
              <a:t>현재 단계에서 </a:t>
            </a:r>
            <a:r>
              <a:rPr lang="ko-KR" altLang="en-US" sz="2200" dirty="0" err="1"/>
              <a:t>그리디</a:t>
            </a:r>
            <a:r>
              <a:rPr lang="ko-KR" altLang="en-US" sz="2200" dirty="0"/>
              <a:t> 선택이 가장 최적임을 증명한다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4. </a:t>
            </a:r>
            <a:r>
              <a:rPr lang="ko-KR" altLang="en-US" sz="2200" dirty="0"/>
              <a:t>최종적으로 </a:t>
            </a:r>
            <a:r>
              <a:rPr lang="ko-KR" altLang="en-US" sz="2200" dirty="0" err="1"/>
              <a:t>그리디</a:t>
            </a:r>
            <a:r>
              <a:rPr lang="ko-KR" altLang="en-US" sz="2200" dirty="0"/>
              <a:t> 외에 고려할 것이 존재하지 않음을 증명한다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464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알고리즘이 만들어지는 과정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E95B-B2CD-46AB-84A2-C30848E0BAA1}"/>
              </a:ext>
            </a:extLst>
          </p:cNvPr>
          <p:cNvSpPr txBox="1"/>
          <p:nvPr/>
        </p:nvSpPr>
        <p:spPr>
          <a:xfrm>
            <a:off x="4005992" y="2054718"/>
            <a:ext cx="79269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5. </a:t>
            </a:r>
            <a:r>
              <a:rPr lang="ko-KR" altLang="en-US" sz="2200" dirty="0" err="1"/>
              <a:t>그리디</a:t>
            </a:r>
            <a:r>
              <a:rPr lang="ko-KR" altLang="en-US" sz="2200" dirty="0"/>
              <a:t> 방법론을 구현하는 재귀적 알고리즘을 만든다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6. </a:t>
            </a:r>
            <a:r>
              <a:rPr lang="ko-KR" altLang="en-US" sz="2200" dirty="0"/>
              <a:t>재귀적 알고리즘을 반복하는 알고리즘으로 바꾼다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7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알고리즘이 만들어지는 과정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E95B-B2CD-46AB-84A2-C30848E0BAA1}"/>
              </a:ext>
            </a:extLst>
          </p:cNvPr>
          <p:cNvSpPr txBox="1"/>
          <p:nvPr/>
        </p:nvSpPr>
        <p:spPr>
          <a:xfrm>
            <a:off x="4005992" y="2054718"/>
            <a:ext cx="7926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00B0F0"/>
                </a:solidFill>
              </a:rPr>
              <a:t>1. </a:t>
            </a:r>
            <a:r>
              <a:rPr lang="ko-KR" altLang="en-US" sz="2200" b="1" dirty="0">
                <a:solidFill>
                  <a:srgbClr val="00B0F0"/>
                </a:solidFill>
              </a:rPr>
              <a:t>문제의 </a:t>
            </a:r>
            <a:r>
              <a:rPr lang="ko-KR" altLang="en-US" sz="2200" b="1" u="sng" dirty="0">
                <a:solidFill>
                  <a:srgbClr val="00B0F0"/>
                </a:solidFill>
              </a:rPr>
              <a:t>최적 부분구조</a:t>
            </a:r>
            <a:r>
              <a:rPr lang="ko-KR" altLang="en-US" sz="2200" b="1" dirty="0">
                <a:solidFill>
                  <a:srgbClr val="00B0F0"/>
                </a:solidFill>
              </a:rPr>
              <a:t>를 결정한다</a:t>
            </a:r>
            <a:r>
              <a:rPr lang="en-US" altLang="ko-KR" sz="2200" b="1" dirty="0">
                <a:solidFill>
                  <a:srgbClr val="00B0F0"/>
                </a:solidFill>
              </a:rPr>
              <a:t>. (15</a:t>
            </a:r>
            <a:r>
              <a:rPr lang="ko-KR" altLang="en-US" sz="2200" b="1" dirty="0">
                <a:solidFill>
                  <a:srgbClr val="00B0F0"/>
                </a:solidFill>
              </a:rPr>
              <a:t>장</a:t>
            </a:r>
            <a:r>
              <a:rPr lang="en-US" altLang="ko-KR" sz="2200" b="1" dirty="0">
                <a:solidFill>
                  <a:srgbClr val="00B0F0"/>
                </a:solidFill>
              </a:rPr>
              <a:t> </a:t>
            </a:r>
            <a:r>
              <a:rPr lang="ko-KR" altLang="en-US" sz="2200" b="1" dirty="0">
                <a:solidFill>
                  <a:srgbClr val="00B0F0"/>
                </a:solidFill>
              </a:rPr>
              <a:t>동적 프로그래밍</a:t>
            </a:r>
            <a:r>
              <a:rPr lang="en-US" altLang="ko-KR" sz="2200" b="1" dirty="0">
                <a:solidFill>
                  <a:srgbClr val="00B0F0"/>
                </a:solidFill>
              </a:rPr>
              <a:t>)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973678F-3D89-4DA9-96A7-844BBB063017}"/>
              </a:ext>
            </a:extLst>
          </p:cNvPr>
          <p:cNvSpPr txBox="1"/>
          <p:nvPr/>
        </p:nvSpPr>
        <p:spPr>
          <a:xfrm>
            <a:off x="3770575" y="2854188"/>
            <a:ext cx="7926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- </a:t>
            </a:r>
            <a:r>
              <a:rPr lang="ko-KR" altLang="en-US" sz="2200" dirty="0"/>
              <a:t>어떤 문제의 최적해가 그 안에 부분 문제의 최적해를 포함하고 있을 때</a:t>
            </a:r>
            <a:r>
              <a:rPr lang="en-US" altLang="ko-KR" sz="2200" dirty="0"/>
              <a:t>, </a:t>
            </a:r>
            <a:r>
              <a:rPr lang="ko-KR" altLang="en-US" sz="2200" b="1" dirty="0"/>
              <a:t>최적 부분 구조</a:t>
            </a:r>
            <a:r>
              <a:rPr lang="ko-KR" altLang="en-US" sz="2200" dirty="0"/>
              <a:t>를 가진다</a:t>
            </a:r>
            <a:r>
              <a:rPr lang="en-US" altLang="ko-KR" sz="2200" dirty="0"/>
              <a:t>.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r>
              <a:rPr lang="en-US" altLang="ko-KR" sz="2200" dirty="0"/>
              <a:t>- </a:t>
            </a:r>
            <a:r>
              <a:rPr lang="ko-KR" altLang="en-US" sz="2200" dirty="0"/>
              <a:t>고려하고 있는 부분 문제들이 최적해를 구하는데 사용되는 부분 문제들을 모두 포함하는지 확인해야한다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4209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알고리즘이 만들어지는 과정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E95B-B2CD-46AB-84A2-C30848E0BAA1}"/>
              </a:ext>
            </a:extLst>
          </p:cNvPr>
          <p:cNvSpPr txBox="1"/>
          <p:nvPr/>
        </p:nvSpPr>
        <p:spPr>
          <a:xfrm>
            <a:off x="4005992" y="2054718"/>
            <a:ext cx="7926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00B0F0"/>
                </a:solidFill>
              </a:rPr>
              <a:t>2. </a:t>
            </a:r>
            <a:r>
              <a:rPr lang="ko-KR" altLang="en-US" sz="2200" b="1" dirty="0">
                <a:solidFill>
                  <a:srgbClr val="00B0F0"/>
                </a:solidFill>
              </a:rPr>
              <a:t>재귀적 해</a:t>
            </a:r>
            <a:r>
              <a:rPr lang="en-US" altLang="ko-KR" sz="2200" b="1" dirty="0">
                <a:solidFill>
                  <a:srgbClr val="00B0F0"/>
                </a:solidFill>
              </a:rPr>
              <a:t>(recursion)</a:t>
            </a:r>
            <a:r>
              <a:rPr lang="ko-KR" altLang="en-US" sz="2200" b="1" dirty="0">
                <a:solidFill>
                  <a:srgbClr val="00B0F0"/>
                </a:solidFill>
              </a:rPr>
              <a:t>를 만든다</a:t>
            </a:r>
            <a:r>
              <a:rPr lang="en-US" altLang="ko-KR" sz="2200" b="1" dirty="0">
                <a:solidFill>
                  <a:srgbClr val="00B0F0"/>
                </a:solidFill>
              </a:rPr>
              <a:t>.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028" name="Picture 4" descr="재귀에 대한 이미지 검색결과">
            <a:extLst>
              <a:ext uri="{FF2B5EF4-FFF2-40B4-BE49-F238E27FC236}">
                <a16:creationId xmlns:a16="http://schemas.microsoft.com/office/drawing/2014/main" id="{9A21CE0C-F130-4D3F-86A3-4FBBC5789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970" y="2688017"/>
            <a:ext cx="4282892" cy="336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28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알고리즘이 만들어지는 과정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E95B-B2CD-46AB-84A2-C30848E0BAA1}"/>
              </a:ext>
            </a:extLst>
          </p:cNvPr>
          <p:cNvSpPr txBox="1"/>
          <p:nvPr/>
        </p:nvSpPr>
        <p:spPr>
          <a:xfrm>
            <a:off x="4005992" y="2054718"/>
            <a:ext cx="7926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00B0F0"/>
                </a:solidFill>
              </a:rPr>
              <a:t>3. </a:t>
            </a:r>
            <a:r>
              <a:rPr lang="ko-KR" altLang="en-US" sz="2200" b="1" dirty="0">
                <a:solidFill>
                  <a:srgbClr val="00B0F0"/>
                </a:solidFill>
              </a:rPr>
              <a:t>현재 단계에서 </a:t>
            </a:r>
            <a:r>
              <a:rPr lang="ko-KR" altLang="en-US" sz="2200" b="1" dirty="0" err="1">
                <a:solidFill>
                  <a:srgbClr val="00B0F0"/>
                </a:solidFill>
              </a:rPr>
              <a:t>그리디</a:t>
            </a:r>
            <a:r>
              <a:rPr lang="ko-KR" altLang="en-US" sz="2200" b="1" dirty="0">
                <a:solidFill>
                  <a:srgbClr val="00B0F0"/>
                </a:solidFill>
              </a:rPr>
              <a:t> 선택이 가장 최적임을 증명한다</a:t>
            </a:r>
            <a:r>
              <a:rPr lang="en-US" altLang="ko-KR" sz="2200" b="1" dirty="0">
                <a:solidFill>
                  <a:srgbClr val="00B0F0"/>
                </a:solidFill>
              </a:rPr>
              <a:t>.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052" name="Picture 4" descr="탐욕적 알고리즘에 대한 이미지 검색결과">
            <a:extLst>
              <a:ext uri="{FF2B5EF4-FFF2-40B4-BE49-F238E27FC236}">
                <a16:creationId xmlns:a16="http://schemas.microsoft.com/office/drawing/2014/main" id="{3DF27A74-3F06-4CD5-9C28-03057FB6A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468" y="2544376"/>
            <a:ext cx="6206764" cy="365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72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알고리즘이 만들어지는 과정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E95B-B2CD-46AB-84A2-C30848E0BAA1}"/>
              </a:ext>
            </a:extLst>
          </p:cNvPr>
          <p:cNvSpPr txBox="1"/>
          <p:nvPr/>
        </p:nvSpPr>
        <p:spPr>
          <a:xfrm>
            <a:off x="3932809" y="2060029"/>
            <a:ext cx="7926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00B0F0"/>
                </a:solidFill>
              </a:rPr>
              <a:t>4. </a:t>
            </a:r>
            <a:r>
              <a:rPr lang="ko-KR" altLang="en-US" sz="2200" b="1" dirty="0" err="1">
                <a:solidFill>
                  <a:srgbClr val="00B0F0"/>
                </a:solidFill>
              </a:rPr>
              <a:t>그리디로</a:t>
            </a:r>
            <a:r>
              <a:rPr lang="ko-KR" altLang="en-US" sz="2200" b="1" dirty="0">
                <a:solidFill>
                  <a:srgbClr val="00B0F0"/>
                </a:solidFill>
              </a:rPr>
              <a:t> 선택된 하나의 부분문제 말고는 다른 문제는 고려할 활동이 존재하지 않음을 보인다</a:t>
            </a:r>
            <a:r>
              <a:rPr lang="en-US" altLang="ko-KR" sz="2200" b="1" dirty="0">
                <a:solidFill>
                  <a:srgbClr val="00B0F0"/>
                </a:solidFill>
              </a:rPr>
              <a:t>.</a:t>
            </a:r>
            <a:endParaRPr lang="ko-KR" altLang="en-US" sz="2200" b="1" dirty="0">
              <a:solidFill>
                <a:srgbClr val="00B0F0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4" name="Picture 4" descr="탐욕적 알고리즘에 대한 이미지 검색결과">
            <a:extLst>
              <a:ext uri="{FF2B5EF4-FFF2-40B4-BE49-F238E27FC236}">
                <a16:creationId xmlns:a16="http://schemas.microsoft.com/office/drawing/2014/main" id="{758269FF-201E-4530-9C4C-8073ACBC8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458" y="2948948"/>
            <a:ext cx="6206764" cy="365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90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알고리즘이 만들어지는 과정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E95B-B2CD-46AB-84A2-C30848E0BAA1}"/>
              </a:ext>
            </a:extLst>
          </p:cNvPr>
          <p:cNvSpPr txBox="1"/>
          <p:nvPr/>
        </p:nvSpPr>
        <p:spPr>
          <a:xfrm>
            <a:off x="4005992" y="2054718"/>
            <a:ext cx="7926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00B0F0"/>
                </a:solidFill>
              </a:rPr>
              <a:t>5. </a:t>
            </a:r>
            <a:r>
              <a:rPr lang="ko-KR" altLang="en-US" sz="2200" b="1" dirty="0" err="1">
                <a:solidFill>
                  <a:srgbClr val="00B0F0"/>
                </a:solidFill>
              </a:rPr>
              <a:t>그리디</a:t>
            </a:r>
            <a:r>
              <a:rPr lang="ko-KR" altLang="en-US" sz="2200" b="1" dirty="0">
                <a:solidFill>
                  <a:srgbClr val="00B0F0"/>
                </a:solidFill>
              </a:rPr>
              <a:t> 방법론을 구현하는 재귀적 알고리즘을 만든다</a:t>
            </a:r>
            <a:r>
              <a:rPr lang="en-US" altLang="ko-KR" sz="2200" b="1" dirty="0">
                <a:solidFill>
                  <a:srgbClr val="00B0F0"/>
                </a:solidFill>
              </a:rPr>
              <a:t>.</a:t>
            </a:r>
            <a:endParaRPr lang="ko-KR" altLang="en-US" sz="22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27133AB-A8AA-4342-BAE0-71A1519BA9A0}"/>
              </a:ext>
            </a:extLst>
          </p:cNvPr>
          <p:cNvSpPr txBox="1"/>
          <p:nvPr/>
        </p:nvSpPr>
        <p:spPr>
          <a:xfrm>
            <a:off x="4005992" y="2638744"/>
            <a:ext cx="7926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00B0F0"/>
                </a:solidFill>
              </a:rPr>
              <a:t>6. </a:t>
            </a:r>
            <a:r>
              <a:rPr lang="ko-KR" altLang="en-US" sz="2200" b="1" dirty="0">
                <a:solidFill>
                  <a:srgbClr val="00B0F0"/>
                </a:solidFill>
              </a:rPr>
              <a:t>재귀적 알고리즘을 반복하는 알고리즘으로 바꾼다</a:t>
            </a:r>
            <a:r>
              <a:rPr lang="en-US" altLang="ko-KR" sz="2200" b="1" dirty="0">
                <a:solidFill>
                  <a:srgbClr val="00B0F0"/>
                </a:solidFill>
              </a:rPr>
              <a:t>.</a:t>
            </a:r>
            <a:endParaRPr lang="ko-KR" altLang="en-US" sz="2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71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16.2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방법의 요소들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실제 </a:t>
            </a:r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알고리즘의 디자인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E95B-B2CD-46AB-84A2-C30848E0BAA1}"/>
              </a:ext>
            </a:extLst>
          </p:cNvPr>
          <p:cNvSpPr txBox="1"/>
          <p:nvPr/>
        </p:nvSpPr>
        <p:spPr>
          <a:xfrm>
            <a:off x="4005992" y="2054718"/>
            <a:ext cx="7926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200" b="1" dirty="0"/>
              <a:t>최적화 문제</a:t>
            </a:r>
            <a:r>
              <a:rPr lang="ko-KR" altLang="en-US" sz="2200" dirty="0"/>
              <a:t>를 하나 선택하면 </a:t>
            </a:r>
            <a:r>
              <a:rPr lang="ko-KR" altLang="en-US" sz="2200" u="sng" dirty="0"/>
              <a:t>풀어야 될 문제</a:t>
            </a:r>
            <a:r>
              <a:rPr lang="ko-KR" altLang="en-US" sz="2200" dirty="0"/>
              <a:t>도 </a:t>
            </a:r>
            <a:r>
              <a:rPr lang="ko-KR" altLang="en-US" sz="2200" b="1" dirty="0"/>
              <a:t>하나</a:t>
            </a:r>
            <a:r>
              <a:rPr lang="ko-KR" altLang="en-US" sz="2200" dirty="0"/>
              <a:t>만 </a:t>
            </a:r>
            <a:endParaRPr lang="en-US" altLang="ko-KR" sz="2200" dirty="0"/>
          </a:p>
          <a:p>
            <a:r>
              <a:rPr lang="en-US" altLang="ko-KR" sz="2200" dirty="0"/>
              <a:t>     </a:t>
            </a:r>
            <a:r>
              <a:rPr lang="ko-KR" altLang="en-US" sz="2200" dirty="0"/>
              <a:t>남게 되도록 바꿔라</a:t>
            </a:r>
            <a:r>
              <a:rPr lang="en-US" altLang="ko-KR" sz="2200" dirty="0"/>
              <a:t>!</a:t>
            </a:r>
          </a:p>
          <a:p>
            <a:endParaRPr lang="en-US" altLang="ko-KR" sz="2200" dirty="0"/>
          </a:p>
          <a:p>
            <a:r>
              <a:rPr lang="en-US" altLang="ko-KR" sz="2200" dirty="0"/>
              <a:t>2. </a:t>
            </a:r>
            <a:r>
              <a:rPr lang="ko-KR" altLang="en-US" sz="2200" dirty="0"/>
              <a:t>원래 문제의 최적해 중에서 </a:t>
            </a:r>
            <a:r>
              <a:rPr lang="ko-KR" altLang="en-US" sz="2200" dirty="0" err="1"/>
              <a:t>그리디</a:t>
            </a:r>
            <a:r>
              <a:rPr lang="ko-KR" altLang="en-US" sz="2200" dirty="0"/>
              <a:t> 선택을 하는 것이 </a:t>
            </a:r>
            <a:endParaRPr lang="en-US" altLang="ko-KR" sz="2200" dirty="0"/>
          </a:p>
          <a:p>
            <a:r>
              <a:rPr lang="ko-KR" altLang="en-US" sz="2200" b="1" dirty="0"/>
              <a:t>   반드시 존재</a:t>
            </a:r>
            <a:r>
              <a:rPr lang="ko-KR" altLang="en-US" sz="2200" dirty="0"/>
              <a:t>한다는 것을 </a:t>
            </a:r>
            <a:r>
              <a:rPr lang="ko-KR" altLang="en-US" sz="2200" u="sng" dirty="0"/>
              <a:t>증명</a:t>
            </a:r>
            <a:r>
              <a:rPr lang="ko-KR" altLang="en-US" sz="2200" dirty="0"/>
              <a:t>하라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3. </a:t>
            </a:r>
            <a:r>
              <a:rPr lang="ko-KR" altLang="en-US" sz="2200" dirty="0" err="1"/>
              <a:t>그리디</a:t>
            </a:r>
            <a:r>
              <a:rPr lang="ko-KR" altLang="en-US" sz="2200" dirty="0"/>
              <a:t> 선택을 했다면</a:t>
            </a:r>
            <a:r>
              <a:rPr lang="en-US" altLang="ko-KR" sz="2200" dirty="0"/>
              <a:t>, </a:t>
            </a:r>
            <a:r>
              <a:rPr lang="ko-KR" altLang="en-US" sz="2200" dirty="0"/>
              <a:t>남은 부분문제에서 이미 </a:t>
            </a:r>
            <a:r>
              <a:rPr lang="ko-KR" altLang="en-US" sz="2200" dirty="0" err="1"/>
              <a:t>그리디로</a:t>
            </a:r>
            <a:r>
              <a:rPr lang="ko-KR" altLang="en-US" sz="2200" dirty="0"/>
              <a:t> 만들어낸 최적해와 남은 문제의 </a:t>
            </a:r>
            <a:r>
              <a:rPr lang="ko-KR" altLang="en-US" sz="2200" dirty="0" err="1"/>
              <a:t>그리디</a:t>
            </a:r>
            <a:r>
              <a:rPr lang="ko-KR" altLang="en-US" sz="2200" dirty="0"/>
              <a:t> 선택을 결합하면</a:t>
            </a:r>
            <a:r>
              <a:rPr lang="en-US" altLang="ko-KR" sz="2200" dirty="0"/>
              <a:t>, </a:t>
            </a:r>
          </a:p>
          <a:p>
            <a:r>
              <a:rPr lang="ko-KR" altLang="en-US" sz="2200" spc="-150" dirty="0"/>
              <a:t>원래 문제에 대한 최적해를 얻는 특성을 가진다는 것을 보여라</a:t>
            </a:r>
            <a:r>
              <a:rPr lang="en-US" altLang="ko-KR" sz="2200" spc="-150" dirty="0"/>
              <a:t>.</a:t>
            </a:r>
            <a:endParaRPr lang="ko-KR" altLang="en-US" sz="2200" spc="-15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FA97BD-872A-4447-8B12-21FD535ABA6D}"/>
              </a:ext>
            </a:extLst>
          </p:cNvPr>
          <p:cNvGrpSpPr/>
          <p:nvPr/>
        </p:nvGrpSpPr>
        <p:grpSpPr>
          <a:xfrm>
            <a:off x="1" y="-27112"/>
            <a:ext cx="3932808" cy="2953865"/>
            <a:chOff x="6042476" y="-6350"/>
            <a:chExt cx="4270757" cy="29979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7A82D-7438-480D-877C-6DC404AA7949}"/>
                </a:ext>
              </a:extLst>
            </p:cNvPr>
            <p:cNvGrpSpPr/>
            <p:nvPr/>
          </p:nvGrpSpPr>
          <p:grpSpPr>
            <a:xfrm>
              <a:off x="6061526" y="-6350"/>
              <a:ext cx="4251707" cy="2997972"/>
              <a:chOff x="6061526" y="-6350"/>
              <a:chExt cx="4251707" cy="2997972"/>
            </a:xfrm>
          </p:grpSpPr>
          <p:sp>
            <p:nvSpPr>
              <p:cNvPr id="29" name="자유형 25">
                <a:extLst>
                  <a:ext uri="{FF2B5EF4-FFF2-40B4-BE49-F238E27FC236}">
                    <a16:creationId xmlns:a16="http://schemas.microsoft.com/office/drawing/2014/main" id="{37B2A715-05B3-469C-95A4-9C8AC0AEA640}"/>
                  </a:ext>
                </a:extLst>
              </p:cNvPr>
              <p:cNvSpPr/>
              <p:nvPr/>
            </p:nvSpPr>
            <p:spPr>
              <a:xfrm flipV="1">
                <a:off x="9762058" y="-6350"/>
                <a:ext cx="551175" cy="607362"/>
              </a:xfrm>
              <a:custGeom>
                <a:avLst/>
                <a:gdLst>
                  <a:gd name="connsiteX0" fmla="*/ 415242 w 474980"/>
                  <a:gd name="connsiteY0" fmla="*/ 464409 h 464409"/>
                  <a:gd name="connsiteX1" fmla="*/ 466685 w 474980"/>
                  <a:gd name="connsiteY1" fmla="*/ 464409 h 464409"/>
                  <a:gd name="connsiteX2" fmla="*/ 463920 w 474980"/>
                  <a:gd name="connsiteY2" fmla="*/ 458059 h 464409"/>
                  <a:gd name="connsiteX3" fmla="*/ 474980 w 474980"/>
                  <a:gd name="connsiteY3" fmla="*/ 458059 h 464409"/>
                  <a:gd name="connsiteX4" fmla="*/ 462181 w 474980"/>
                  <a:gd name="connsiteY4" fmla="*/ 454066 h 464409"/>
                  <a:gd name="connsiteX5" fmla="*/ 264460 w 474980"/>
                  <a:gd name="connsiteY5" fmla="*/ 0 h 464409"/>
                  <a:gd name="connsiteX6" fmla="*/ 0 w 474980"/>
                  <a:gd name="connsiteY6" fmla="*/ 458059 h 464409"/>
                  <a:gd name="connsiteX7" fmla="*/ 395329 w 474980"/>
                  <a:gd name="connsiteY7" fmla="*/ 458059 h 464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980" h="464409">
                    <a:moveTo>
                      <a:pt x="415242" y="464409"/>
                    </a:moveTo>
                    <a:lnTo>
                      <a:pt x="466685" y="464409"/>
                    </a:lnTo>
                    <a:lnTo>
                      <a:pt x="463920" y="458059"/>
                    </a:lnTo>
                    <a:lnTo>
                      <a:pt x="474980" y="458059"/>
                    </a:lnTo>
                    <a:lnTo>
                      <a:pt x="462181" y="454066"/>
                    </a:lnTo>
                    <a:lnTo>
                      <a:pt x="264460" y="0"/>
                    </a:lnTo>
                    <a:lnTo>
                      <a:pt x="0" y="458059"/>
                    </a:lnTo>
                    <a:lnTo>
                      <a:pt x="395329" y="458059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13">
                <a:extLst>
                  <a:ext uri="{FF2B5EF4-FFF2-40B4-BE49-F238E27FC236}">
                    <a16:creationId xmlns:a16="http://schemas.microsoft.com/office/drawing/2014/main" id="{7B858D59-EB5B-4453-9737-AA7C2BB7266C}"/>
                  </a:ext>
                </a:extLst>
              </p:cNvPr>
              <p:cNvSpPr/>
              <p:nvPr/>
            </p:nvSpPr>
            <p:spPr>
              <a:xfrm flipV="1">
                <a:off x="6061526" y="1955"/>
                <a:ext cx="3981079" cy="2505966"/>
              </a:xfrm>
              <a:custGeom>
                <a:avLst/>
                <a:gdLst>
                  <a:gd name="connsiteX0" fmla="*/ 0 w 3430733"/>
                  <a:gd name="connsiteY0" fmla="*/ 1916145 h 1916145"/>
                  <a:gd name="connsiteX1" fmla="*/ 3136179 w 3430733"/>
                  <a:gd name="connsiteY1" fmla="*/ 1916145 h 1916145"/>
                  <a:gd name="connsiteX2" fmla="*/ 3430733 w 3430733"/>
                  <a:gd name="connsiteY2" fmla="*/ 1405963 h 1916145"/>
                  <a:gd name="connsiteX3" fmla="*/ 2818514 w 3430733"/>
                  <a:gd name="connsiteY3" fmla="*/ 0 h 1916145"/>
                  <a:gd name="connsiteX4" fmla="*/ 1797554 w 3430733"/>
                  <a:gd name="connsiteY4" fmla="*/ 0 h 1916145"/>
                  <a:gd name="connsiteX5" fmla="*/ 0 w 3430733"/>
                  <a:gd name="connsiteY5" fmla="*/ 773145 h 1916145"/>
                  <a:gd name="connsiteX6" fmla="*/ 0 w 3430733"/>
                  <a:gd name="connsiteY6" fmla="*/ 1916145 h 19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0733" h="1916145">
                    <a:moveTo>
                      <a:pt x="0" y="1916145"/>
                    </a:moveTo>
                    <a:lnTo>
                      <a:pt x="3136179" y="1916145"/>
                    </a:lnTo>
                    <a:lnTo>
                      <a:pt x="3430733" y="1405963"/>
                    </a:lnTo>
                    <a:lnTo>
                      <a:pt x="2818514" y="0"/>
                    </a:lnTo>
                    <a:lnTo>
                      <a:pt x="1797554" y="0"/>
                    </a:lnTo>
                    <a:lnTo>
                      <a:pt x="0" y="773145"/>
                    </a:lnTo>
                    <a:lnTo>
                      <a:pt x="0" y="1916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 10">
                <a:extLst>
                  <a:ext uri="{FF2B5EF4-FFF2-40B4-BE49-F238E27FC236}">
                    <a16:creationId xmlns:a16="http://schemas.microsoft.com/office/drawing/2014/main" id="{E9C5BADE-4A0E-4986-8416-3BAC6485E6E1}"/>
                  </a:ext>
                </a:extLst>
              </p:cNvPr>
              <p:cNvSpPr/>
              <p:nvPr/>
            </p:nvSpPr>
            <p:spPr>
              <a:xfrm flipV="1">
                <a:off x="8270785" y="2567712"/>
                <a:ext cx="1038290" cy="423910"/>
              </a:xfrm>
              <a:custGeom>
                <a:avLst/>
                <a:gdLst>
                  <a:gd name="connsiteX0" fmla="*/ 0 w 894756"/>
                  <a:gd name="connsiteY0" fmla="*/ 324136 h 324136"/>
                  <a:gd name="connsiteX1" fmla="*/ 894756 w 894756"/>
                  <a:gd name="connsiteY1" fmla="*/ 324136 h 324136"/>
                  <a:gd name="connsiteX2" fmla="*/ 753613 w 894756"/>
                  <a:gd name="connsiteY2" fmla="*/ 0 h 324136"/>
                  <a:gd name="connsiteX3" fmla="*/ 0 w 894756"/>
                  <a:gd name="connsiteY3" fmla="*/ 324136 h 3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4756" h="324136">
                    <a:moveTo>
                      <a:pt x="0" y="324136"/>
                    </a:moveTo>
                    <a:lnTo>
                      <a:pt x="894756" y="324136"/>
                    </a:lnTo>
                    <a:lnTo>
                      <a:pt x="753613" y="0"/>
                    </a:lnTo>
                    <a:lnTo>
                      <a:pt x="0" y="3241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EBC457-0405-44B0-9A8D-8C47938D21F8}"/>
                </a:ext>
              </a:extLst>
            </p:cNvPr>
            <p:cNvSpPr/>
            <p:nvPr/>
          </p:nvSpPr>
          <p:spPr>
            <a:xfrm>
              <a:off x="6042476" y="291979"/>
              <a:ext cx="4094582" cy="749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 to Algorithms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16.2 </a:t>
              </a:r>
              <a:r>
                <a:rPr lang="ko-KR" altLang="en-US" sz="2400" b="1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그리디</a:t>
              </a:r>
              <a:r>
                <a:rPr lang="ko-KR" altLang="en-US" sz="24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방법의 요소들</a:t>
              </a:r>
              <a:endParaRPr lang="en-US" altLang="ko-KR" sz="2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02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848</Words>
  <Application>Microsoft Office PowerPoint</Application>
  <PresentationFormat>와이드스크린</PresentationFormat>
  <Paragraphs>218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KoPubWorld돋움체 Bold</vt:lpstr>
      <vt:lpstr>KoPubWorld돋움체_Pro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kstar7021@naver.com</cp:lastModifiedBy>
  <cp:revision>145</cp:revision>
  <dcterms:created xsi:type="dcterms:W3CDTF">2017-05-27T05:45:32Z</dcterms:created>
  <dcterms:modified xsi:type="dcterms:W3CDTF">2019-09-05T09:52:47Z</dcterms:modified>
</cp:coreProperties>
</file>